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82"/>
  </p:notesMasterIdLst>
  <p:sldIdLst>
    <p:sldId id="258" r:id="rId2"/>
    <p:sldId id="270" r:id="rId3"/>
    <p:sldId id="403" r:id="rId4"/>
    <p:sldId id="406" r:id="rId5"/>
    <p:sldId id="412" r:id="rId6"/>
    <p:sldId id="404" r:id="rId7"/>
    <p:sldId id="408" r:id="rId8"/>
    <p:sldId id="411" r:id="rId9"/>
    <p:sldId id="375" r:id="rId10"/>
    <p:sldId id="312" r:id="rId11"/>
    <p:sldId id="306" r:id="rId12"/>
    <p:sldId id="261" r:id="rId13"/>
    <p:sldId id="305" r:id="rId14"/>
    <p:sldId id="330" r:id="rId15"/>
    <p:sldId id="332" r:id="rId16"/>
    <p:sldId id="340" r:id="rId17"/>
    <p:sldId id="341" r:id="rId18"/>
    <p:sldId id="344" r:id="rId19"/>
    <p:sldId id="336" r:id="rId20"/>
    <p:sldId id="337" r:id="rId21"/>
    <p:sldId id="386" r:id="rId22"/>
    <p:sldId id="387" r:id="rId23"/>
    <p:sldId id="382" r:id="rId24"/>
    <p:sldId id="383" r:id="rId25"/>
    <p:sldId id="376" r:id="rId26"/>
    <p:sldId id="378" r:id="rId27"/>
    <p:sldId id="388" r:id="rId28"/>
    <p:sldId id="389" r:id="rId29"/>
    <p:sldId id="338" r:id="rId30"/>
    <p:sldId id="390" r:id="rId31"/>
    <p:sldId id="339" r:id="rId32"/>
    <p:sldId id="334" r:id="rId33"/>
    <p:sldId id="323" r:id="rId34"/>
    <p:sldId id="385" r:id="rId35"/>
    <p:sldId id="326" r:id="rId36"/>
    <p:sldId id="413" r:id="rId37"/>
    <p:sldId id="414" r:id="rId38"/>
    <p:sldId id="324" r:id="rId39"/>
    <p:sldId id="277" r:id="rId40"/>
    <p:sldId id="347" r:id="rId41"/>
    <p:sldId id="348" r:id="rId42"/>
    <p:sldId id="391" r:id="rId43"/>
    <p:sldId id="349" r:id="rId44"/>
    <p:sldId id="352" r:id="rId45"/>
    <p:sldId id="350" r:id="rId46"/>
    <p:sldId id="351" r:id="rId47"/>
    <p:sldId id="353" r:id="rId48"/>
    <p:sldId id="355" r:id="rId49"/>
    <p:sldId id="392" r:id="rId50"/>
    <p:sldId id="394" r:id="rId51"/>
    <p:sldId id="400" r:id="rId52"/>
    <p:sldId id="359" r:id="rId53"/>
    <p:sldId id="291" r:id="rId54"/>
    <p:sldId id="361" r:id="rId55"/>
    <p:sldId id="360" r:id="rId56"/>
    <p:sldId id="363" r:id="rId57"/>
    <p:sldId id="366" r:id="rId58"/>
    <p:sldId id="365" r:id="rId59"/>
    <p:sldId id="367" r:id="rId60"/>
    <p:sldId id="288" r:id="rId61"/>
    <p:sldId id="398" r:id="rId62"/>
    <p:sldId id="399" r:id="rId63"/>
    <p:sldId id="297" r:id="rId64"/>
    <p:sldId id="298" r:id="rId65"/>
    <p:sldId id="372" r:id="rId66"/>
    <p:sldId id="299" r:id="rId67"/>
    <p:sldId id="369" r:id="rId68"/>
    <p:sldId id="415" r:id="rId69"/>
    <p:sldId id="416" r:id="rId70"/>
    <p:sldId id="417" r:id="rId71"/>
    <p:sldId id="418" r:id="rId72"/>
    <p:sldId id="419" r:id="rId73"/>
    <p:sldId id="420" r:id="rId74"/>
    <p:sldId id="421" r:id="rId75"/>
    <p:sldId id="422" r:id="rId76"/>
    <p:sldId id="423" r:id="rId77"/>
    <p:sldId id="425" r:id="rId78"/>
    <p:sldId id="426" r:id="rId79"/>
    <p:sldId id="427" r:id="rId80"/>
    <p:sldId id="428" r:id="rId8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857" autoAdjust="0"/>
  </p:normalViewPr>
  <p:slideViewPr>
    <p:cSldViewPr>
      <p:cViewPr varScale="1">
        <p:scale>
          <a:sx n="82" d="100"/>
          <a:sy n="82" d="100"/>
        </p:scale>
        <p:origin x="1644" y="90"/>
      </p:cViewPr>
      <p:guideLst>
        <p:guide orient="horz" pos="2160"/>
        <p:guide pos="2880"/>
      </p:guideLst>
    </p:cSldViewPr>
  </p:slideViewPr>
  <p:outlineViewPr>
    <p:cViewPr>
      <p:scale>
        <a:sx n="33" d="100"/>
        <a:sy n="33" d="100"/>
      </p:scale>
      <p:origin x="0" y="127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Espace réservé de la date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B87B065-40EE-4250-A974-BDB1AC2D4C3F}" type="datetimeFigureOut">
              <a:rPr lang="en-US" smtClean="0"/>
              <a:pPr/>
              <a:t>2/26/2019</a:t>
            </a:fld>
            <a:endParaRPr lang="en-US"/>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5B3C25-7880-4949-A755-24EE8C7131F9}" type="slidenum">
              <a:rPr lang="en-US" smtClean="0"/>
              <a:pPr/>
              <a:t>‹N°›</a:t>
            </a:fld>
            <a:endParaRPr lang="en-US"/>
          </a:p>
        </p:txBody>
      </p:sp>
    </p:spTree>
    <p:extLst>
      <p:ext uri="{BB962C8B-B14F-4D97-AF65-F5344CB8AC3E}">
        <p14:creationId xmlns:p14="http://schemas.microsoft.com/office/powerpoint/2010/main" val="3660063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0556"/>
            <a:fld id="{377D5D3A-960C-4B1C-80B0-FA1CF21B5FA2}" type="slidenum">
              <a:rPr lang="fr-CA" smtClean="0"/>
              <a:pPr defTabSz="920556"/>
              <a:t>10</a:t>
            </a:fld>
            <a:endParaRPr lang="fr-CA"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CA" smtClean="0"/>
          </a:p>
        </p:txBody>
      </p:sp>
      <p:sp>
        <p:nvSpPr>
          <p:cNvPr id="49157" name="Espace réservé de l'en-tête 7"/>
          <p:cNvSpPr>
            <a:spLocks noGrp="1"/>
          </p:cNvSpPr>
          <p:nvPr>
            <p:ph type="hdr" sz="quarter"/>
          </p:nvPr>
        </p:nvSpPr>
        <p:spPr>
          <a:noFill/>
        </p:spPr>
        <p:txBody>
          <a:bodyPr/>
          <a:lstStyle/>
          <a:p>
            <a:pPr defTabSz="920556"/>
            <a:r>
              <a:rPr lang="fr-FR" dirty="0" smtClean="0"/>
              <a:t>Le processus législatif : Présentation des orientations</a:t>
            </a:r>
            <a:endParaRPr lang="fr-CA" dirty="0" smtClean="0"/>
          </a:p>
        </p:txBody>
      </p:sp>
    </p:spTree>
    <p:extLst>
      <p:ext uri="{BB962C8B-B14F-4D97-AF65-F5344CB8AC3E}">
        <p14:creationId xmlns:p14="http://schemas.microsoft.com/office/powerpoint/2010/main" val="213951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0556"/>
            <a:fld id="{377D5D3A-960C-4B1C-80B0-FA1CF21B5FA2}" type="slidenum">
              <a:rPr lang="fr-CA" smtClean="0"/>
              <a:pPr defTabSz="920556"/>
              <a:t>68</a:t>
            </a:fld>
            <a:endParaRPr lang="fr-CA"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CA" smtClean="0"/>
          </a:p>
        </p:txBody>
      </p:sp>
      <p:sp>
        <p:nvSpPr>
          <p:cNvPr id="49157" name="Espace réservé de l'en-tête 7"/>
          <p:cNvSpPr>
            <a:spLocks noGrp="1"/>
          </p:cNvSpPr>
          <p:nvPr>
            <p:ph type="hdr" sz="quarter"/>
          </p:nvPr>
        </p:nvSpPr>
        <p:spPr>
          <a:noFill/>
        </p:spPr>
        <p:txBody>
          <a:bodyPr/>
          <a:lstStyle/>
          <a:p>
            <a:pPr defTabSz="920556"/>
            <a:r>
              <a:rPr lang="fr-FR" dirty="0" smtClean="0"/>
              <a:t>Le processus législatif : Présentation des orientations</a:t>
            </a:r>
            <a:endParaRPr lang="fr-CA" dirty="0" smtClean="0"/>
          </a:p>
        </p:txBody>
      </p:sp>
    </p:spTree>
    <p:extLst>
      <p:ext uri="{BB962C8B-B14F-4D97-AF65-F5344CB8AC3E}">
        <p14:creationId xmlns:p14="http://schemas.microsoft.com/office/powerpoint/2010/main" val="341220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0556"/>
            <a:fld id="{377D5D3A-960C-4B1C-80B0-FA1CF21B5FA2}" type="slidenum">
              <a:rPr lang="fr-CA" smtClean="0"/>
              <a:pPr defTabSz="920556"/>
              <a:t>19</a:t>
            </a:fld>
            <a:endParaRPr lang="fr-CA"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CA" smtClean="0"/>
          </a:p>
        </p:txBody>
      </p:sp>
      <p:sp>
        <p:nvSpPr>
          <p:cNvPr id="49157" name="Espace réservé de l'en-tête 7"/>
          <p:cNvSpPr>
            <a:spLocks noGrp="1"/>
          </p:cNvSpPr>
          <p:nvPr>
            <p:ph type="hdr" sz="quarter"/>
          </p:nvPr>
        </p:nvSpPr>
        <p:spPr>
          <a:noFill/>
        </p:spPr>
        <p:txBody>
          <a:bodyPr/>
          <a:lstStyle/>
          <a:p>
            <a:pPr defTabSz="920556"/>
            <a:r>
              <a:rPr lang="fr-FR" dirty="0" smtClean="0"/>
              <a:t>Le processus législatif : Présentation des orientations</a:t>
            </a:r>
            <a:endParaRPr lang="fr-CA" dirty="0" smtClean="0"/>
          </a:p>
        </p:txBody>
      </p:sp>
    </p:spTree>
    <p:extLst>
      <p:ext uri="{BB962C8B-B14F-4D97-AF65-F5344CB8AC3E}">
        <p14:creationId xmlns:p14="http://schemas.microsoft.com/office/powerpoint/2010/main" val="188018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39C6476A-5362-43CE-937B-1E971926A04C}" type="slidenum">
              <a:rPr lang="en-CA" smtClean="0"/>
              <a:t>22</a:t>
            </a:fld>
            <a:endParaRPr lang="en-CA"/>
          </a:p>
        </p:txBody>
      </p:sp>
    </p:spTree>
    <p:extLst>
      <p:ext uri="{BB962C8B-B14F-4D97-AF65-F5344CB8AC3E}">
        <p14:creationId xmlns:p14="http://schemas.microsoft.com/office/powerpoint/2010/main" val="46550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25B3C25-7880-4949-A755-24EE8C7131F9}" type="slidenum">
              <a:rPr lang="en-US" smtClean="0"/>
              <a:pPr/>
              <a:t>24</a:t>
            </a:fld>
            <a:endParaRPr lang="en-US"/>
          </a:p>
        </p:txBody>
      </p:sp>
    </p:spTree>
    <p:extLst>
      <p:ext uri="{BB962C8B-B14F-4D97-AF65-F5344CB8AC3E}">
        <p14:creationId xmlns:p14="http://schemas.microsoft.com/office/powerpoint/2010/main" val="236664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3237">
              <a:defRPr/>
            </a:pPr>
            <a:r>
              <a:rPr lang="fr-CA" dirty="0" smtClean="0"/>
              <a:t>http://priceonomics.com/how-mickey-mouse-evades-the-public-domain/</a:t>
            </a:r>
          </a:p>
          <a:p>
            <a:endParaRPr lang="fr-CA" dirty="0"/>
          </a:p>
        </p:txBody>
      </p:sp>
      <p:sp>
        <p:nvSpPr>
          <p:cNvPr id="4" name="Espace réservé du numéro de diapositive 3"/>
          <p:cNvSpPr>
            <a:spLocks noGrp="1"/>
          </p:cNvSpPr>
          <p:nvPr>
            <p:ph type="sldNum" sz="quarter" idx="10"/>
          </p:nvPr>
        </p:nvSpPr>
        <p:spPr/>
        <p:txBody>
          <a:bodyPr/>
          <a:lstStyle/>
          <a:p>
            <a:fld id="{F25B3C25-7880-4949-A755-24EE8C7131F9}" type="slidenum">
              <a:rPr lang="en-US" smtClean="0"/>
              <a:pPr/>
              <a:t>26</a:t>
            </a:fld>
            <a:endParaRPr lang="en-US"/>
          </a:p>
        </p:txBody>
      </p:sp>
    </p:spTree>
    <p:extLst>
      <p:ext uri="{BB962C8B-B14F-4D97-AF65-F5344CB8AC3E}">
        <p14:creationId xmlns:p14="http://schemas.microsoft.com/office/powerpoint/2010/main" val="351149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0556"/>
            <a:fld id="{377D5D3A-960C-4B1C-80B0-FA1CF21B5FA2}" type="slidenum">
              <a:rPr lang="fr-CA" smtClean="0"/>
              <a:pPr defTabSz="920556"/>
              <a:t>29</a:t>
            </a:fld>
            <a:endParaRPr lang="fr-CA"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CA" smtClean="0"/>
          </a:p>
        </p:txBody>
      </p:sp>
      <p:sp>
        <p:nvSpPr>
          <p:cNvPr id="49157" name="Espace réservé de l'en-tête 7"/>
          <p:cNvSpPr>
            <a:spLocks noGrp="1"/>
          </p:cNvSpPr>
          <p:nvPr>
            <p:ph type="hdr" sz="quarter"/>
          </p:nvPr>
        </p:nvSpPr>
        <p:spPr>
          <a:noFill/>
        </p:spPr>
        <p:txBody>
          <a:bodyPr/>
          <a:lstStyle/>
          <a:p>
            <a:pPr defTabSz="920556"/>
            <a:r>
              <a:rPr lang="fr-FR" dirty="0" smtClean="0"/>
              <a:t>Le processus législatif : Présentation des orientations</a:t>
            </a:r>
            <a:endParaRPr lang="fr-CA" dirty="0" smtClean="0"/>
          </a:p>
        </p:txBody>
      </p:sp>
    </p:spTree>
    <p:extLst>
      <p:ext uri="{BB962C8B-B14F-4D97-AF65-F5344CB8AC3E}">
        <p14:creationId xmlns:p14="http://schemas.microsoft.com/office/powerpoint/2010/main" val="272993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25B3C25-7880-4949-A755-24EE8C7131F9}" type="slidenum">
              <a:rPr lang="en-US" smtClean="0"/>
              <a:pPr/>
              <a:t>36</a:t>
            </a:fld>
            <a:endParaRPr lang="en-US"/>
          </a:p>
        </p:txBody>
      </p:sp>
    </p:spTree>
    <p:extLst>
      <p:ext uri="{BB962C8B-B14F-4D97-AF65-F5344CB8AC3E}">
        <p14:creationId xmlns:p14="http://schemas.microsoft.com/office/powerpoint/2010/main" val="87358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25B3C25-7880-4949-A755-24EE8C7131F9}" type="slidenum">
              <a:rPr lang="en-US" smtClean="0"/>
              <a:pPr/>
              <a:t>37</a:t>
            </a:fld>
            <a:endParaRPr lang="en-US"/>
          </a:p>
        </p:txBody>
      </p:sp>
    </p:spTree>
    <p:extLst>
      <p:ext uri="{BB962C8B-B14F-4D97-AF65-F5344CB8AC3E}">
        <p14:creationId xmlns:p14="http://schemas.microsoft.com/office/powerpoint/2010/main" val="398970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0556"/>
            <a:fld id="{377D5D3A-960C-4B1C-80B0-FA1CF21B5FA2}" type="slidenum">
              <a:rPr lang="fr-CA" smtClean="0"/>
              <a:pPr defTabSz="920556"/>
              <a:t>52</a:t>
            </a:fld>
            <a:endParaRPr lang="fr-CA"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CA" smtClean="0"/>
          </a:p>
        </p:txBody>
      </p:sp>
      <p:sp>
        <p:nvSpPr>
          <p:cNvPr id="49157" name="Espace réservé de l'en-tête 7"/>
          <p:cNvSpPr>
            <a:spLocks noGrp="1"/>
          </p:cNvSpPr>
          <p:nvPr>
            <p:ph type="hdr" sz="quarter"/>
          </p:nvPr>
        </p:nvSpPr>
        <p:spPr>
          <a:noFill/>
        </p:spPr>
        <p:txBody>
          <a:bodyPr/>
          <a:lstStyle/>
          <a:p>
            <a:pPr defTabSz="920556"/>
            <a:r>
              <a:rPr lang="fr-FR" dirty="0" smtClean="0"/>
              <a:t>Le processus législatif : Présentation des orientations</a:t>
            </a:r>
            <a:endParaRPr lang="fr-CA" dirty="0" smtClean="0"/>
          </a:p>
        </p:txBody>
      </p:sp>
    </p:spTree>
    <p:extLst>
      <p:ext uri="{BB962C8B-B14F-4D97-AF65-F5344CB8AC3E}">
        <p14:creationId xmlns:p14="http://schemas.microsoft.com/office/powerpoint/2010/main" val="2934520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Rectangle 3"/>
          <p:cNvSpPr>
            <a:spLocks noGrp="1" noChangeArrowheads="1"/>
          </p:cNvSpPr>
          <p:nvPr>
            <p:ph type="ctrTitle"/>
          </p:nvPr>
        </p:nvSpPr>
        <p:spPr>
          <a:xfrm>
            <a:off x="685800" y="1447800"/>
            <a:ext cx="5181600" cy="2057400"/>
          </a:xfrm>
        </p:spPr>
        <p:txBody>
          <a:bodyPr/>
          <a:lstStyle>
            <a:lvl1pPr algn="ctr">
              <a:defRPr sz="3600">
                <a:solidFill>
                  <a:schemeClr val="bg1"/>
                </a:solidFill>
              </a:defRPr>
            </a:lvl1pPr>
          </a:lstStyle>
          <a:p>
            <a:r>
              <a:rPr lang="fr-FR" smtClean="0"/>
              <a:t>Cliquez pour modifier le style du titre</a:t>
            </a:r>
            <a:endParaRPr lang="en-US"/>
          </a:p>
        </p:txBody>
      </p:sp>
      <p:sp>
        <p:nvSpPr>
          <p:cNvPr id="8196" name="Rectangle 4"/>
          <p:cNvSpPr>
            <a:spLocks noGrp="1" noChangeArrowheads="1"/>
          </p:cNvSpPr>
          <p:nvPr>
            <p:ph type="subTitle" idx="1"/>
          </p:nvPr>
        </p:nvSpPr>
        <p:spPr>
          <a:xfrm>
            <a:off x="685800" y="3810000"/>
            <a:ext cx="5181600" cy="1524000"/>
          </a:xfrm>
        </p:spPr>
        <p:txBody>
          <a:bodyPr/>
          <a:lstStyle>
            <a:lvl1pPr marL="0" indent="0" algn="ctr">
              <a:buFontTx/>
              <a:buNone/>
              <a:defRPr sz="2800">
                <a:solidFill>
                  <a:schemeClr val="bg1"/>
                </a:solidFill>
              </a:defRPr>
            </a:lvl1pPr>
          </a:lstStyle>
          <a:p>
            <a:r>
              <a:rPr lang="fr-FR" smtClean="0"/>
              <a:t>Cliquez pour modifier le style des sous-titres du masque</a:t>
            </a:r>
            <a:endParaRPr lang="en-US"/>
          </a:p>
        </p:txBody>
      </p:sp>
    </p:spTree>
  </p:cSld>
  <p:clrMapOvr>
    <a:masterClrMapping/>
  </p:clrMapOvr>
  <p:transition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r>
              <a:rPr lang="en-US" smtClean="0"/>
              <a:t>Section de droit civil</a:t>
            </a:r>
            <a:endParaRPr lang="en-US"/>
          </a:p>
        </p:txBody>
      </p:sp>
    </p:spTree>
  </p:cSld>
  <p:clrMapOvr>
    <a:masterClrMapping/>
  </p:clrMapOvr>
  <p:transition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381000"/>
            <a:ext cx="1943100" cy="525780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685800" y="381000"/>
            <a:ext cx="5676900" cy="52578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r>
              <a:rPr lang="en-US" smtClean="0"/>
              <a:t>Section de droit civil</a:t>
            </a:r>
            <a:endParaRPr lang="en-US"/>
          </a:p>
        </p:txBody>
      </p:sp>
    </p:spTree>
  </p:cSld>
  <p:clrMapOvr>
    <a:masterClrMapping/>
  </p:clrMapOvr>
  <p:transition advTm="15000"/>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685800" y="381000"/>
            <a:ext cx="7772400" cy="762000"/>
          </a:xfrm>
        </p:spPr>
        <p:txBody>
          <a:bodyPr/>
          <a:lstStyle/>
          <a:p>
            <a:r>
              <a:rPr lang="fr-FR" smtClean="0"/>
              <a:t>Cliquez pour modifier le style du titre</a:t>
            </a:r>
            <a:endParaRPr lang="en-US"/>
          </a:p>
        </p:txBody>
      </p:sp>
      <p:sp>
        <p:nvSpPr>
          <p:cNvPr id="3" name="Espace réservé du graphique SmartArt 2"/>
          <p:cNvSpPr>
            <a:spLocks noGrp="1"/>
          </p:cNvSpPr>
          <p:nvPr>
            <p:ph type="dgm" idx="1"/>
          </p:nvPr>
        </p:nvSpPr>
        <p:spPr>
          <a:xfrm>
            <a:off x="685800" y="1371600"/>
            <a:ext cx="7772400" cy="4267200"/>
          </a:xfrm>
        </p:spPr>
        <p:txBody>
          <a:bodyPr/>
          <a:lstStyle/>
          <a:p>
            <a:pPr lvl="0"/>
            <a:r>
              <a:rPr lang="fr-FR" noProof="0" smtClean="0"/>
              <a:t>Cliquez sur l'icône pour ajouter un graphique SmartArt</a:t>
            </a:r>
            <a:endParaRPr lang="en-US" noProof="0" smtClean="0"/>
          </a:p>
        </p:txBody>
      </p:sp>
      <p:sp>
        <p:nvSpPr>
          <p:cNvPr id="4" name="Rectangle 5"/>
          <p:cNvSpPr>
            <a:spLocks noGrp="1" noChangeArrowheads="1"/>
          </p:cNvSpPr>
          <p:nvPr>
            <p:ph type="ftr" sz="quarter" idx="10"/>
          </p:nvPr>
        </p:nvSpPr>
        <p:spPr>
          <a:ln/>
        </p:spPr>
        <p:txBody>
          <a:bodyPr/>
          <a:lstStyle>
            <a:lvl1pPr>
              <a:defRPr/>
            </a:lvl1pPr>
          </a:lstStyle>
          <a:p>
            <a:r>
              <a:rPr lang="en-US" smtClean="0"/>
              <a:t>Section de droit civil</a:t>
            </a:r>
            <a:endParaRPr lang="en-US"/>
          </a:p>
        </p:txBody>
      </p:sp>
    </p:spTree>
  </p:cSld>
  <p:clrMapOvr>
    <a:masterClrMapping/>
  </p:clrMapOvr>
  <p:transition advTm="1500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381000"/>
            <a:ext cx="7772400" cy="762000"/>
          </a:xfrm>
        </p:spPr>
        <p:txBody>
          <a:bodyPr/>
          <a:lstStyle/>
          <a:p>
            <a:r>
              <a:rPr lang="fr-FR" smtClean="0"/>
              <a:t>Cliquez pour modifier le style du titre</a:t>
            </a:r>
            <a:endParaRPr lang="en-US"/>
          </a:p>
        </p:txBody>
      </p:sp>
      <p:sp>
        <p:nvSpPr>
          <p:cNvPr id="3" name="Espace réservé du tableau 2"/>
          <p:cNvSpPr>
            <a:spLocks noGrp="1"/>
          </p:cNvSpPr>
          <p:nvPr>
            <p:ph type="tbl" idx="1"/>
          </p:nvPr>
        </p:nvSpPr>
        <p:spPr>
          <a:xfrm>
            <a:off x="685800" y="1371600"/>
            <a:ext cx="7772400" cy="4267200"/>
          </a:xfrm>
        </p:spPr>
        <p:txBody>
          <a:bodyPr/>
          <a:lstStyle/>
          <a:p>
            <a:pPr lvl="0"/>
            <a:r>
              <a:rPr lang="fr-FR" noProof="0" smtClean="0"/>
              <a:t>Cliquez sur l'icône pour ajouter un tableau</a:t>
            </a:r>
            <a:endParaRPr lang="en-US" noProof="0" smtClean="0"/>
          </a:p>
        </p:txBody>
      </p:sp>
      <p:sp>
        <p:nvSpPr>
          <p:cNvPr id="4" name="Rectangle 5"/>
          <p:cNvSpPr>
            <a:spLocks noGrp="1" noChangeArrowheads="1"/>
          </p:cNvSpPr>
          <p:nvPr>
            <p:ph type="ftr" sz="quarter" idx="10"/>
          </p:nvPr>
        </p:nvSpPr>
        <p:spPr>
          <a:ln/>
        </p:spPr>
        <p:txBody>
          <a:bodyPr/>
          <a:lstStyle>
            <a:lvl1pPr>
              <a:defRPr/>
            </a:lvl1pPr>
          </a:lstStyle>
          <a:p>
            <a:r>
              <a:rPr lang="en-US" smtClean="0"/>
              <a:t>Section de droit civil</a:t>
            </a:r>
            <a:endParaRPr lang="en-US"/>
          </a:p>
        </p:txBody>
      </p:sp>
    </p:spTree>
  </p:cSld>
  <p:clrMapOvr>
    <a:masterClrMapping/>
  </p:clrMapOvr>
  <p:transition advTm="1500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8600" y="685800"/>
            <a:ext cx="8229600" cy="762000"/>
          </a:xfrm>
        </p:spPr>
        <p:txBody>
          <a:bodyPr/>
          <a:lstStyle/>
          <a:p>
            <a:r>
              <a:rPr lang="fr-FR" smtClean="0"/>
              <a:t>Cliquez pour modifier le style du titre</a:t>
            </a:r>
            <a:endParaRPr lang="en-US"/>
          </a:p>
        </p:txBody>
      </p:sp>
      <p:sp>
        <p:nvSpPr>
          <p:cNvPr id="3" name="Espace réservé du texte 2"/>
          <p:cNvSpPr>
            <a:spLocks noGrp="1"/>
          </p:cNvSpPr>
          <p:nvPr>
            <p:ph type="body" sz="half" idx="1"/>
          </p:nvPr>
        </p:nvSpPr>
        <p:spPr>
          <a:xfrm>
            <a:off x="228600" y="1447800"/>
            <a:ext cx="4038600" cy="4648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419600" y="1447800"/>
            <a:ext cx="4038600" cy="4648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r>
              <a:rPr lang="en-US" smtClean="0"/>
              <a:t>Section de droit civil</a:t>
            </a:r>
            <a:endParaRPr lang="en-US"/>
          </a:p>
        </p:txBody>
      </p:sp>
    </p:spTree>
  </p:cSld>
  <p:clrMapOvr>
    <a:masterClrMapping/>
  </p:clrMapOvr>
  <p:transition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r>
              <a:rPr lang="en-US" smtClean="0"/>
              <a:t>Section de droit civil</a:t>
            </a:r>
            <a:endParaRPr lang="en-US"/>
          </a:p>
        </p:txBody>
      </p:sp>
    </p:spTree>
  </p:cSld>
  <p:clrMapOvr>
    <a:masterClrMapping/>
  </p:clrMapOvr>
  <p:transition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685800" y="13716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3716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r>
              <a:rPr lang="en-US" smtClean="0"/>
              <a:t>Section de droit civil</a:t>
            </a:r>
            <a:endParaRPr lang="en-US"/>
          </a:p>
        </p:txBody>
      </p:sp>
    </p:spTree>
  </p:cSld>
  <p:clrMapOvr>
    <a:masterClrMapping/>
  </p:clrMapOvr>
  <p:transition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r>
              <a:rPr lang="en-US" smtClean="0"/>
              <a:t>Section de droit civil</a:t>
            </a:r>
            <a:endParaRPr lang="en-US"/>
          </a:p>
        </p:txBody>
      </p:sp>
    </p:spTree>
  </p:cSld>
  <p:clrMapOvr>
    <a:masterClrMapping/>
  </p:clrMapOvr>
  <p:transition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r>
              <a:rPr lang="en-US" smtClean="0"/>
              <a:t>Section de droit civil</a:t>
            </a:r>
            <a:endParaRPr lang="en-US"/>
          </a:p>
        </p:txBody>
      </p:sp>
    </p:spTree>
  </p:cSld>
  <p:clrMapOvr>
    <a:masterClrMapping/>
  </p:clrMapOvr>
  <p:transition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smtClean="0"/>
              <a:t>Section de droit civil</a:t>
            </a:r>
            <a:endParaRPr lang="en-US"/>
          </a:p>
        </p:txBody>
      </p:sp>
    </p:spTree>
  </p:cSld>
  <p:clrMapOvr>
    <a:masterClrMapping/>
  </p:clrMapOvr>
  <p:transition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r>
              <a:rPr lang="en-US" smtClean="0"/>
              <a:t>Section de droit civil</a:t>
            </a:r>
            <a:endParaRPr lang="en-US"/>
          </a:p>
        </p:txBody>
      </p:sp>
    </p:spTree>
  </p:cSld>
  <p:clrMapOvr>
    <a:masterClrMapping/>
  </p:clrMapOvr>
  <p:transition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r>
              <a:rPr lang="en-US" smtClean="0"/>
              <a:t>Section de droit civil</a:t>
            </a:r>
            <a:endParaRPr lang="en-US"/>
          </a:p>
        </p:txBody>
      </p:sp>
    </p:spTree>
  </p:cSld>
  <p:clrMapOvr>
    <a:masterClrMapping/>
  </p:clrMapOvr>
  <p:transition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3810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1028" name="Rectangle 3"/>
          <p:cNvSpPr>
            <a:spLocks noGrp="1" noChangeArrowheads="1"/>
          </p:cNvSpPr>
          <p:nvPr>
            <p:ph type="body" idx="1"/>
          </p:nvPr>
        </p:nvSpPr>
        <p:spPr bwMode="auto">
          <a:xfrm>
            <a:off x="685800" y="13716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29" name="Rectangle 5"/>
          <p:cNvSpPr>
            <a:spLocks noGrp="1" noChangeArrowheads="1"/>
          </p:cNvSpPr>
          <p:nvPr>
            <p:ph type="ftr" sz="quarter" idx="3"/>
          </p:nvPr>
        </p:nvSpPr>
        <p:spPr bwMode="auto">
          <a:xfrm>
            <a:off x="304800" y="6248400"/>
            <a:ext cx="5791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r>
              <a:rPr lang="en-US" smtClean="0"/>
              <a:t>Section de droit civil</a:t>
            </a:r>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ransition advTm="15000"/>
  <p:hf sldNum="0" hdr="0" dt="0"/>
  <p:txStyles>
    <p:titleStyle>
      <a:lvl1pPr algn="l" rtl="0" eaLnBrk="1" fontAlgn="base" hangingPunct="1">
        <a:spcBef>
          <a:spcPct val="0"/>
        </a:spcBef>
        <a:spcAft>
          <a:spcPct val="0"/>
        </a:spcAft>
        <a:defRPr sz="2800">
          <a:solidFill>
            <a:srgbClr val="990000"/>
          </a:solidFill>
          <a:latin typeface="+mj-lt"/>
          <a:ea typeface="+mj-ea"/>
          <a:cs typeface="+mj-cs"/>
        </a:defRPr>
      </a:lvl1pPr>
      <a:lvl2pPr algn="l" rtl="0" eaLnBrk="1" fontAlgn="base" hangingPunct="1">
        <a:spcBef>
          <a:spcPct val="0"/>
        </a:spcBef>
        <a:spcAft>
          <a:spcPct val="0"/>
        </a:spcAft>
        <a:defRPr sz="2800">
          <a:solidFill>
            <a:srgbClr val="990000"/>
          </a:solidFill>
          <a:latin typeface="Arial Black" pitchFamily="34" charset="0"/>
        </a:defRPr>
      </a:lvl2pPr>
      <a:lvl3pPr algn="l" rtl="0" eaLnBrk="1" fontAlgn="base" hangingPunct="1">
        <a:spcBef>
          <a:spcPct val="0"/>
        </a:spcBef>
        <a:spcAft>
          <a:spcPct val="0"/>
        </a:spcAft>
        <a:defRPr sz="2800">
          <a:solidFill>
            <a:srgbClr val="990000"/>
          </a:solidFill>
          <a:latin typeface="Arial Black" pitchFamily="34" charset="0"/>
        </a:defRPr>
      </a:lvl3pPr>
      <a:lvl4pPr algn="l" rtl="0" eaLnBrk="1" fontAlgn="base" hangingPunct="1">
        <a:spcBef>
          <a:spcPct val="0"/>
        </a:spcBef>
        <a:spcAft>
          <a:spcPct val="0"/>
        </a:spcAft>
        <a:defRPr sz="2800">
          <a:solidFill>
            <a:srgbClr val="990000"/>
          </a:solidFill>
          <a:latin typeface="Arial Black" pitchFamily="34" charset="0"/>
        </a:defRPr>
      </a:lvl4pPr>
      <a:lvl5pPr algn="l" rtl="0" eaLnBrk="1" fontAlgn="base" hangingPunct="1">
        <a:spcBef>
          <a:spcPct val="0"/>
        </a:spcBef>
        <a:spcAft>
          <a:spcPct val="0"/>
        </a:spcAft>
        <a:defRPr sz="2800">
          <a:solidFill>
            <a:srgbClr val="990000"/>
          </a:solidFill>
          <a:latin typeface="Arial Black" pitchFamily="34" charset="0"/>
        </a:defRPr>
      </a:lvl5pPr>
      <a:lvl6pPr marL="457200" algn="l" rtl="0" eaLnBrk="1" fontAlgn="base" hangingPunct="1">
        <a:spcBef>
          <a:spcPct val="0"/>
        </a:spcBef>
        <a:spcAft>
          <a:spcPct val="0"/>
        </a:spcAft>
        <a:defRPr sz="2800">
          <a:solidFill>
            <a:srgbClr val="990000"/>
          </a:solidFill>
          <a:latin typeface="Arial Black" pitchFamily="34" charset="0"/>
        </a:defRPr>
      </a:lvl6pPr>
      <a:lvl7pPr marL="914400" algn="l" rtl="0" eaLnBrk="1" fontAlgn="base" hangingPunct="1">
        <a:spcBef>
          <a:spcPct val="0"/>
        </a:spcBef>
        <a:spcAft>
          <a:spcPct val="0"/>
        </a:spcAft>
        <a:defRPr sz="2800">
          <a:solidFill>
            <a:srgbClr val="990000"/>
          </a:solidFill>
          <a:latin typeface="Arial Black" pitchFamily="34" charset="0"/>
        </a:defRPr>
      </a:lvl7pPr>
      <a:lvl8pPr marL="1371600" algn="l" rtl="0" eaLnBrk="1" fontAlgn="base" hangingPunct="1">
        <a:spcBef>
          <a:spcPct val="0"/>
        </a:spcBef>
        <a:spcAft>
          <a:spcPct val="0"/>
        </a:spcAft>
        <a:defRPr sz="2800">
          <a:solidFill>
            <a:srgbClr val="990000"/>
          </a:solidFill>
          <a:latin typeface="Arial Black" pitchFamily="34" charset="0"/>
        </a:defRPr>
      </a:lvl8pPr>
      <a:lvl9pPr marL="1828800" algn="l" rtl="0" eaLnBrk="1" fontAlgn="base" hangingPunct="1">
        <a:spcBef>
          <a:spcPct val="0"/>
        </a:spcBef>
        <a:spcAft>
          <a:spcPct val="0"/>
        </a:spcAft>
        <a:defRPr sz="2800">
          <a:solidFill>
            <a:srgbClr val="990000"/>
          </a:solidFill>
          <a:latin typeface="Arial Black" pitchFamily="34"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tedor.com/landing/index.html" TargetMode="External"/><Relationship Id="rId2" Type="http://schemas.openxmlformats.org/officeDocument/2006/relationships/hyperlink" Target="http://www.toblerone.ch/"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zoupio.lexum.com/calegis/lrc-1985-c-c-42-f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ylitigationfirm.com/this-tattoo-is-under-copyright-says-mike-tysons-tattoo-artis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commons.wikimedia.org/wiki/File:Disney-infinite-copyright.svg"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creativecommons.org/licens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mmons.wikimedia.org/wiki/File:Disney-infinite-copyright.sv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anlii.org/fr/qc/qccs/doc/2009/2009qccs3793/2009qccs3793.html?searchUrlHash=AAAAAQAHY3J1c2_DqQAAAAAB" TargetMode="External"/><Relationship Id="rId7"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cb-cda.gc.ca/decisions/2017/DEC-2017-SCOPE-25082017.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parl.gc.ca/About/Parliament/LegislativeSummaries/bills_ls.asp?ls=c11&amp;Parl=41&amp;Ses=1&amp;source=library_prb&amp;Language=F#a34" TargetMode="External"/><Relationship Id="rId2" Type="http://schemas.openxmlformats.org/officeDocument/2006/relationships/hyperlink" Target="http://www.parl.gc.ca/About/Parliament/LegislativeSummaries/bills_ls.asp?ls=c11&amp;Parl=41&amp;Ses=1&amp;source=library_prb&amp;Language=F#ftn78"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teresascassa.ca/index.php?option=com_k2&amp;view=item&amp;id=197:copyright-decision-would-squelch-any-right-to-read-paywalled-content-in-canada" TargetMode="External"/><Relationship Id="rId2" Type="http://schemas.openxmlformats.org/officeDocument/2006/relationships/hyperlink" Target="https://techlaw.uottawa.ca/news/case-comment-blacklocks-reporter-v-canadian-vintners-association-2015-canlii-65885-scs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ulaval.ca/notre-universite/salle-de-presse/communiques-de-presse/details/article/copibec-et-luniversite-laval-concluent-une-entente-hors-cour-en-matiere-de-droits-dauteur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toxel.com/inspiration/2008/12/03/creative-and-unusual-sofa-design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socan.com/fr/what-socan-does/licensing/" TargetMode="External"/><Relationship Id="rId2" Type="http://schemas.openxmlformats.org/officeDocument/2006/relationships/hyperlink" Target="http://www.socan.com/fr/" TargetMode="External"/><Relationship Id="rId1" Type="http://schemas.openxmlformats.org/officeDocument/2006/relationships/slideLayout" Target="../slideLayouts/slideLayout2.xml"/><Relationship Id="rId5" Type="http://schemas.openxmlformats.org/officeDocument/2006/relationships/hyperlink" Target="http://www.cmrra.ca/fr/services-de-musique-en-ligne-taux-des-tarifs/" TargetMode="External"/><Relationship Id="rId4" Type="http://schemas.openxmlformats.org/officeDocument/2006/relationships/hyperlink" Target="http://www.cmrra.ca/fr/"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artisti.ca/artistes-interpretes/quelles-redevances/" TargetMode="External"/><Relationship Id="rId2" Type="http://schemas.openxmlformats.org/officeDocument/2006/relationships/hyperlink" Target="https://www.artisti.ca/"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cb-cda.gc.ca/home-accueil-f.html"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sacd.ca/index.php/demande-dautorisation/"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carfac.ca/"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juripop.org/services-aux-artistes/"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uneq.qc.ca/2017/04/27/se-comprendre-parler-meme-langag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332656"/>
            <a:ext cx="6507832" cy="3816423"/>
          </a:xfrm>
          <a:noFill/>
        </p:spPr>
        <p:txBody>
          <a:bodyPr>
            <a:normAutofit fontScale="90000"/>
          </a:bodyPr>
          <a:lstStyle/>
          <a:p>
            <a:r>
              <a:rPr lang="en-CA" b="1" dirty="0" err="1" smtClean="0">
                <a:latin typeface="Verdana" pitchFamily="34" charset="0"/>
              </a:rPr>
              <a:t>Survol</a:t>
            </a:r>
            <a:r>
              <a:rPr lang="en-CA" b="1" dirty="0" smtClean="0">
                <a:latin typeface="Verdana" pitchFamily="34" charset="0"/>
              </a:rPr>
              <a:t> de la </a:t>
            </a:r>
            <a:r>
              <a:rPr lang="en-CA" b="1" dirty="0" err="1" smtClean="0">
                <a:latin typeface="Verdana" pitchFamily="34" charset="0"/>
              </a:rPr>
              <a:t>propriété</a:t>
            </a:r>
            <a:r>
              <a:rPr lang="en-CA" b="1" dirty="0" smtClean="0">
                <a:latin typeface="Verdana" pitchFamily="34" charset="0"/>
              </a:rPr>
              <a:t> </a:t>
            </a:r>
            <a:r>
              <a:rPr lang="en-CA" b="1" dirty="0" err="1" smtClean="0">
                <a:latin typeface="Verdana" pitchFamily="34" charset="0"/>
              </a:rPr>
              <a:t>intellectuelle</a:t>
            </a:r>
            <a:r>
              <a:rPr lang="en-CA" b="1" dirty="0" smtClean="0">
                <a:latin typeface="Verdana" pitchFamily="34" charset="0"/>
              </a:rPr>
              <a:t> au Canada avec un accent sur le droit </a:t>
            </a:r>
            <a:r>
              <a:rPr lang="en-CA" b="1" dirty="0" err="1" smtClean="0">
                <a:latin typeface="Verdana" pitchFamily="34" charset="0"/>
              </a:rPr>
              <a:t>d’auteur</a:t>
            </a:r>
            <a:r>
              <a:rPr lang="en-CA" b="1" dirty="0" smtClean="0">
                <a:latin typeface="Verdana" pitchFamily="34" charset="0"/>
              </a:rPr>
              <a:t/>
            </a:r>
            <a:br>
              <a:rPr lang="en-CA" b="1" dirty="0" smtClean="0">
                <a:latin typeface="Verdana" pitchFamily="34" charset="0"/>
              </a:rPr>
            </a:br>
            <a:r>
              <a:rPr lang="en-CA" b="1" dirty="0" smtClean="0">
                <a:latin typeface="Verdana" pitchFamily="34" charset="0"/>
              </a:rPr>
              <a:t> </a:t>
            </a:r>
            <a:r>
              <a:rPr lang="fr-FR" altLang="en-US" dirty="0" smtClean="0"/>
              <a:t>Présentation </a:t>
            </a:r>
            <a:r>
              <a:rPr lang="fr-FR" altLang="en-US" dirty="0"/>
              <a:t>pour le Conseil culturel </a:t>
            </a:r>
            <a:r>
              <a:rPr lang="fr-FR" altLang="en-US" dirty="0" err="1"/>
              <a:t>fransaskois</a:t>
            </a:r>
            <a:r>
              <a:rPr lang="fr-FR" altLang="en-US" dirty="0">
                <a:solidFill>
                  <a:srgbClr val="FF0000"/>
                </a:solidFill>
              </a:rPr>
              <a:t/>
            </a:r>
            <a:br>
              <a:rPr lang="fr-FR" altLang="en-US" dirty="0">
                <a:solidFill>
                  <a:srgbClr val="FF0000"/>
                </a:solidFill>
              </a:rPr>
            </a:br>
            <a:r>
              <a:rPr lang="fr-FR" altLang="en-US" dirty="0"/>
              <a:t>Février 2019 </a:t>
            </a:r>
            <a:r>
              <a:rPr lang="en-CA" b="1" dirty="0" smtClean="0">
                <a:latin typeface="Verdana" pitchFamily="34" charset="0"/>
              </a:rPr>
              <a:t> </a:t>
            </a:r>
          </a:p>
        </p:txBody>
      </p:sp>
      <p:sp>
        <p:nvSpPr>
          <p:cNvPr id="3075" name="Rectangle 3"/>
          <p:cNvSpPr>
            <a:spLocks noGrp="1" noChangeArrowheads="1"/>
          </p:cNvSpPr>
          <p:nvPr>
            <p:ph type="subTitle" idx="1"/>
          </p:nvPr>
        </p:nvSpPr>
        <p:spPr>
          <a:xfrm>
            <a:off x="250825" y="4293096"/>
            <a:ext cx="5616575" cy="1080120"/>
          </a:xfrm>
          <a:noFill/>
        </p:spPr>
        <p:txBody>
          <a:bodyPr>
            <a:normAutofit fontScale="92500" lnSpcReduction="20000"/>
          </a:bodyPr>
          <a:lstStyle/>
          <a:p>
            <a:pPr>
              <a:lnSpc>
                <a:spcPct val="90000"/>
              </a:lnSpc>
            </a:pPr>
            <a:r>
              <a:rPr lang="en-CA" b="1" dirty="0">
                <a:latin typeface="Verdana" pitchFamily="34" charset="0"/>
              </a:rPr>
              <a:t>Mistrale Goudreau </a:t>
            </a:r>
            <a:r>
              <a:rPr lang="en-CA" dirty="0" err="1" smtClean="0">
                <a:latin typeface="Verdana" pitchFamily="34" charset="0"/>
              </a:rPr>
              <a:t>Faculté</a:t>
            </a:r>
            <a:r>
              <a:rPr lang="en-CA" dirty="0" smtClean="0">
                <a:latin typeface="Verdana" pitchFamily="34" charset="0"/>
              </a:rPr>
              <a:t> de droit</a:t>
            </a:r>
          </a:p>
          <a:p>
            <a:pPr>
              <a:lnSpc>
                <a:spcPct val="90000"/>
              </a:lnSpc>
            </a:pPr>
            <a:r>
              <a:rPr lang="en-CA" dirty="0" smtClean="0">
                <a:latin typeface="Verdana" pitchFamily="34" charset="0"/>
              </a:rPr>
              <a:t>Section de droit civil</a:t>
            </a:r>
          </a:p>
        </p:txBody>
      </p:sp>
    </p:spTree>
  </p:cSld>
  <p:clrMapOvr>
    <a:masterClrMapping/>
  </p:clrMapOvr>
  <p:transition advTm="1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r>
              <a:rPr lang="en-CA" dirty="0" smtClean="0"/>
              <a:t>La structure de la </a:t>
            </a:r>
            <a:r>
              <a:rPr lang="en-CA" dirty="0" err="1" smtClean="0"/>
              <a:t>loi</a:t>
            </a:r>
            <a:endParaRPr lang="en-CA" dirty="0" smtClean="0"/>
          </a:p>
        </p:txBody>
      </p:sp>
      <p:sp>
        <p:nvSpPr>
          <p:cNvPr id="432131" name="Rectangle 3"/>
          <p:cNvSpPr>
            <a:spLocks noGrp="1" noChangeArrowheads="1"/>
          </p:cNvSpPr>
          <p:nvPr>
            <p:ph type="body" sz="half" idx="1"/>
          </p:nvPr>
        </p:nvSpPr>
        <p:spPr>
          <a:xfrm>
            <a:off x="1142976" y="1643050"/>
            <a:ext cx="6286544" cy="3143272"/>
          </a:xfrm>
        </p:spPr>
        <p:txBody>
          <a:bodyPr/>
          <a:lstStyle/>
          <a:p>
            <a:pPr eaLnBrk="1" hangingPunct="1">
              <a:buFont typeface="Times" charset="0"/>
              <a:buAutoNum type="arabicPeriod"/>
            </a:pPr>
            <a:endParaRPr lang="en-CA" sz="1600" dirty="0" smtClean="0"/>
          </a:p>
          <a:p>
            <a:pPr>
              <a:buFont typeface="Times" charset="0"/>
              <a:buAutoNum type="arabicPeriod"/>
            </a:pPr>
            <a:r>
              <a:rPr lang="en-CA" dirty="0" smtClean="0">
                <a:solidFill>
                  <a:srgbClr val="DA0202"/>
                </a:solidFill>
                <a:latin typeface="Arial" pitchFamily="34" charset="0"/>
                <a:cs typeface="Arial" pitchFamily="34" charset="0"/>
              </a:rPr>
              <a:t>► </a:t>
            </a:r>
            <a:r>
              <a:rPr lang="en-CA" dirty="0" smtClean="0">
                <a:solidFill>
                  <a:srgbClr val="DA0202"/>
                </a:solidFill>
                <a:latin typeface="Arial" pitchFamily="34" charset="0"/>
              </a:rPr>
              <a:t>Les oeuvres et </a:t>
            </a:r>
            <a:r>
              <a:rPr lang="en-CA" dirty="0" err="1" smtClean="0">
                <a:solidFill>
                  <a:srgbClr val="DA0202"/>
                </a:solidFill>
                <a:latin typeface="Arial" pitchFamily="34" charset="0"/>
              </a:rPr>
              <a:t>autres</a:t>
            </a:r>
            <a:r>
              <a:rPr lang="en-CA" dirty="0" smtClean="0">
                <a:solidFill>
                  <a:srgbClr val="DA0202"/>
                </a:solidFill>
                <a:latin typeface="Arial" pitchFamily="34" charset="0"/>
              </a:rPr>
              <a:t> </a:t>
            </a:r>
            <a:r>
              <a:rPr lang="en-CA" dirty="0" err="1" smtClean="0">
                <a:solidFill>
                  <a:srgbClr val="DA0202"/>
                </a:solidFill>
                <a:latin typeface="Arial" pitchFamily="34" charset="0"/>
              </a:rPr>
              <a:t>objets</a:t>
            </a:r>
            <a:r>
              <a:rPr lang="en-CA" dirty="0" smtClean="0">
                <a:solidFill>
                  <a:srgbClr val="DA0202"/>
                </a:solidFill>
                <a:latin typeface="Arial" pitchFamily="34" charset="0"/>
              </a:rPr>
              <a:t> du droit </a:t>
            </a:r>
            <a:r>
              <a:rPr lang="en-CA" dirty="0" err="1" smtClean="0">
                <a:solidFill>
                  <a:srgbClr val="DA0202"/>
                </a:solidFill>
                <a:latin typeface="Arial" pitchFamily="34" charset="0"/>
              </a:rPr>
              <a:t>d’auteur</a:t>
            </a:r>
            <a:endParaRPr lang="en-US" dirty="0" smtClean="0"/>
          </a:p>
          <a:p>
            <a:pPr>
              <a:buFont typeface="Times" charset="0"/>
              <a:buAutoNum type="arabicPeriod"/>
            </a:pPr>
            <a:r>
              <a:rPr lang="en-US" dirty="0" smtClean="0"/>
              <a:t>Les conditions de protection</a:t>
            </a:r>
          </a:p>
          <a:p>
            <a:pPr>
              <a:buFont typeface="Times" charset="0"/>
              <a:buAutoNum type="arabicPeriod"/>
            </a:pPr>
            <a:r>
              <a:rPr lang="fr-CA" altLang="fr-FR" dirty="0" smtClean="0"/>
              <a:t>Les droits </a:t>
            </a:r>
            <a:r>
              <a:rPr lang="fr-CA" altLang="fr-FR" dirty="0"/>
              <a:t>exclusifs de l’auteur (droits, violations, </a:t>
            </a:r>
            <a:r>
              <a:rPr lang="fr-CA" altLang="fr-FR" dirty="0" smtClean="0"/>
              <a:t>interdictions)</a:t>
            </a:r>
          </a:p>
          <a:p>
            <a:pPr>
              <a:buFont typeface="Times" charset="0"/>
              <a:buAutoNum type="arabicPeriod"/>
            </a:pPr>
            <a:r>
              <a:rPr lang="fr-CA" altLang="fr-FR" dirty="0" smtClean="0"/>
              <a:t> </a:t>
            </a:r>
            <a:r>
              <a:rPr lang="en-US" dirty="0" smtClean="0"/>
              <a:t>Les exceptions</a:t>
            </a:r>
          </a:p>
          <a:p>
            <a:pPr>
              <a:buFont typeface="Times" charset="0"/>
              <a:buAutoNum type="arabicPeriod"/>
            </a:pPr>
            <a:r>
              <a:rPr lang="en-US" dirty="0" smtClean="0"/>
              <a:t>Les </a:t>
            </a:r>
            <a:r>
              <a:rPr lang="en-US" dirty="0" err="1" smtClean="0"/>
              <a:t>titulaires</a:t>
            </a:r>
            <a:r>
              <a:rPr lang="en-US" dirty="0" smtClean="0"/>
              <a:t> </a:t>
            </a:r>
          </a:p>
          <a:p>
            <a:pPr eaLnBrk="1" hangingPunct="1">
              <a:buFont typeface="Times" charset="0"/>
              <a:buNone/>
            </a:pPr>
            <a:endParaRPr lang="en-CA" dirty="0" smtClean="0">
              <a:latin typeface="Arial" pitchFamily="34" charset="0"/>
            </a:endParaRPr>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2130"/>
                                        </p:tgtEl>
                                        <p:attrNameLst>
                                          <p:attrName>style.visibility</p:attrName>
                                        </p:attrNameLst>
                                      </p:cBhvr>
                                      <p:to>
                                        <p:strVal val="visible"/>
                                      </p:to>
                                    </p:set>
                                    <p:animEffect transition="in" filter="fade">
                                      <p:cBhvr>
                                        <p:cTn id="7" dur="1000"/>
                                        <p:tgtEl>
                                          <p:spTgt spid="4321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32131">
                                            <p:txEl>
                                              <p:pRg st="1" end="1"/>
                                            </p:txEl>
                                          </p:spTgt>
                                        </p:tgtEl>
                                        <p:attrNameLst>
                                          <p:attrName>style.visibility</p:attrName>
                                        </p:attrNameLst>
                                      </p:cBhvr>
                                      <p:to>
                                        <p:strVal val="visible"/>
                                      </p:to>
                                    </p:set>
                                    <p:animEffect transition="in" filter="fade">
                                      <p:cBhvr>
                                        <p:cTn id="11" dur="1000"/>
                                        <p:tgtEl>
                                          <p:spTgt spid="432131">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32131">
                                            <p:txEl>
                                              <p:pRg st="2" end="2"/>
                                            </p:txEl>
                                          </p:spTgt>
                                        </p:tgtEl>
                                        <p:attrNameLst>
                                          <p:attrName>style.visibility</p:attrName>
                                        </p:attrNameLst>
                                      </p:cBhvr>
                                      <p:to>
                                        <p:strVal val="visible"/>
                                      </p:to>
                                    </p:set>
                                    <p:animEffect transition="in" filter="fade">
                                      <p:cBhvr>
                                        <p:cTn id="15" dur="1000"/>
                                        <p:tgtEl>
                                          <p:spTgt spid="432131">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32131">
                                            <p:txEl>
                                              <p:pRg st="3" end="3"/>
                                            </p:txEl>
                                          </p:spTgt>
                                        </p:tgtEl>
                                        <p:attrNameLst>
                                          <p:attrName>style.visibility</p:attrName>
                                        </p:attrNameLst>
                                      </p:cBhvr>
                                      <p:to>
                                        <p:strVal val="visible"/>
                                      </p:to>
                                    </p:set>
                                    <p:animEffect transition="in" filter="fade">
                                      <p:cBhvr>
                                        <p:cTn id="19" dur="1000"/>
                                        <p:tgtEl>
                                          <p:spTgt spid="432131">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32131">
                                            <p:txEl>
                                              <p:pRg st="4" end="4"/>
                                            </p:txEl>
                                          </p:spTgt>
                                        </p:tgtEl>
                                        <p:attrNameLst>
                                          <p:attrName>style.visibility</p:attrName>
                                        </p:attrNameLst>
                                      </p:cBhvr>
                                      <p:to>
                                        <p:strVal val="visible"/>
                                      </p:to>
                                    </p:set>
                                    <p:animEffect transition="in" filter="fade">
                                      <p:cBhvr>
                                        <p:cTn id="23" dur="1000"/>
                                        <p:tgtEl>
                                          <p:spTgt spid="43213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2131">
                                            <p:txEl>
                                              <p:pRg st="5" end="5"/>
                                            </p:txEl>
                                          </p:spTgt>
                                        </p:tgtEl>
                                        <p:attrNameLst>
                                          <p:attrName>style.visibility</p:attrName>
                                        </p:attrNameLst>
                                      </p:cBhvr>
                                      <p:to>
                                        <p:strVal val="visible"/>
                                      </p:to>
                                    </p:set>
                                    <p:animEffect transition="in" filter="fade">
                                      <p:cBhvr>
                                        <p:cTn id="28" dur="1000"/>
                                        <p:tgtEl>
                                          <p:spTgt spid="432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p:bldP spid="4321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381000"/>
            <a:ext cx="7772400" cy="1119174"/>
          </a:xfrm>
        </p:spPr>
        <p:txBody>
          <a:bodyPr/>
          <a:lstStyle/>
          <a:p>
            <a:r>
              <a:rPr lang="fr-CA" dirty="0" smtClean="0"/>
              <a:t/>
            </a:r>
            <a:br>
              <a:rPr lang="fr-CA" dirty="0" smtClean="0"/>
            </a:br>
            <a:r>
              <a:rPr lang="fr-CA" dirty="0" smtClean="0"/>
              <a:t>L’objet d</a:t>
            </a:r>
            <a:r>
              <a:rPr lang="en-US" dirty="0" err="1" smtClean="0"/>
              <a:t>oit</a:t>
            </a:r>
            <a:r>
              <a:rPr lang="en-US" dirty="0" smtClean="0"/>
              <a:t> </a:t>
            </a:r>
            <a:r>
              <a:rPr lang="en-US" dirty="0" err="1" smtClean="0"/>
              <a:t>appartenir</a:t>
            </a:r>
            <a:r>
              <a:rPr lang="en-US" dirty="0" smtClean="0"/>
              <a:t> à </a:t>
            </a:r>
            <a:r>
              <a:rPr lang="en-US" dirty="0" err="1" smtClean="0"/>
              <a:t>une</a:t>
            </a:r>
            <a:r>
              <a:rPr lang="en-US" dirty="0" smtClean="0"/>
              <a:t> </a:t>
            </a:r>
            <a:r>
              <a:rPr lang="en-US" dirty="0" err="1" smtClean="0"/>
              <a:t>catégorie</a:t>
            </a:r>
            <a:r>
              <a:rPr lang="en-US" dirty="0" smtClean="0"/>
              <a:t> </a:t>
            </a:r>
            <a:r>
              <a:rPr lang="en-US" dirty="0" err="1" smtClean="0"/>
              <a:t>énumérée</a:t>
            </a:r>
            <a:r>
              <a:rPr lang="en-US" dirty="0" smtClean="0"/>
              <a:t> : </a:t>
            </a:r>
            <a:br>
              <a:rPr lang="en-US" dirty="0" smtClean="0"/>
            </a:br>
            <a:endParaRPr lang="fr-FR" dirty="0" smtClean="0"/>
          </a:p>
        </p:txBody>
      </p:sp>
      <p:sp>
        <p:nvSpPr>
          <p:cNvPr id="7172" name="Rectangle 3"/>
          <p:cNvSpPr>
            <a:spLocks noGrp="1" noChangeArrowheads="1"/>
          </p:cNvSpPr>
          <p:nvPr>
            <p:ph type="body" sz="half" idx="1"/>
          </p:nvPr>
        </p:nvSpPr>
        <p:spPr>
          <a:xfrm>
            <a:off x="685800" y="1785926"/>
            <a:ext cx="3810000" cy="3852874"/>
          </a:xfrm>
        </p:spPr>
        <p:txBody>
          <a:bodyPr/>
          <a:lstStyle/>
          <a:p>
            <a:pPr eaLnBrk="1" hangingPunct="1"/>
            <a:r>
              <a:rPr lang="fr-CA" dirty="0" smtClean="0"/>
              <a:t>Les œuvres</a:t>
            </a:r>
          </a:p>
          <a:p>
            <a:pPr lvl="1" eaLnBrk="1" hangingPunct="1"/>
            <a:r>
              <a:rPr lang="fr-CA" dirty="0" smtClean="0"/>
              <a:t>Littéraires</a:t>
            </a:r>
          </a:p>
          <a:p>
            <a:pPr lvl="1" eaLnBrk="1" hangingPunct="1"/>
            <a:r>
              <a:rPr lang="fr-CA" dirty="0" smtClean="0"/>
              <a:t>Musicales</a:t>
            </a:r>
          </a:p>
          <a:p>
            <a:pPr lvl="1" eaLnBrk="1" hangingPunct="1"/>
            <a:r>
              <a:rPr lang="fr-CA" dirty="0" smtClean="0"/>
              <a:t>Dramatiques</a:t>
            </a:r>
          </a:p>
          <a:p>
            <a:pPr lvl="1" eaLnBrk="1" hangingPunct="1"/>
            <a:r>
              <a:rPr lang="fr-CA" dirty="0" smtClean="0"/>
              <a:t>Artistiques</a:t>
            </a:r>
            <a:endParaRPr lang="fr-FR" dirty="0" smtClean="0"/>
          </a:p>
        </p:txBody>
      </p:sp>
      <p:sp>
        <p:nvSpPr>
          <p:cNvPr id="7173" name="Rectangle 4"/>
          <p:cNvSpPr>
            <a:spLocks noGrp="1" noChangeArrowheads="1"/>
          </p:cNvSpPr>
          <p:nvPr>
            <p:ph type="body" sz="half" idx="2"/>
          </p:nvPr>
        </p:nvSpPr>
        <p:spPr>
          <a:xfrm>
            <a:off x="4648200" y="1785926"/>
            <a:ext cx="3810000" cy="3852874"/>
          </a:xfrm>
        </p:spPr>
        <p:txBody>
          <a:bodyPr/>
          <a:lstStyle/>
          <a:p>
            <a:pPr eaLnBrk="1" hangingPunct="1"/>
            <a:r>
              <a:rPr lang="fr-CA" dirty="0" smtClean="0"/>
              <a:t>Les objets du droit d’auteur (droit voisin)</a:t>
            </a:r>
          </a:p>
          <a:p>
            <a:pPr lvl="1" eaLnBrk="1" hangingPunct="1"/>
            <a:r>
              <a:rPr lang="fr-CA" dirty="0" smtClean="0"/>
              <a:t>La prestation d’</a:t>
            </a:r>
            <a:r>
              <a:rPr lang="fr-FR" dirty="0" smtClean="0"/>
              <a:t>un artiste-interprète</a:t>
            </a:r>
            <a:endParaRPr lang="fr-CA" dirty="0" smtClean="0"/>
          </a:p>
          <a:p>
            <a:pPr lvl="1" eaLnBrk="1" hangingPunct="1"/>
            <a:r>
              <a:rPr lang="fr-CA" dirty="0" smtClean="0"/>
              <a:t>L’</a:t>
            </a:r>
            <a:r>
              <a:rPr lang="fr-FR" dirty="0" smtClean="0"/>
              <a:t>enregistrement</a:t>
            </a:r>
            <a:r>
              <a:rPr lang="fr-CA" dirty="0" smtClean="0"/>
              <a:t> sonore</a:t>
            </a:r>
          </a:p>
          <a:p>
            <a:pPr lvl="1" eaLnBrk="1" hangingPunct="1"/>
            <a:r>
              <a:rPr lang="fr-CA" dirty="0" smtClean="0"/>
              <a:t>Le </a:t>
            </a:r>
            <a:r>
              <a:rPr lang="fr-FR" dirty="0" smtClean="0"/>
              <a:t>signal de communication</a:t>
            </a:r>
          </a:p>
        </p:txBody>
      </p:sp>
      <p:sp>
        <p:nvSpPr>
          <p:cNvPr id="6"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43F204-4ACE-450E-B816-92258D7063A1}" type="slidenum">
              <a:rPr kumimoji="0" lang="fr-FR" sz="1800" b="0" i="0" u="none" strike="noStrike" kern="1200" cap="none" spc="0" normalizeH="0" baseline="0" noProof="0" smtClean="0">
                <a:ln>
                  <a:noFill/>
                </a:ln>
                <a:solidFill>
                  <a:schemeClr val="dk1"/>
                </a:solidFill>
                <a:effectLst/>
                <a:uLnTx/>
                <a:uFillTx/>
                <a:latin typeface="+mn-lt"/>
                <a:ea typeface="+mn-ea"/>
                <a:cs typeface="+mn-cs"/>
              </a:rPr>
              <a:t>11</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428625" y="285750"/>
            <a:ext cx="8229600" cy="1143000"/>
          </a:xfrm>
        </p:spPr>
        <p:txBody>
          <a:bodyPr/>
          <a:lstStyle/>
          <a:p>
            <a:r>
              <a:rPr lang="en-US" dirty="0" smtClean="0"/>
              <a:t>Le concept d’oeuvre </a:t>
            </a:r>
          </a:p>
        </p:txBody>
      </p:sp>
      <p:sp>
        <p:nvSpPr>
          <p:cNvPr id="21507" name="Espace réservé du contenu 2"/>
          <p:cNvSpPr>
            <a:spLocks noGrp="1"/>
          </p:cNvSpPr>
          <p:nvPr>
            <p:ph idx="1"/>
          </p:nvPr>
        </p:nvSpPr>
        <p:spPr>
          <a:xfrm>
            <a:off x="685800" y="1357313"/>
            <a:ext cx="7772400" cy="4429141"/>
          </a:xfrm>
        </p:spPr>
        <p:txBody>
          <a:bodyPr>
            <a:normAutofit lnSpcReduction="10000"/>
          </a:bodyPr>
          <a:lstStyle/>
          <a:p>
            <a:pPr>
              <a:defRPr/>
            </a:pPr>
            <a:r>
              <a:rPr lang="en-US" dirty="0" err="1"/>
              <a:t>Dissiper</a:t>
            </a:r>
            <a:r>
              <a:rPr lang="en-US" dirty="0"/>
              <a:t> le 1er </a:t>
            </a:r>
            <a:r>
              <a:rPr lang="en-US" dirty="0" err="1"/>
              <a:t>mythe</a:t>
            </a:r>
            <a:r>
              <a:rPr lang="en-US" dirty="0"/>
              <a:t> : Les oeuvres </a:t>
            </a:r>
            <a:r>
              <a:rPr lang="en-US" dirty="0" err="1"/>
              <a:t>sont-elles</a:t>
            </a:r>
            <a:r>
              <a:rPr lang="en-US" dirty="0"/>
              <a:t> </a:t>
            </a:r>
            <a:r>
              <a:rPr lang="en-US" dirty="0" err="1"/>
              <a:t>seulement</a:t>
            </a:r>
            <a:r>
              <a:rPr lang="en-US" dirty="0"/>
              <a:t> </a:t>
            </a:r>
            <a:r>
              <a:rPr lang="en-US" dirty="0" err="1"/>
              <a:t>celles</a:t>
            </a:r>
            <a:r>
              <a:rPr lang="en-US" dirty="0"/>
              <a:t> relevant de </a:t>
            </a:r>
            <a:r>
              <a:rPr lang="en-US" dirty="0" err="1"/>
              <a:t>l’art</a:t>
            </a:r>
            <a:r>
              <a:rPr lang="en-US" dirty="0"/>
              <a:t> et de </a:t>
            </a:r>
            <a:r>
              <a:rPr lang="en-US" dirty="0" err="1"/>
              <a:t>l’esprit</a:t>
            </a:r>
            <a:r>
              <a:rPr lang="en-US" dirty="0"/>
              <a:t> ? Non  </a:t>
            </a:r>
          </a:p>
          <a:p>
            <a:pPr>
              <a:defRPr/>
            </a:pPr>
            <a:r>
              <a:rPr lang="en-US" dirty="0" err="1"/>
              <a:t>Dès</a:t>
            </a:r>
            <a:r>
              <a:rPr lang="en-US" dirty="0"/>
              <a:t> le milieu du 18ième siècle, on </a:t>
            </a:r>
            <a:r>
              <a:rPr lang="en-US" dirty="0" err="1"/>
              <a:t>protège</a:t>
            </a:r>
            <a:r>
              <a:rPr lang="en-US" dirty="0"/>
              <a:t> des oeuvres techniques:</a:t>
            </a:r>
          </a:p>
          <a:p>
            <a:pPr lvl="1">
              <a:defRPr/>
            </a:pPr>
            <a:r>
              <a:rPr lang="en-US" dirty="0"/>
              <a:t>Jurisprudence </a:t>
            </a:r>
            <a:r>
              <a:rPr lang="en-US" dirty="0" err="1"/>
              <a:t>anglaise</a:t>
            </a:r>
            <a:r>
              <a:rPr lang="en-US" dirty="0"/>
              <a:t>: ‘</a:t>
            </a:r>
            <a:r>
              <a:rPr lang="en-US" dirty="0" err="1"/>
              <a:t>roadbooks</a:t>
            </a:r>
            <a:r>
              <a:rPr lang="en-US" dirty="0"/>
              <a:t> (1786), roadmap (1776) directories (1806) , trade directories (1893), trade catalogues (1872), list of statistics (1846), a list of telegraphic code words not easy to mistake (1886), railway timetable (1894) mathematical calculations ((1829), forms and precedents (1732)</a:t>
            </a:r>
          </a:p>
          <a:p>
            <a:pPr lvl="1">
              <a:defRPr/>
            </a:pPr>
            <a:r>
              <a:rPr lang="en-US" dirty="0" err="1"/>
              <a:t>Législation</a:t>
            </a:r>
            <a:r>
              <a:rPr lang="en-US" dirty="0"/>
              <a:t> </a:t>
            </a:r>
            <a:r>
              <a:rPr lang="en-US" dirty="0" err="1"/>
              <a:t>anglaise</a:t>
            </a:r>
            <a:r>
              <a:rPr lang="en-US" dirty="0"/>
              <a:t> : </a:t>
            </a:r>
            <a:r>
              <a:rPr lang="en-US" dirty="0" err="1"/>
              <a:t>Cartes</a:t>
            </a:r>
            <a:r>
              <a:rPr lang="en-US" dirty="0"/>
              <a:t>, </a:t>
            </a:r>
            <a:r>
              <a:rPr lang="en-US" dirty="0" err="1"/>
              <a:t>graphiques</a:t>
            </a:r>
            <a:r>
              <a:rPr lang="en-US" dirty="0"/>
              <a:t>, plans </a:t>
            </a:r>
            <a:r>
              <a:rPr lang="en-US" dirty="0" err="1"/>
              <a:t>inclus</a:t>
            </a:r>
            <a:r>
              <a:rPr lang="en-US" dirty="0"/>
              <a:t> </a:t>
            </a:r>
            <a:r>
              <a:rPr lang="en-US" dirty="0" err="1"/>
              <a:t>dans</a:t>
            </a:r>
            <a:r>
              <a:rPr lang="en-US" dirty="0"/>
              <a:t> le </a:t>
            </a:r>
            <a:r>
              <a:rPr lang="en-CA" dirty="0"/>
              <a:t>Copyright Act 1842 (5 &amp; 6 </a:t>
            </a:r>
            <a:r>
              <a:rPr lang="en-CA" dirty="0" err="1"/>
              <a:t>Vict</a:t>
            </a:r>
            <a:r>
              <a:rPr lang="en-CA" dirty="0"/>
              <a:t>. c. 45)</a:t>
            </a:r>
            <a:r>
              <a:rPr lang="en-US" dirty="0"/>
              <a:t>(UK) </a:t>
            </a:r>
          </a:p>
          <a:p>
            <a:pPr lvl="2">
              <a:defRPr/>
            </a:pPr>
            <a:r>
              <a:rPr lang="en-US" dirty="0" smtClean="0"/>
              <a:t> </a:t>
            </a:r>
            <a:r>
              <a:rPr lang="en-US" sz="1000" dirty="0" smtClean="0"/>
              <a:t>Evan James </a:t>
            </a:r>
            <a:r>
              <a:rPr lang="en-US" sz="1000" dirty="0" err="1" smtClean="0"/>
              <a:t>Macgillivray</a:t>
            </a:r>
            <a:r>
              <a:rPr lang="en-US" sz="1000" dirty="0" smtClean="0"/>
              <a:t>, </a:t>
            </a:r>
            <a:r>
              <a:rPr lang="en-US" sz="1000" i="1" dirty="0" smtClean="0"/>
              <a:t>A Treatise upon the Law of Copyright</a:t>
            </a:r>
            <a:r>
              <a:rPr lang="en-US" sz="1000" dirty="0" smtClean="0"/>
              <a:t>,   John Murray (publ.), London, 1902, &lt;http://www.archive.org/details/treatiseuponlawo00macgrich&gt;, p. 16 à 23</a:t>
            </a:r>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6" name="Espace réservé du pied de page 5"/>
          <p:cNvSpPr>
            <a:spLocks noGrp="1"/>
          </p:cNvSpPr>
          <p:nvPr>
            <p:ph type="ftr" sz="quarter" idx="10"/>
          </p:nvPr>
        </p:nvSpPr>
        <p:spPr/>
        <p:txBody>
          <a:bodyPr/>
          <a:lstStyle/>
          <a:p>
            <a:r>
              <a:rPr lang="en-US" smtClean="0"/>
              <a:t>Section de droit civil</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5"/>
          <p:cNvSpPr>
            <a:spLocks noGrp="1"/>
          </p:cNvSpPr>
          <p:nvPr>
            <p:ph type="sldNum" sz="quarter" idx="4294967295"/>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algn="ctr"/>
            <a:fld id="{B623D660-CC3F-4372-A6DA-470E9EC5A8A7}" type="slidenum">
              <a:rPr lang="fr-FR" smtClean="0"/>
              <a:pPr algn="ctr"/>
              <a:t>13</a:t>
            </a:fld>
            <a:endParaRPr lang="fr-FR" dirty="0" smtClean="0"/>
          </a:p>
        </p:txBody>
      </p:sp>
      <p:sp>
        <p:nvSpPr>
          <p:cNvPr id="8195" name="Rectangle 2"/>
          <p:cNvSpPr>
            <a:spLocks noGrp="1" noChangeArrowheads="1"/>
          </p:cNvSpPr>
          <p:nvPr>
            <p:ph type="title"/>
          </p:nvPr>
        </p:nvSpPr>
        <p:spPr/>
        <p:txBody>
          <a:bodyPr/>
          <a:lstStyle/>
          <a:p>
            <a:r>
              <a:rPr lang="fr-CA" dirty="0" smtClean="0"/>
              <a:t>Les œuvres : </a:t>
            </a:r>
            <a:r>
              <a:rPr lang="en-CA" dirty="0" smtClean="0">
                <a:solidFill>
                  <a:srgbClr val="DA0202"/>
                </a:solidFill>
                <a:latin typeface="Arial" pitchFamily="34" charset="0"/>
                <a:cs typeface="Arial" pitchFamily="34" charset="0"/>
              </a:rPr>
              <a:t>► </a:t>
            </a:r>
            <a:r>
              <a:rPr lang="fr-CA" dirty="0" smtClean="0"/>
              <a:t>Littéraires, </a:t>
            </a:r>
            <a:br>
              <a:rPr lang="fr-CA" dirty="0" smtClean="0"/>
            </a:br>
            <a:r>
              <a:rPr lang="fr-CA" dirty="0" smtClean="0"/>
              <a:t>Musicales, Dramatiques, Artistiques</a:t>
            </a:r>
            <a:endParaRPr lang="fr-FR" dirty="0" smtClean="0"/>
          </a:p>
        </p:txBody>
      </p:sp>
      <p:sp>
        <p:nvSpPr>
          <p:cNvPr id="8196" name="Rectangle 3"/>
          <p:cNvSpPr>
            <a:spLocks noGrp="1" noChangeArrowheads="1"/>
          </p:cNvSpPr>
          <p:nvPr>
            <p:ph type="body" idx="1"/>
          </p:nvPr>
        </p:nvSpPr>
        <p:spPr>
          <a:xfrm>
            <a:off x="685800" y="1571612"/>
            <a:ext cx="7772400" cy="4067188"/>
          </a:xfrm>
        </p:spPr>
        <p:txBody>
          <a:bodyPr/>
          <a:lstStyle/>
          <a:p>
            <a:pPr>
              <a:lnSpc>
                <a:spcPct val="90000"/>
              </a:lnSpc>
            </a:pPr>
            <a:r>
              <a:rPr lang="fr-CA" sz="2800" dirty="0" smtClean="0"/>
              <a:t>Œuvres littéraires : Tout ce qui est écrit ou imprimé, qui offre information ou instruction ou plaisir littéraire; n’exige pas une forme lisible par l’homme </a:t>
            </a:r>
          </a:p>
          <a:p>
            <a:pPr lvl="1">
              <a:lnSpc>
                <a:spcPct val="90000"/>
              </a:lnSpc>
            </a:pPr>
            <a:r>
              <a:rPr lang="fr-CA" sz="2800" dirty="0" smtClean="0"/>
              <a:t>Inclut le programme d’ordinateur</a:t>
            </a:r>
          </a:p>
          <a:p>
            <a:pPr lvl="1">
              <a:lnSpc>
                <a:spcPct val="90000"/>
              </a:lnSpc>
            </a:pPr>
            <a:r>
              <a:rPr lang="fr-CA" sz="2800" dirty="0" smtClean="0"/>
              <a:t>Inclut le contrat</a:t>
            </a:r>
          </a:p>
          <a:p>
            <a:pPr lvl="1">
              <a:lnSpc>
                <a:spcPct val="90000"/>
              </a:lnSpc>
            </a:pPr>
            <a:r>
              <a:rPr lang="fr-CA" sz="2800" dirty="0" smtClean="0"/>
              <a:t>Inclut la compilation (une bibliographie, une anthologie, …)  </a:t>
            </a:r>
          </a:p>
          <a:p>
            <a:pPr lvl="1">
              <a:lnSpc>
                <a:spcPct val="90000"/>
              </a:lnSpc>
            </a:pPr>
            <a:endParaRPr lang="fr-F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5"/>
          <p:cNvSpPr>
            <a:spLocks noGrp="1"/>
          </p:cNvSpPr>
          <p:nvPr>
            <p:ph type="sldNum" sz="quarter" idx="4294967295"/>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algn="ctr"/>
            <a:fld id="{B623D660-CC3F-4372-A6DA-470E9EC5A8A7}" type="slidenum">
              <a:rPr lang="fr-FR" smtClean="0"/>
              <a:pPr algn="ctr"/>
              <a:t>14</a:t>
            </a:fld>
            <a:endParaRPr lang="fr-FR" dirty="0" smtClean="0"/>
          </a:p>
        </p:txBody>
      </p:sp>
      <p:sp>
        <p:nvSpPr>
          <p:cNvPr id="8195" name="Rectangle 2"/>
          <p:cNvSpPr>
            <a:spLocks noGrp="1" noChangeArrowheads="1"/>
          </p:cNvSpPr>
          <p:nvPr>
            <p:ph type="title"/>
          </p:nvPr>
        </p:nvSpPr>
        <p:spPr/>
        <p:txBody>
          <a:bodyPr/>
          <a:lstStyle/>
          <a:p>
            <a:r>
              <a:rPr lang="fr-CA" dirty="0" smtClean="0"/>
              <a:t>Les œuvres : Littéraires, </a:t>
            </a:r>
            <a:br>
              <a:rPr lang="fr-CA" dirty="0" smtClean="0"/>
            </a:br>
            <a:r>
              <a:rPr lang="en-CA" dirty="0" smtClean="0">
                <a:solidFill>
                  <a:srgbClr val="DA0202"/>
                </a:solidFill>
                <a:latin typeface="Arial" pitchFamily="34" charset="0"/>
                <a:cs typeface="Arial" pitchFamily="34" charset="0"/>
              </a:rPr>
              <a:t>►</a:t>
            </a:r>
            <a:r>
              <a:rPr lang="fr-CA" dirty="0" smtClean="0"/>
              <a:t>Musicales, </a:t>
            </a:r>
            <a:r>
              <a:rPr lang="en-CA" dirty="0" smtClean="0">
                <a:solidFill>
                  <a:srgbClr val="DA0202"/>
                </a:solidFill>
                <a:latin typeface="Arial" pitchFamily="34" charset="0"/>
                <a:cs typeface="Arial" pitchFamily="34" charset="0"/>
              </a:rPr>
              <a:t>► </a:t>
            </a:r>
            <a:r>
              <a:rPr lang="fr-CA" dirty="0" smtClean="0"/>
              <a:t>Dramatiques, Artistiques</a:t>
            </a:r>
            <a:endParaRPr lang="fr-FR" dirty="0" smtClean="0"/>
          </a:p>
        </p:txBody>
      </p:sp>
      <p:sp>
        <p:nvSpPr>
          <p:cNvPr id="8196" name="Rectangle 3"/>
          <p:cNvSpPr>
            <a:spLocks noGrp="1" noChangeArrowheads="1"/>
          </p:cNvSpPr>
          <p:nvPr>
            <p:ph type="body" idx="1"/>
          </p:nvPr>
        </p:nvSpPr>
        <p:spPr>
          <a:xfrm>
            <a:off x="685800" y="2000240"/>
            <a:ext cx="7772400" cy="3638560"/>
          </a:xfrm>
        </p:spPr>
        <p:txBody>
          <a:bodyPr/>
          <a:lstStyle/>
          <a:p>
            <a:pPr>
              <a:lnSpc>
                <a:spcPct val="90000"/>
              </a:lnSpc>
            </a:pPr>
            <a:r>
              <a:rPr lang="fr-CA" sz="2800" dirty="0" smtClean="0"/>
              <a:t>Œuvres musicales : toute composition musicale — avec ou sans paroles  (art 2.) </a:t>
            </a:r>
          </a:p>
          <a:p>
            <a:pPr>
              <a:lnSpc>
                <a:spcPct val="90000"/>
              </a:lnSpc>
            </a:pPr>
            <a:r>
              <a:rPr lang="fr-CA" sz="2800" dirty="0" smtClean="0"/>
              <a:t>Œuvres dramatiques : œuvres cinématographiques, vidéos</a:t>
            </a:r>
            <a:endParaRPr lang="fr-FR"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5"/>
          <p:cNvSpPr>
            <a:spLocks noGrp="1"/>
          </p:cNvSpPr>
          <p:nvPr>
            <p:ph type="sldNum" sz="quarter" idx="4294967295"/>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algn="ctr"/>
            <a:fld id="{B623D660-CC3F-4372-A6DA-470E9EC5A8A7}" type="slidenum">
              <a:rPr lang="fr-FR" smtClean="0"/>
              <a:pPr algn="ctr"/>
              <a:t>15</a:t>
            </a:fld>
            <a:endParaRPr lang="fr-FR" dirty="0" smtClean="0"/>
          </a:p>
        </p:txBody>
      </p:sp>
      <p:sp>
        <p:nvSpPr>
          <p:cNvPr id="8195" name="Rectangle 2"/>
          <p:cNvSpPr>
            <a:spLocks noGrp="1" noChangeArrowheads="1"/>
          </p:cNvSpPr>
          <p:nvPr>
            <p:ph type="title"/>
          </p:nvPr>
        </p:nvSpPr>
        <p:spPr/>
        <p:txBody>
          <a:bodyPr/>
          <a:lstStyle/>
          <a:p>
            <a:r>
              <a:rPr lang="fr-CA" dirty="0" smtClean="0"/>
              <a:t>Les œuvres : Littéraires, </a:t>
            </a:r>
            <a:br>
              <a:rPr lang="fr-CA" dirty="0" smtClean="0"/>
            </a:br>
            <a:r>
              <a:rPr lang="fr-CA" dirty="0" smtClean="0"/>
              <a:t>Musicales, Dramatiques, </a:t>
            </a:r>
            <a:r>
              <a:rPr lang="en-CA" dirty="0" smtClean="0">
                <a:solidFill>
                  <a:srgbClr val="DA0202"/>
                </a:solidFill>
                <a:latin typeface="Arial" pitchFamily="34" charset="0"/>
                <a:cs typeface="Arial" pitchFamily="34" charset="0"/>
              </a:rPr>
              <a:t>►</a:t>
            </a:r>
            <a:r>
              <a:rPr lang="fr-CA" dirty="0" smtClean="0"/>
              <a:t>Artistiques</a:t>
            </a:r>
            <a:endParaRPr lang="fr-FR" dirty="0" smtClean="0"/>
          </a:p>
        </p:txBody>
      </p:sp>
      <p:sp>
        <p:nvSpPr>
          <p:cNvPr id="8196" name="Rectangle 3"/>
          <p:cNvSpPr>
            <a:spLocks noGrp="1" noChangeArrowheads="1"/>
          </p:cNvSpPr>
          <p:nvPr>
            <p:ph type="body" idx="1"/>
          </p:nvPr>
        </p:nvSpPr>
        <p:spPr>
          <a:xfrm>
            <a:off x="685800" y="1571612"/>
            <a:ext cx="7772400" cy="4286280"/>
          </a:xfrm>
        </p:spPr>
        <p:txBody>
          <a:bodyPr/>
          <a:lstStyle/>
          <a:p>
            <a:pPr>
              <a:lnSpc>
                <a:spcPct val="90000"/>
              </a:lnSpc>
            </a:pPr>
            <a:r>
              <a:rPr lang="fr-CA" dirty="0"/>
              <a:t>Œuvres artistiques : sculptures, </a:t>
            </a:r>
            <a:r>
              <a:rPr lang="fr-CA" dirty="0" smtClean="0"/>
              <a:t>peintures, </a:t>
            </a:r>
            <a:r>
              <a:rPr lang="fr-CA" dirty="0"/>
              <a:t>photographies, dessins, …</a:t>
            </a:r>
          </a:p>
          <a:p>
            <a:pPr>
              <a:lnSpc>
                <a:spcPct val="80000"/>
              </a:lnSpc>
            </a:pPr>
            <a:r>
              <a:rPr lang="fr-CA" dirty="0"/>
              <a:t>Un site WEB protégé</a:t>
            </a:r>
          </a:p>
          <a:p>
            <a:pPr>
              <a:lnSpc>
                <a:spcPct val="80000"/>
              </a:lnSpc>
            </a:pPr>
            <a:r>
              <a:rPr lang="fr-CA" dirty="0"/>
              <a:t>Logos </a:t>
            </a:r>
            <a:r>
              <a:rPr lang="fr-CA" dirty="0" smtClean="0"/>
              <a:t>protégés </a:t>
            </a:r>
            <a:r>
              <a:rPr lang="fr-CA" dirty="0"/>
              <a:t>Euro-excellence Inc. c. Kraft Canada </a:t>
            </a:r>
            <a:r>
              <a:rPr lang="fr-CA" dirty="0" err="1"/>
              <a:t>Inc</a:t>
            </a:r>
            <a:r>
              <a:rPr lang="fr-FR" dirty="0"/>
              <a:t>, 2007 CSC 37; [2007] 3 R.C.S. 20 </a:t>
            </a:r>
          </a:p>
          <a:p>
            <a:pPr>
              <a:lnSpc>
                <a:spcPct val="80000"/>
              </a:lnSpc>
            </a:pPr>
            <a:r>
              <a:rPr lang="fr-CA" sz="1400" dirty="0" smtClean="0">
                <a:hlinkClick r:id="rId2"/>
              </a:rPr>
              <a:t>http://www.toblerone.ch/</a:t>
            </a:r>
            <a:r>
              <a:rPr lang="fr-CA" sz="1400" dirty="0" smtClean="0"/>
              <a:t> +  </a:t>
            </a:r>
            <a:r>
              <a:rPr lang="fr-CA" sz="1400" dirty="0">
                <a:hlinkClick r:id="rId3"/>
              </a:rPr>
              <a:t>https://</a:t>
            </a:r>
            <a:r>
              <a:rPr lang="fr-CA" sz="1400" dirty="0" smtClean="0">
                <a:hlinkClick r:id="rId3"/>
              </a:rPr>
              <a:t>www.cotedor.com/landing/index.html</a:t>
            </a:r>
            <a:endParaRPr lang="fr-CA" sz="1400" dirty="0" smtClean="0"/>
          </a:p>
          <a:p>
            <a:pPr>
              <a:lnSpc>
                <a:spcPct val="80000"/>
              </a:lnSpc>
            </a:pPr>
            <a:endParaRPr lang="fr-FR" dirty="0" smtClean="0"/>
          </a:p>
        </p:txBody>
      </p:sp>
      <p:pic>
        <p:nvPicPr>
          <p:cNvPr id="5" name="Image 4" descr="elephant-cote-d-or.jpg"/>
          <p:cNvPicPr>
            <a:picLocks noChangeAspect="1"/>
          </p:cNvPicPr>
          <p:nvPr/>
        </p:nvPicPr>
        <p:blipFill>
          <a:blip r:embed="rId4" cstate="print"/>
          <a:stretch>
            <a:fillRect/>
          </a:stretch>
        </p:blipFill>
        <p:spPr>
          <a:xfrm>
            <a:off x="6357950" y="4429132"/>
            <a:ext cx="2032000" cy="1417642"/>
          </a:xfrm>
          <a:prstGeom prst="rect">
            <a:avLst/>
          </a:prstGeom>
        </p:spPr>
      </p:pic>
      <p:pic>
        <p:nvPicPr>
          <p:cNvPr id="6" name="Image 5" descr="toblerone-logo.jpg"/>
          <p:cNvPicPr>
            <a:picLocks noChangeAspect="1"/>
          </p:cNvPicPr>
          <p:nvPr/>
        </p:nvPicPr>
        <p:blipFill>
          <a:blip r:embed="rId5" cstate="print"/>
          <a:stretch>
            <a:fillRect/>
          </a:stretch>
        </p:blipFill>
        <p:spPr>
          <a:xfrm>
            <a:off x="1500166" y="4214818"/>
            <a:ext cx="2214558" cy="164307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objets du droit d’auteur (droit voisin)</a:t>
            </a:r>
            <a:endParaRPr lang="en-US" dirty="0"/>
          </a:p>
        </p:txBody>
      </p:sp>
      <p:sp>
        <p:nvSpPr>
          <p:cNvPr id="3" name="Espace réservé du contenu 2"/>
          <p:cNvSpPr>
            <a:spLocks noGrp="1"/>
          </p:cNvSpPr>
          <p:nvPr>
            <p:ph idx="1"/>
          </p:nvPr>
        </p:nvSpPr>
        <p:spPr/>
        <p:txBody>
          <a:bodyPr>
            <a:normAutofit fontScale="85000" lnSpcReduction="20000"/>
          </a:bodyPr>
          <a:lstStyle/>
          <a:p>
            <a:pPr marL="914400" lvl="1" indent="-457200">
              <a:buFont typeface="+mj-lt"/>
              <a:buAutoNum type="arabicPeriod"/>
            </a:pPr>
            <a:r>
              <a:rPr lang="fr-CA" dirty="0" smtClean="0"/>
              <a:t>La prestation d’</a:t>
            </a:r>
            <a:r>
              <a:rPr lang="fr-FR" dirty="0" smtClean="0"/>
              <a:t>un artiste-interprète</a:t>
            </a:r>
            <a:endParaRPr lang="fr-CA" dirty="0" smtClean="0"/>
          </a:p>
          <a:p>
            <a:pPr marL="914400" lvl="1" indent="-457200">
              <a:buFont typeface="+mj-lt"/>
              <a:buAutoNum type="arabicPeriod"/>
            </a:pPr>
            <a:r>
              <a:rPr lang="fr-CA" dirty="0" smtClean="0"/>
              <a:t>L’</a:t>
            </a:r>
            <a:r>
              <a:rPr lang="fr-FR" dirty="0" smtClean="0"/>
              <a:t>enregistrement</a:t>
            </a:r>
            <a:r>
              <a:rPr lang="fr-CA" dirty="0" smtClean="0"/>
              <a:t> sonore</a:t>
            </a:r>
          </a:p>
          <a:p>
            <a:pPr marL="914400" lvl="1" indent="-457200">
              <a:buFont typeface="+mj-lt"/>
              <a:buAutoNum type="arabicPeriod"/>
            </a:pPr>
            <a:r>
              <a:rPr lang="fr-CA" dirty="0" smtClean="0"/>
              <a:t>Le </a:t>
            </a:r>
            <a:r>
              <a:rPr lang="fr-FR" dirty="0" smtClean="0"/>
              <a:t>signal de communication</a:t>
            </a:r>
          </a:p>
          <a:p>
            <a:pPr marL="914400" lvl="1" indent="-457200">
              <a:buNone/>
            </a:pPr>
            <a:endParaRPr lang="fr-FR" dirty="0" smtClean="0"/>
          </a:p>
          <a:p>
            <a:pPr marL="914400" lvl="1" indent="-457200">
              <a:buNone/>
            </a:pPr>
            <a:endParaRPr lang="fr-FR" dirty="0" smtClean="0"/>
          </a:p>
          <a:p>
            <a:pPr marL="914400" lvl="1" indent="-457200">
              <a:buNone/>
            </a:pPr>
            <a:r>
              <a:rPr lang="fr-FR" dirty="0" smtClean="0"/>
              <a:t>Les droits voisins: </a:t>
            </a:r>
          </a:p>
          <a:p>
            <a:pPr marL="914400" lvl="1" indent="-457200">
              <a:buNone/>
            </a:pPr>
            <a:r>
              <a:rPr lang="fr-FR" dirty="0" smtClean="0"/>
              <a:t>	 - la protection varie selon la convention internationale applicable  (Convention de Rome, OIEP, OMC)  </a:t>
            </a:r>
          </a:p>
          <a:p>
            <a:pPr marL="914400" lvl="1" indent="-457200">
              <a:buNone/>
            </a:pPr>
            <a:r>
              <a:rPr lang="fr-FR" dirty="0" smtClean="0"/>
              <a:t>	 - les droits voisins de l’artiste-interprète offrent une protection variable, souvent moins grande que le droit d’auteur; </a:t>
            </a:r>
          </a:p>
          <a:p>
            <a:pPr marL="914400" lvl="1" indent="-457200">
              <a:buNone/>
            </a:pPr>
            <a:r>
              <a:rPr lang="fr-FR" dirty="0"/>
              <a:t>	</a:t>
            </a:r>
            <a:r>
              <a:rPr lang="fr-FR" dirty="0" smtClean="0"/>
              <a:t>	ex. donnent un droit exclusif quant à la  </a:t>
            </a:r>
            <a:r>
              <a:rPr lang="fr-CA" dirty="0" smtClean="0"/>
              <a:t>reproduction non autorisée uniquement dans un </a:t>
            </a:r>
            <a:r>
              <a:rPr lang="fr-CA" b="1" dirty="0" smtClean="0"/>
              <a:t>enregistrement</a:t>
            </a:r>
            <a:r>
              <a:rPr lang="fr-CA" dirty="0" smtClean="0"/>
              <a:t> </a:t>
            </a:r>
            <a:r>
              <a:rPr lang="fr-CA" b="1" dirty="0" smtClean="0"/>
              <a:t>sonore</a:t>
            </a:r>
            <a:r>
              <a:rPr lang="fr-CA" dirty="0" smtClean="0"/>
              <a:t> de sa prestation  (OMC, art 26)</a:t>
            </a:r>
          </a:p>
          <a:p>
            <a:pPr marL="914400" lvl="1" indent="-457200">
              <a:buNone/>
            </a:pPr>
            <a:r>
              <a:rPr lang="fr-CA" dirty="0" smtClean="0"/>
              <a:t>		- la reproduction faite à des </a:t>
            </a:r>
            <a:r>
              <a:rPr lang="fr-CA" b="1" dirty="0" smtClean="0"/>
              <a:t>fins autres que celles</a:t>
            </a:r>
            <a:r>
              <a:rPr lang="fr-CA" dirty="0" smtClean="0"/>
              <a:t> visées par l’autorisation (Rome, art. 15 (1))</a:t>
            </a:r>
          </a:p>
          <a:p>
            <a:pPr marL="914400" lvl="1" indent="-457200">
              <a:buNone/>
            </a:pPr>
            <a:r>
              <a:rPr lang="fr-CA" dirty="0" smtClean="0"/>
              <a:t>		</a:t>
            </a:r>
          </a:p>
          <a:p>
            <a:pPr marL="914400" lvl="1" indent="-457200">
              <a:buNone/>
            </a:pPr>
            <a:endParaRPr lang="fr-CA" dirty="0" smtClean="0"/>
          </a:p>
          <a:p>
            <a:pPr marL="914400" lvl="1" indent="-457200">
              <a:buNone/>
            </a:pPr>
            <a:endParaRPr lang="en-US" dirty="0"/>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5" name="Espace réservé du numéro de diapositive 5"/>
          <p:cNvSpPr txBox="1">
            <a:spLocks/>
          </p:cNvSpPr>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23D660-CC3F-4372-A6DA-470E9EC5A8A7}"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ransition advTm="1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dirty="0" err="1" smtClean="0"/>
              <a:t>L’artiste-interprète</a:t>
            </a:r>
            <a:r>
              <a:rPr lang="en-US" dirty="0" smtClean="0"/>
              <a:t>  </a:t>
            </a:r>
            <a:endParaRPr lang="en-US" dirty="0"/>
          </a:p>
        </p:txBody>
      </p:sp>
      <p:sp>
        <p:nvSpPr>
          <p:cNvPr id="6" name="Espace réservé du contenu 5"/>
          <p:cNvSpPr>
            <a:spLocks noGrp="1"/>
          </p:cNvSpPr>
          <p:nvPr>
            <p:ph idx="1"/>
          </p:nvPr>
        </p:nvSpPr>
        <p:spPr/>
        <p:txBody>
          <a:bodyPr>
            <a:normAutofit fontScale="92500" lnSpcReduction="20000"/>
          </a:bodyPr>
          <a:lstStyle/>
          <a:p>
            <a:r>
              <a:rPr lang="fr-CA" dirty="0" smtClean="0"/>
              <a:t>Celui qui fait </a:t>
            </a:r>
          </a:p>
          <a:p>
            <a:pPr lvl="1"/>
            <a:r>
              <a:rPr lang="fr-CA" dirty="0" smtClean="0"/>
              <a:t>l’exécution ou la représentation d’une œuvre artistique, dramatique ou musicale</a:t>
            </a:r>
          </a:p>
          <a:p>
            <a:pPr lvl="1"/>
            <a:r>
              <a:rPr lang="fr-CA" dirty="0" smtClean="0"/>
              <a:t>la récitation ou la lecture d’une œuvre littéraire</a:t>
            </a:r>
          </a:p>
          <a:p>
            <a:pPr lvl="1"/>
            <a:r>
              <a:rPr lang="fr-CA" dirty="0" smtClean="0"/>
              <a:t>Une improvisation</a:t>
            </a:r>
          </a:p>
          <a:p>
            <a:r>
              <a:rPr lang="fr-CA" dirty="0" smtClean="0"/>
              <a:t>Peu importe que l’</a:t>
            </a:r>
            <a:r>
              <a:rPr lang="fr-CA" dirty="0" err="1" smtClean="0"/>
              <a:t>oeuvre</a:t>
            </a:r>
            <a:r>
              <a:rPr lang="fr-CA" dirty="0" smtClean="0"/>
              <a:t> soit </a:t>
            </a:r>
          </a:p>
          <a:p>
            <a:pPr lvl="1"/>
            <a:r>
              <a:rPr lang="fr-CA" dirty="0" smtClean="0"/>
              <a:t>du domaine public  </a:t>
            </a:r>
          </a:p>
          <a:p>
            <a:pPr lvl="1"/>
            <a:r>
              <a:rPr lang="fr-CA" dirty="0" smtClean="0"/>
              <a:t>fixée </a:t>
            </a:r>
          </a:p>
          <a:p>
            <a:pPr lvl="1"/>
            <a:r>
              <a:rPr lang="fr-CA" dirty="0" smtClean="0"/>
              <a:t>Exécutée en privé</a:t>
            </a:r>
          </a:p>
          <a:p>
            <a:r>
              <a:rPr lang="fr-CA" dirty="0" smtClean="0"/>
              <a:t>Inclurait le chef d’orchestre, le metteur en scène</a:t>
            </a:r>
          </a:p>
          <a:p>
            <a:r>
              <a:rPr lang="fr-CA" dirty="0" smtClean="0"/>
              <a:t>Inclurait l’artiste amateur</a:t>
            </a:r>
          </a:p>
          <a:p>
            <a:r>
              <a:rPr lang="fr-CA" dirty="0" smtClean="0"/>
              <a:t>Mais n’inclurait pas le ‘talkshow’ ou la prestation de l’artiste de cirque </a:t>
            </a:r>
            <a:br>
              <a:rPr lang="fr-CA" dirty="0" smtClean="0"/>
            </a:br>
            <a:endParaRPr lang="en-US" dirty="0"/>
          </a:p>
        </p:txBody>
      </p:sp>
      <p:sp>
        <p:nvSpPr>
          <p:cNvPr id="4" name="Espace réservé du numéro de diapositive 5"/>
          <p:cNvSpPr txBox="1">
            <a:spLocks/>
          </p:cNvSpPr>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23D660-CC3F-4372-A6DA-470E9EC5A8A7}"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ransition advTm="1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r>
              <a:rPr lang="fr-CA" dirty="0" smtClean="0"/>
              <a:t>L’</a:t>
            </a:r>
            <a:r>
              <a:rPr lang="fr-FR" dirty="0" smtClean="0"/>
              <a:t>enregistrement</a:t>
            </a:r>
            <a:r>
              <a:rPr lang="fr-CA" dirty="0" smtClean="0"/>
              <a:t> sonore</a:t>
            </a:r>
            <a:endParaRPr lang="en-US" dirty="0"/>
          </a:p>
        </p:txBody>
      </p:sp>
      <p:sp>
        <p:nvSpPr>
          <p:cNvPr id="3" name="Espace réservé du contenu 2"/>
          <p:cNvSpPr>
            <a:spLocks noGrp="1"/>
          </p:cNvSpPr>
          <p:nvPr>
            <p:ph idx="1"/>
          </p:nvPr>
        </p:nvSpPr>
        <p:spPr/>
        <p:txBody>
          <a:bodyPr>
            <a:normAutofit fontScale="92500" lnSpcReduction="20000"/>
          </a:bodyPr>
          <a:lstStyle/>
          <a:p>
            <a:r>
              <a:rPr lang="fr-CA" dirty="0" smtClean="0"/>
              <a:t>L’</a:t>
            </a:r>
            <a:r>
              <a:rPr lang="fr-FR" dirty="0" smtClean="0"/>
              <a:t>enregistrement</a:t>
            </a:r>
            <a:r>
              <a:rPr lang="fr-CA" dirty="0" smtClean="0"/>
              <a:t> sonore </a:t>
            </a:r>
            <a:r>
              <a:rPr lang="en-US" dirty="0" smtClean="0"/>
              <a:t>Art. 2 : </a:t>
            </a:r>
          </a:p>
          <a:p>
            <a:pPr lvl="1"/>
            <a:r>
              <a:rPr lang="fr-CA" dirty="0" smtClean="0"/>
              <a:t>« Enregistrement constitué de sons provenant ou non de l’exécution d’une </a:t>
            </a:r>
            <a:r>
              <a:rPr lang="fr-CA" dirty="0" err="1" smtClean="0"/>
              <a:t>oeuvre</a:t>
            </a:r>
            <a:r>
              <a:rPr lang="fr-CA" dirty="0" smtClean="0"/>
              <a:t> et fixés sur un support matériel quelconque; est exclue de la présente définition la bande sonore d’une </a:t>
            </a:r>
            <a:r>
              <a:rPr lang="fr-CA" dirty="0" err="1" smtClean="0"/>
              <a:t>oeuvre</a:t>
            </a:r>
            <a:r>
              <a:rPr lang="fr-CA" dirty="0" smtClean="0"/>
              <a:t> cinématographique lorsqu’elle accompagne celle-ci. »</a:t>
            </a:r>
          </a:p>
          <a:p>
            <a:pPr lvl="1"/>
            <a:r>
              <a:rPr lang="fr-CA" dirty="0" smtClean="0"/>
              <a:t>Disque vinyle, CD, DVD </a:t>
            </a:r>
          </a:p>
          <a:p>
            <a:pPr lvl="2"/>
            <a:r>
              <a:rPr lang="fr-CA" dirty="0" smtClean="0"/>
              <a:t>Sauf  si accompagne une œuvre cinématographique 		- </a:t>
            </a:r>
            <a:r>
              <a:rPr lang="fr-CA" i="1" dirty="0" err="1" smtClean="0"/>
              <a:t>Ré:Sonne</a:t>
            </a:r>
            <a:r>
              <a:rPr lang="fr-CA" i="1" dirty="0" smtClean="0"/>
              <a:t> c. Fédération des associations de propriétaires de cinémas du Canada</a:t>
            </a:r>
            <a:r>
              <a:rPr lang="fr-CA" dirty="0" smtClean="0"/>
              <a:t>, 2012 CSC 38, [2012] 2 R.C.S. 376</a:t>
            </a:r>
          </a:p>
          <a:p>
            <a:pPr lvl="1"/>
            <a:r>
              <a:rPr lang="fr-CA" dirty="0" smtClean="0"/>
              <a:t>Le droit appartient au producteur, celui  ‘qui effectue les opérations nécessaires à la confection ‘ </a:t>
            </a:r>
          </a:p>
          <a:p>
            <a:pPr lvl="2"/>
            <a:r>
              <a:rPr lang="fr-CA" dirty="0" smtClean="0"/>
              <a:t>Celui qui prend le risque financier, passe les contrats, </a:t>
            </a:r>
          </a:p>
          <a:p>
            <a:pPr lvl="3"/>
            <a:r>
              <a:rPr lang="fr-CA" dirty="0" smtClean="0"/>
              <a:t> non le réalisateur artistique. </a:t>
            </a:r>
            <a:endParaRPr lang="en-US" dirty="0"/>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5" name="Espace réservé du pied de page 3"/>
          <p:cNvSpPr txBox="1">
            <a:spLocks/>
          </p:cNvSpPr>
          <p:nvPr/>
        </p:nvSpPr>
        <p:spPr bwMode="auto">
          <a:xfrm>
            <a:off x="6228184" y="6248400"/>
            <a:ext cx="648072" cy="420960"/>
          </a:xfrm>
          <a:prstGeom prst="rect">
            <a:avLst/>
          </a:prstGeom>
          <a:ln w="25400" cap="flat" cmpd="sng" algn="ctr">
            <a:solidFill>
              <a:schemeClr val="accent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71741A9-2C79-41A6-B4D9-F1508A7D948F}" type="slidenum">
              <a:rPr kumimoji="0" lang="en-US" sz="1400" b="0" i="0" u="none" strike="noStrike" kern="1200" cap="none" spc="0" normalizeH="0" baseline="0" noProof="0" smtClean="0">
                <a:ln>
                  <a:noFill/>
                </a:ln>
                <a:solidFill>
                  <a:schemeClr val="tx1"/>
                </a:solidFill>
                <a:effectLst/>
                <a:uLnTx/>
                <a:uFillTx/>
                <a:latin typeface="+mn-lt"/>
                <a:ea typeface="+mn-ea"/>
                <a:cs typeface="+mn-cs"/>
              </a:rPr>
              <a:t>18</a:t>
            </a:fld>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advTm="1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r>
              <a:rPr lang="en-CA" dirty="0" smtClean="0"/>
              <a:t>La structure de la </a:t>
            </a:r>
            <a:r>
              <a:rPr lang="en-CA" dirty="0" err="1" smtClean="0"/>
              <a:t>loi</a:t>
            </a:r>
            <a:endParaRPr lang="en-CA" dirty="0" smtClean="0"/>
          </a:p>
        </p:txBody>
      </p:sp>
      <p:sp>
        <p:nvSpPr>
          <p:cNvPr id="432131" name="Rectangle 3"/>
          <p:cNvSpPr>
            <a:spLocks noGrp="1" noChangeArrowheads="1"/>
          </p:cNvSpPr>
          <p:nvPr>
            <p:ph type="body" sz="half" idx="1"/>
          </p:nvPr>
        </p:nvSpPr>
        <p:spPr>
          <a:xfrm>
            <a:off x="228600" y="1447800"/>
            <a:ext cx="5400675" cy="2481266"/>
          </a:xfrm>
        </p:spPr>
        <p:txBody>
          <a:bodyPr/>
          <a:lstStyle/>
          <a:p>
            <a:pPr eaLnBrk="1" hangingPunct="1">
              <a:buFont typeface="Times" charset="0"/>
              <a:buAutoNum type="arabicPeriod"/>
            </a:pPr>
            <a:endParaRPr lang="en-CA" sz="1600" dirty="0" smtClean="0"/>
          </a:p>
          <a:p>
            <a:pPr>
              <a:buFont typeface="Times" charset="0"/>
              <a:buAutoNum type="arabicPeriod"/>
            </a:pPr>
            <a:r>
              <a:rPr lang="en-US" dirty="0" smtClean="0"/>
              <a:t>Les oeuvres et </a:t>
            </a:r>
            <a:r>
              <a:rPr lang="en-US" dirty="0" err="1" smtClean="0"/>
              <a:t>autres</a:t>
            </a:r>
            <a:r>
              <a:rPr lang="en-US" dirty="0" smtClean="0"/>
              <a:t> </a:t>
            </a:r>
            <a:r>
              <a:rPr lang="en-US" dirty="0" err="1" smtClean="0"/>
              <a:t>objets</a:t>
            </a:r>
            <a:r>
              <a:rPr lang="en-US" dirty="0" smtClean="0"/>
              <a:t> de </a:t>
            </a:r>
            <a:r>
              <a:rPr lang="en-US" dirty="0" err="1" smtClean="0"/>
              <a:t>droit</a:t>
            </a:r>
            <a:r>
              <a:rPr lang="en-US" dirty="0" smtClean="0"/>
              <a:t> </a:t>
            </a:r>
            <a:r>
              <a:rPr lang="en-US" dirty="0" err="1" smtClean="0"/>
              <a:t>d’auteur</a:t>
            </a:r>
            <a:endParaRPr lang="en-US" dirty="0" smtClean="0"/>
          </a:p>
          <a:p>
            <a:pPr>
              <a:buFont typeface="Times" charset="0"/>
              <a:buAutoNum type="arabicPeriod"/>
            </a:pPr>
            <a:r>
              <a:rPr lang="en-CA" dirty="0" smtClean="0">
                <a:solidFill>
                  <a:srgbClr val="FF0000"/>
                </a:solidFill>
                <a:latin typeface="Arial" pitchFamily="34" charset="0"/>
                <a:cs typeface="Arial" pitchFamily="34" charset="0"/>
              </a:rPr>
              <a:t>► </a:t>
            </a:r>
            <a:r>
              <a:rPr lang="en-US" dirty="0" smtClean="0">
                <a:solidFill>
                  <a:srgbClr val="FF0000"/>
                </a:solidFill>
              </a:rPr>
              <a:t>Les conditions de protection</a:t>
            </a:r>
          </a:p>
          <a:p>
            <a:pPr>
              <a:buFont typeface="Times" charset="0"/>
              <a:buAutoNum type="arabicPeriod"/>
            </a:pPr>
            <a:r>
              <a:rPr lang="en-US" dirty="0" smtClean="0"/>
              <a:t>Les </a:t>
            </a:r>
            <a:r>
              <a:rPr lang="en-US" dirty="0" err="1" smtClean="0"/>
              <a:t>droits</a:t>
            </a:r>
            <a:r>
              <a:rPr lang="en-US" dirty="0" smtClean="0"/>
              <a:t> </a:t>
            </a:r>
          </a:p>
          <a:p>
            <a:pPr>
              <a:buFont typeface="Times" charset="0"/>
              <a:buAutoNum type="arabicPeriod"/>
            </a:pPr>
            <a:r>
              <a:rPr lang="en-US" dirty="0" smtClean="0"/>
              <a:t>Les exceptions</a:t>
            </a:r>
          </a:p>
          <a:p>
            <a:pPr>
              <a:buFont typeface="Times" charset="0"/>
              <a:buAutoNum type="arabicPeriod"/>
            </a:pPr>
            <a:r>
              <a:rPr lang="en-US" dirty="0" smtClean="0"/>
              <a:t>Les </a:t>
            </a:r>
            <a:r>
              <a:rPr lang="en-US" dirty="0" err="1" smtClean="0"/>
              <a:t>titulaires</a:t>
            </a:r>
            <a:endParaRPr lang="en-US" dirty="0" smtClean="0"/>
          </a:p>
          <a:p>
            <a:pPr eaLnBrk="1" hangingPunct="1">
              <a:buFont typeface="Times" charset="0"/>
              <a:buNone/>
            </a:pPr>
            <a:endParaRPr lang="en-CA" dirty="0" smtClean="0">
              <a:latin typeface="Arial" pitchFamily="34" charset="0"/>
            </a:endParaRPr>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2130"/>
                                        </p:tgtEl>
                                        <p:attrNameLst>
                                          <p:attrName>style.visibility</p:attrName>
                                        </p:attrNameLst>
                                      </p:cBhvr>
                                      <p:to>
                                        <p:strVal val="visible"/>
                                      </p:to>
                                    </p:set>
                                    <p:animEffect transition="in" filter="fade">
                                      <p:cBhvr>
                                        <p:cTn id="7" dur="1000"/>
                                        <p:tgtEl>
                                          <p:spTgt spid="4321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32131">
                                            <p:txEl>
                                              <p:pRg st="1" end="1"/>
                                            </p:txEl>
                                          </p:spTgt>
                                        </p:tgtEl>
                                        <p:attrNameLst>
                                          <p:attrName>style.visibility</p:attrName>
                                        </p:attrNameLst>
                                      </p:cBhvr>
                                      <p:to>
                                        <p:strVal val="visible"/>
                                      </p:to>
                                    </p:set>
                                    <p:animEffect transition="in" filter="fade">
                                      <p:cBhvr>
                                        <p:cTn id="11" dur="1000"/>
                                        <p:tgtEl>
                                          <p:spTgt spid="432131">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32131">
                                            <p:txEl>
                                              <p:pRg st="2" end="2"/>
                                            </p:txEl>
                                          </p:spTgt>
                                        </p:tgtEl>
                                        <p:attrNameLst>
                                          <p:attrName>style.visibility</p:attrName>
                                        </p:attrNameLst>
                                      </p:cBhvr>
                                      <p:to>
                                        <p:strVal val="visible"/>
                                      </p:to>
                                    </p:set>
                                    <p:animEffect transition="in" filter="fade">
                                      <p:cBhvr>
                                        <p:cTn id="15" dur="1000"/>
                                        <p:tgtEl>
                                          <p:spTgt spid="432131">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32131">
                                            <p:txEl>
                                              <p:pRg st="3" end="3"/>
                                            </p:txEl>
                                          </p:spTgt>
                                        </p:tgtEl>
                                        <p:attrNameLst>
                                          <p:attrName>style.visibility</p:attrName>
                                        </p:attrNameLst>
                                      </p:cBhvr>
                                      <p:to>
                                        <p:strVal val="visible"/>
                                      </p:to>
                                    </p:set>
                                    <p:animEffect transition="in" filter="fade">
                                      <p:cBhvr>
                                        <p:cTn id="19" dur="1000"/>
                                        <p:tgtEl>
                                          <p:spTgt spid="432131">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32131">
                                            <p:txEl>
                                              <p:pRg st="4" end="4"/>
                                            </p:txEl>
                                          </p:spTgt>
                                        </p:tgtEl>
                                        <p:attrNameLst>
                                          <p:attrName>style.visibility</p:attrName>
                                        </p:attrNameLst>
                                      </p:cBhvr>
                                      <p:to>
                                        <p:strVal val="visible"/>
                                      </p:to>
                                    </p:set>
                                    <p:animEffect transition="in" filter="fade">
                                      <p:cBhvr>
                                        <p:cTn id="23" dur="1000"/>
                                        <p:tgtEl>
                                          <p:spTgt spid="43213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2131">
                                            <p:txEl>
                                              <p:pRg st="5" end="5"/>
                                            </p:txEl>
                                          </p:spTgt>
                                        </p:tgtEl>
                                        <p:attrNameLst>
                                          <p:attrName>style.visibility</p:attrName>
                                        </p:attrNameLst>
                                      </p:cBhvr>
                                      <p:to>
                                        <p:strVal val="visible"/>
                                      </p:to>
                                    </p:set>
                                    <p:animEffect transition="in" filter="fade">
                                      <p:cBhvr>
                                        <p:cTn id="28" dur="1000"/>
                                        <p:tgtEl>
                                          <p:spTgt spid="432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p:bldP spid="4321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381000"/>
            <a:ext cx="7772400" cy="1547802"/>
          </a:xfrm>
        </p:spPr>
        <p:txBody>
          <a:bodyPr/>
          <a:lstStyle/>
          <a:p>
            <a:pPr algn="ctr"/>
            <a:r>
              <a:rPr lang="fr-CA" dirty="0" smtClean="0"/>
              <a:t> </a:t>
            </a:r>
            <a:r>
              <a:rPr lang="fr-CA" sz="1800" dirty="0" smtClean="0"/>
              <a:t>SURVOL DU RÉGIME CANADIEN DU DROIT D'AUTEUR</a:t>
            </a:r>
            <a:br>
              <a:rPr lang="fr-CA" sz="1800" dirty="0" smtClean="0"/>
            </a:br>
            <a:r>
              <a:rPr lang="fr-CA" sz="1800" dirty="0" smtClean="0"/>
              <a:t>- Dissiper les mythes et dresser la feuille de route pour le respect du droit d’auteur </a:t>
            </a:r>
            <a:endParaRPr lang="en-US" dirty="0"/>
          </a:p>
        </p:txBody>
      </p:sp>
      <p:sp>
        <p:nvSpPr>
          <p:cNvPr id="3" name="Espace réservé du contenu 2"/>
          <p:cNvSpPr>
            <a:spLocks noGrp="1"/>
          </p:cNvSpPr>
          <p:nvPr>
            <p:ph idx="1"/>
          </p:nvPr>
        </p:nvSpPr>
        <p:spPr>
          <a:xfrm>
            <a:off x="685800" y="2214554"/>
            <a:ext cx="7772400" cy="3424246"/>
          </a:xfrm>
        </p:spPr>
        <p:txBody>
          <a:bodyPr>
            <a:normAutofit/>
          </a:bodyPr>
          <a:lstStyle/>
          <a:p>
            <a:r>
              <a:rPr lang="fr-CA" dirty="0" smtClean="0"/>
              <a:t>Introduction à la propriété intellectuelle et présentation générale du régime canadien du droit d’auteur   </a:t>
            </a:r>
          </a:p>
          <a:p>
            <a:r>
              <a:rPr lang="fr-CA" dirty="0" smtClean="0"/>
              <a:t>Qui s’adresse à un public non spécialisé – </a:t>
            </a:r>
          </a:p>
          <a:p>
            <a:r>
              <a:rPr lang="fr-CA" dirty="0" smtClean="0"/>
              <a:t>Ce que toute personne devrait savoir</a:t>
            </a:r>
          </a:p>
          <a:p>
            <a:r>
              <a:rPr lang="fr-CA" dirty="0" smtClean="0"/>
              <a:t>Met en lumière un paradoxe : la loi s’applique aux activités quotidiennes des gens ordinaires mais elle utilise un jargon très technique, des concepts complexes et des règles  alambiquées, difficiles à comprendre pour la population. </a:t>
            </a:r>
            <a:endParaRPr lang="en-CA" dirty="0"/>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5" name="Espace réservé du pied de page 4"/>
          <p:cNvSpPr>
            <a:spLocks noGrp="1"/>
          </p:cNvSpPr>
          <p:nvPr>
            <p:ph type="ftr" sz="quarter" idx="10"/>
          </p:nvPr>
        </p:nvSpPr>
        <p:spPr/>
        <p:txBody>
          <a:bodyPr/>
          <a:lstStyle/>
          <a:p>
            <a:r>
              <a:rPr lang="en-US" smtClean="0"/>
              <a:t>Section de droit civil</a:t>
            </a:r>
            <a:endParaRPr lang="en-US"/>
          </a:p>
        </p:txBody>
      </p:sp>
    </p:spTree>
  </p:cSld>
  <p:clrMapOvr>
    <a:masterClrMapping/>
  </p:clrMapOvr>
  <p:transition advTm="1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357166"/>
            <a:ext cx="8229600" cy="571504"/>
          </a:xfrm>
        </p:spPr>
        <p:txBody>
          <a:bodyPr/>
          <a:lstStyle/>
          <a:p>
            <a:r>
              <a:rPr lang="en-US" dirty="0" smtClean="0">
                <a:solidFill>
                  <a:srgbClr val="FF0000"/>
                </a:solidFill>
              </a:rPr>
              <a:t>2. Les conditions de protection</a:t>
            </a:r>
            <a:endParaRPr lang="en-US" dirty="0"/>
          </a:p>
        </p:txBody>
      </p:sp>
      <p:sp>
        <p:nvSpPr>
          <p:cNvPr id="3" name="Espace réservé du texte 2"/>
          <p:cNvSpPr>
            <a:spLocks noGrp="1"/>
          </p:cNvSpPr>
          <p:nvPr>
            <p:ph type="body" sz="half" idx="1"/>
          </p:nvPr>
        </p:nvSpPr>
        <p:spPr>
          <a:xfrm>
            <a:off x="228600" y="1000108"/>
            <a:ext cx="4038600" cy="3929090"/>
          </a:xfrm>
        </p:spPr>
        <p:txBody>
          <a:bodyPr>
            <a:normAutofit/>
          </a:bodyPr>
          <a:lstStyle/>
          <a:p>
            <a:r>
              <a:rPr lang="en-US" sz="2900" dirty="0" err="1" smtClean="0"/>
              <a:t>Originalité</a:t>
            </a:r>
            <a:r>
              <a:rPr lang="en-US" sz="2900" dirty="0" smtClean="0"/>
              <a:t> :  plus </a:t>
            </a:r>
            <a:r>
              <a:rPr lang="en-US" sz="2900" dirty="0" err="1" smtClean="0"/>
              <a:t>que</a:t>
            </a:r>
            <a:r>
              <a:rPr lang="en-US" sz="2900" dirty="0" smtClean="0"/>
              <a:t> </a:t>
            </a:r>
            <a:r>
              <a:rPr lang="en-US" sz="2900" dirty="0" err="1" smtClean="0"/>
              <a:t>l’effort</a:t>
            </a:r>
            <a:r>
              <a:rPr lang="en-US" sz="2900" dirty="0" smtClean="0"/>
              <a:t>, </a:t>
            </a:r>
            <a:r>
              <a:rPr lang="en-US" sz="2900" dirty="0" err="1" smtClean="0"/>
              <a:t>moins</a:t>
            </a:r>
            <a:r>
              <a:rPr lang="en-US" sz="2900" dirty="0" smtClean="0"/>
              <a:t> </a:t>
            </a:r>
            <a:r>
              <a:rPr lang="en-US" sz="2900" dirty="0" err="1" smtClean="0"/>
              <a:t>que</a:t>
            </a:r>
            <a:r>
              <a:rPr lang="en-US" sz="2900" dirty="0" smtClean="0"/>
              <a:t> la </a:t>
            </a:r>
            <a:r>
              <a:rPr lang="en-US" sz="2900" dirty="0" err="1" smtClean="0"/>
              <a:t>créativité</a:t>
            </a:r>
            <a:r>
              <a:rPr lang="en-US" sz="2900" dirty="0" smtClean="0"/>
              <a:t> </a:t>
            </a:r>
          </a:p>
          <a:p>
            <a:r>
              <a:rPr lang="en-GB" dirty="0" smtClean="0"/>
              <a:t>CCH </a:t>
            </a:r>
            <a:r>
              <a:rPr lang="en-GB" dirty="0" err="1" smtClean="0"/>
              <a:t>Canadienne</a:t>
            </a:r>
            <a:r>
              <a:rPr lang="en-GB" dirty="0" smtClean="0"/>
              <a:t> </a:t>
            </a:r>
            <a:r>
              <a:rPr lang="en-GB" dirty="0" err="1" smtClean="0"/>
              <a:t>Ltée</a:t>
            </a:r>
            <a:r>
              <a:rPr lang="en-GB" dirty="0" smtClean="0"/>
              <a:t> </a:t>
            </a:r>
            <a:r>
              <a:rPr lang="en-GB" i="1" dirty="0" smtClean="0"/>
              <a:t>c.</a:t>
            </a:r>
            <a:r>
              <a:rPr lang="en-GB" dirty="0" smtClean="0"/>
              <a:t> </a:t>
            </a:r>
            <a:r>
              <a:rPr lang="en-GB" dirty="0" err="1" smtClean="0"/>
              <a:t>Barreau</a:t>
            </a:r>
            <a:r>
              <a:rPr lang="en-GB" dirty="0" smtClean="0"/>
              <a:t> du Haut-Canada, </a:t>
            </a:r>
            <a:r>
              <a:rPr lang="fr-CA" dirty="0" smtClean="0"/>
              <a:t>[2004] 1 R.C.S. 339, 2004 CSC 13, aux para. 16 et 24 </a:t>
            </a:r>
            <a:endParaRPr lang="en-US" dirty="0"/>
          </a:p>
        </p:txBody>
      </p:sp>
      <p:sp>
        <p:nvSpPr>
          <p:cNvPr id="4" name="Espace réservé du contenu 3"/>
          <p:cNvSpPr>
            <a:spLocks noGrp="1"/>
          </p:cNvSpPr>
          <p:nvPr>
            <p:ph sz="half" idx="2"/>
          </p:nvPr>
        </p:nvSpPr>
        <p:spPr>
          <a:xfrm>
            <a:off x="4419600" y="928670"/>
            <a:ext cx="4038600" cy="4156514"/>
          </a:xfrm>
        </p:spPr>
        <p:txBody>
          <a:bodyPr>
            <a:normAutofit fontScale="92500" lnSpcReduction="10000"/>
          </a:bodyPr>
          <a:lstStyle/>
          <a:p>
            <a:r>
              <a:rPr lang="en-US" sz="2900" dirty="0" smtClean="0"/>
              <a:t>Fixation : </a:t>
            </a:r>
          </a:p>
          <a:p>
            <a:r>
              <a:rPr lang="fr-CA" dirty="0" smtClean="0"/>
              <a:t>«  La « fixation » a un sens relativement bien établi plutôt différent en matière de droit d’auteur.  Cette notion sert à distinguer les œuvres susceptibles d’être protégées par le droit d’auteur des idées générales qui sont la « propriété » intellectuelle de tous… »</a:t>
            </a:r>
          </a:p>
          <a:p>
            <a:r>
              <a:rPr lang="fr-CA" dirty="0" err="1" smtClean="0"/>
              <a:t>Théberge</a:t>
            </a:r>
            <a:r>
              <a:rPr lang="fr-CA" dirty="0" smtClean="0"/>
              <a:t> c. Galerie d’Art du Petit Champlain </a:t>
            </a:r>
            <a:r>
              <a:rPr lang="fr-CA" dirty="0" err="1" smtClean="0"/>
              <a:t>inc</a:t>
            </a:r>
            <a:r>
              <a:rPr lang="fr-CA" dirty="0" smtClean="0"/>
              <a:t>., [2002] 2 R.C.S. 336, 2002 CSC 34, au para. 25</a:t>
            </a:r>
            <a:endParaRPr lang="en-US" dirty="0"/>
          </a:p>
        </p:txBody>
      </p:sp>
      <p:sp>
        <p:nvSpPr>
          <p:cNvPr id="5" name="Rectangle 4"/>
          <p:cNvSpPr/>
          <p:nvPr/>
        </p:nvSpPr>
        <p:spPr bwMode="auto">
          <a:xfrm>
            <a:off x="571472" y="4929198"/>
            <a:ext cx="7929618" cy="857256"/>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noAutofit/>
          </a:bodyPr>
          <a:lstStyle/>
          <a:p>
            <a:pPr eaLnBrk="0" fontAlgn="base" hangingPunct="0">
              <a:spcBef>
                <a:spcPct val="0"/>
              </a:spcBef>
              <a:spcAft>
                <a:spcPct val="0"/>
              </a:spcAft>
            </a:pPr>
            <a:r>
              <a:rPr lang="fr-CA" dirty="0" smtClean="0"/>
              <a:t>L'enregistrement n'est pas nécessaire; </a:t>
            </a:r>
          </a:p>
          <a:p>
            <a:pPr eaLnBrk="0" fontAlgn="base" hangingPunct="0">
              <a:spcBef>
                <a:spcPct val="0"/>
              </a:spcBef>
              <a:spcAft>
                <a:spcPct val="0"/>
              </a:spcAft>
            </a:pPr>
            <a:r>
              <a:rPr kumimoji="0" lang="fr-CA" i="0" u="none" strike="noStrike" cap="none" normalizeH="0" baseline="0" dirty="0" smtClean="0">
                <a:ln>
                  <a:noFill/>
                </a:ln>
                <a:solidFill>
                  <a:schemeClr val="tx1"/>
                </a:solidFill>
                <a:effectLst/>
              </a:rPr>
              <a:t>Par le jeu des conventions internationales, on protège la majorité des auteurs étrangers. </a:t>
            </a:r>
          </a:p>
        </p:txBody>
      </p:sp>
      <p:sp>
        <p:nvSpPr>
          <p:cNvPr id="6" name="Espace réservé du pied de page 3"/>
          <p:cNvSpPr txBox="1">
            <a:spLocks/>
          </p:cNvSpPr>
          <p:nvPr/>
        </p:nvSpPr>
        <p:spPr>
          <a:xfrm>
            <a:off x="6215074" y="6286520"/>
            <a:ext cx="642942" cy="35719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102516-BF51-4470-AE34-26A4C1501817}"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fixation</a:t>
            </a:r>
            <a:endParaRPr lang="fr-CA" dirty="0"/>
          </a:p>
        </p:txBody>
      </p:sp>
      <p:sp>
        <p:nvSpPr>
          <p:cNvPr id="3" name="Espace réservé du contenu 2"/>
          <p:cNvSpPr>
            <a:spLocks noGrp="1"/>
          </p:cNvSpPr>
          <p:nvPr>
            <p:ph idx="1"/>
          </p:nvPr>
        </p:nvSpPr>
        <p:spPr/>
        <p:txBody>
          <a:bodyPr/>
          <a:lstStyle/>
          <a:p>
            <a:r>
              <a:rPr lang="fr-CA" dirty="0" smtClean="0"/>
              <a:t>Sur papier </a:t>
            </a:r>
          </a:p>
          <a:p>
            <a:r>
              <a:rPr lang="fr-CA" dirty="0" smtClean="0"/>
              <a:t>Sur support numérique</a:t>
            </a:r>
          </a:p>
          <a:p>
            <a:r>
              <a:rPr lang="fr-CA" dirty="0" smtClean="0"/>
              <a:t>Dans une mémoire d’ordinateur</a:t>
            </a:r>
          </a:p>
          <a:p>
            <a:pPr lvl="1"/>
            <a:r>
              <a:rPr lang="fr-CA" dirty="0" smtClean="0"/>
              <a:t>« La </a:t>
            </a:r>
            <a:r>
              <a:rPr lang="fr-CA" dirty="0"/>
              <a:t>neutralité du support signifie que la </a:t>
            </a:r>
            <a:r>
              <a:rPr lang="fr-CA" i="1" u="sng" dirty="0">
                <a:hlinkClick r:id="rId2"/>
              </a:rPr>
              <a:t>Loi sur le droit d’auteur</a:t>
            </a:r>
            <a:r>
              <a:rPr lang="fr-CA" i="1" dirty="0">
                <a:hlinkClick r:id="rId2"/>
              </a:rPr>
              <a:t> </a:t>
            </a:r>
            <a:r>
              <a:rPr lang="fr-CA" dirty="0"/>
              <a:t> continue de s’appliquer malgré l’usage de supports différents, y compris ceux qui dépendent d’une technologie plus avancée.</a:t>
            </a:r>
            <a:r>
              <a:rPr lang="fr-CA" dirty="0" smtClean="0"/>
              <a:t> »</a:t>
            </a:r>
            <a:r>
              <a:rPr lang="fr-CA" i="1" dirty="0"/>
              <a:t> Robertson c. Thomson Corp.</a:t>
            </a:r>
            <a:r>
              <a:rPr lang="fr-CA" dirty="0"/>
              <a:t>, 2006 CSC 43, [2006] 2 R.C.S. 363, par. 49 </a:t>
            </a:r>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5" name="Espace réservé du numéro de diapositive 5"/>
          <p:cNvSpPr txBox="1">
            <a:spLocks/>
          </p:cNvSpPr>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fld id="{B623D660-CC3F-4372-A6DA-470E9EC5A8A7}" type="slidenum">
              <a:rPr lang="fr-FR" smtClean="0"/>
              <a:pPr algn="ctr"/>
              <a:t>21</a:t>
            </a:fld>
            <a:endParaRPr lang="fr-FR" dirty="0" smtClean="0"/>
          </a:p>
        </p:txBody>
      </p:sp>
    </p:spTree>
    <p:extLst>
      <p:ext uri="{BB962C8B-B14F-4D97-AF65-F5344CB8AC3E}">
        <p14:creationId xmlns:p14="http://schemas.microsoft.com/office/powerpoint/2010/main" val="2334367192"/>
      </p:ext>
    </p:extLst>
  </p:cSld>
  <p:clrMapOvr>
    <a:masterClrMapping/>
  </p:clrMapOvr>
  <p:transition advTm="1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L’équivalence du support</a:t>
            </a:r>
            <a:endParaRPr lang="en-CA" dirty="0"/>
          </a:p>
        </p:txBody>
      </p:sp>
      <p:sp>
        <p:nvSpPr>
          <p:cNvPr id="4" name="Espace réservé du contenu 3"/>
          <p:cNvSpPr>
            <a:spLocks noGrp="1"/>
          </p:cNvSpPr>
          <p:nvPr>
            <p:ph idx="1"/>
          </p:nvPr>
        </p:nvSpPr>
        <p:spPr/>
        <p:txBody>
          <a:bodyPr/>
          <a:lstStyle/>
          <a:p>
            <a:r>
              <a:rPr lang="en-CA" dirty="0"/>
              <a:t>This Tattoo is Under Copyright, Says Mike Tyson’s Tattoo Artist</a:t>
            </a:r>
          </a:p>
          <a:p>
            <a:r>
              <a:rPr lang="en-CA" dirty="0" smtClean="0"/>
              <a:t>by </a:t>
            </a:r>
            <a:r>
              <a:rPr lang="en-CA" dirty="0" err="1" smtClean="0"/>
              <a:t>ligitsec</a:t>
            </a:r>
            <a:endParaRPr lang="en-CA" dirty="0" smtClean="0"/>
          </a:p>
          <a:p>
            <a:r>
              <a:rPr lang="en-CA" dirty="0">
                <a:hlinkClick r:id="rId3"/>
              </a:rPr>
              <a:t>https://www.nylitigationfirm.com/this-tattoo-is-under-copyright-says-mike-tysons-tattoo-artist</a:t>
            </a:r>
            <a:r>
              <a:rPr lang="en-CA" dirty="0" smtClean="0">
                <a:hlinkClick r:id="rId3"/>
              </a:rPr>
              <a:t>/</a:t>
            </a:r>
            <a:endParaRPr lang="en-CA" dirty="0" smtClean="0"/>
          </a:p>
          <a:p>
            <a:endParaRPr lang="en-CA" dirty="0"/>
          </a:p>
        </p:txBody>
      </p:sp>
      <p:sp>
        <p:nvSpPr>
          <p:cNvPr id="7" name="Espace réservé du numéro de diapositive 5"/>
          <p:cNvSpPr txBox="1">
            <a:spLocks/>
          </p:cNvSpPr>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fld id="{B623D660-CC3F-4372-A6DA-470E9EC5A8A7}" type="slidenum">
              <a:rPr lang="fr-FR" smtClean="0"/>
              <a:pPr algn="ctr"/>
              <a:t>22</a:t>
            </a:fld>
            <a:endParaRPr lang="fr-FR" dirty="0" smtClean="0"/>
          </a:p>
        </p:txBody>
      </p:sp>
    </p:spTree>
    <p:extLst>
      <p:ext uri="{BB962C8B-B14F-4D97-AF65-F5344CB8AC3E}">
        <p14:creationId xmlns:p14="http://schemas.microsoft.com/office/powerpoint/2010/main" val="141301237"/>
      </p:ext>
    </p:extLst>
  </p:cSld>
  <p:clrMapOvr>
    <a:masterClrMapping/>
  </p:clrMapOvr>
  <p:transition advTm="1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sz="2000" dirty="0" err="1" smtClean="0"/>
              <a:t>L’originalité</a:t>
            </a:r>
            <a:r>
              <a:rPr lang="en-GB" sz="2000" dirty="0" smtClean="0"/>
              <a:t> : CCH </a:t>
            </a:r>
            <a:r>
              <a:rPr lang="en-GB" sz="2000" dirty="0" err="1"/>
              <a:t>Canadienne</a:t>
            </a:r>
            <a:r>
              <a:rPr lang="en-GB" sz="2000" dirty="0"/>
              <a:t> </a:t>
            </a:r>
            <a:r>
              <a:rPr lang="en-GB" sz="2000" dirty="0" err="1"/>
              <a:t>Ltée</a:t>
            </a:r>
            <a:r>
              <a:rPr lang="en-GB" sz="2000" dirty="0"/>
              <a:t> </a:t>
            </a:r>
            <a:r>
              <a:rPr lang="en-GB" sz="2000" i="1" dirty="0"/>
              <a:t>c.</a:t>
            </a:r>
            <a:r>
              <a:rPr lang="en-GB" sz="2000" dirty="0"/>
              <a:t> Barreau du Haut-Canada, </a:t>
            </a:r>
            <a:r>
              <a:rPr lang="fr-CA" sz="2000" dirty="0"/>
              <a:t>[2004] 1 R.C.S. 339, 2004 CSC </a:t>
            </a:r>
            <a:r>
              <a:rPr lang="fr-CA" sz="2000" dirty="0" smtClean="0"/>
              <a:t>13</a:t>
            </a:r>
            <a:endParaRPr lang="en-US" sz="2000" dirty="0"/>
          </a:p>
        </p:txBody>
      </p:sp>
      <p:sp>
        <p:nvSpPr>
          <p:cNvPr id="22532" name="Rectangle 3"/>
          <p:cNvSpPr>
            <a:spLocks noGrp="1" noChangeArrowheads="1"/>
          </p:cNvSpPr>
          <p:nvPr>
            <p:ph idx="1"/>
          </p:nvPr>
        </p:nvSpPr>
        <p:spPr/>
        <p:txBody>
          <a:bodyPr>
            <a:normAutofit/>
          </a:bodyPr>
          <a:lstStyle/>
          <a:p>
            <a:pPr eaLnBrk="1" hangingPunct="1">
              <a:defRPr/>
            </a:pPr>
            <a:r>
              <a:rPr lang="fr-CA" sz="2400" dirty="0" err="1" smtClean="0"/>
              <a:t>parag</a:t>
            </a:r>
            <a:r>
              <a:rPr lang="fr-CA" sz="2400" dirty="0" smtClean="0"/>
              <a:t>. 16 :</a:t>
            </a:r>
          </a:p>
          <a:p>
            <a:pPr lvl="1" eaLnBrk="1" hangingPunct="1">
              <a:defRPr/>
            </a:pPr>
            <a:r>
              <a:rPr lang="fr-FR" sz="2400" dirty="0" smtClean="0">
                <a:cs typeface="Times New Roman" pitchFamily="18" charset="0"/>
              </a:rPr>
              <a:t>« Cet exercice du talent et du jugement implique nécessairement un effort intellectuel.</a:t>
            </a:r>
            <a:r>
              <a:rPr lang="fr-CA" sz="2400" dirty="0" smtClean="0">
                <a:cs typeface="Times New Roman" pitchFamily="18" charset="0"/>
              </a:rPr>
              <a:t> …</a:t>
            </a:r>
            <a:r>
              <a:rPr lang="fr-FR" sz="2400" dirty="0" smtClean="0">
                <a:cs typeface="Times New Roman" pitchFamily="18" charset="0"/>
              </a:rPr>
              <a:t> ne doit pas être négligeable au point de pouvoir être assimilé à une entreprise purement mécanique. Par exemple, tout talent ou jugement que pourrait requérir la seule modification de la police de caractères d'une </a:t>
            </a:r>
            <a:r>
              <a:rPr lang="fr-FR" sz="2400" dirty="0" err="1" smtClean="0">
                <a:cs typeface="Times New Roman" pitchFamily="18" charset="0"/>
              </a:rPr>
              <a:t>oeuvre</a:t>
            </a:r>
            <a:r>
              <a:rPr lang="fr-FR" sz="2400" dirty="0" smtClean="0">
                <a:cs typeface="Times New Roman" pitchFamily="18" charset="0"/>
              </a:rPr>
              <a:t> pour en créer une « autre » serait trop négligeable pour justifier la protection que le droit d'auteur accorde à une </a:t>
            </a:r>
            <a:r>
              <a:rPr lang="fr-FR" sz="2400" dirty="0" err="1" smtClean="0">
                <a:cs typeface="Times New Roman" pitchFamily="18" charset="0"/>
              </a:rPr>
              <a:t>oeuvre</a:t>
            </a:r>
            <a:r>
              <a:rPr lang="fr-FR" sz="2400" dirty="0" smtClean="0">
                <a:cs typeface="Times New Roman" pitchFamily="18" charset="0"/>
              </a:rPr>
              <a:t> « originale ». »</a:t>
            </a:r>
            <a:endParaRPr lang="fr-FR" dirty="0" smtClean="0"/>
          </a:p>
        </p:txBody>
      </p:sp>
      <p:sp>
        <p:nvSpPr>
          <p:cNvPr id="5" name="Espace réservé du numéro de diapositive 5"/>
          <p:cNvSpPr txBox="1">
            <a:spLocks/>
          </p:cNvSpPr>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fld id="{B623D660-CC3F-4372-A6DA-470E9EC5A8A7}" type="slidenum">
              <a:rPr lang="fr-FR" smtClean="0"/>
              <a:pPr algn="ctr"/>
              <a:t>23</a:t>
            </a:fld>
            <a:endParaRPr lang="fr-FR" dirty="0" smtClean="0"/>
          </a:p>
        </p:txBody>
      </p:sp>
    </p:spTree>
    <p:extLst>
      <p:ext uri="{BB962C8B-B14F-4D97-AF65-F5344CB8AC3E}">
        <p14:creationId xmlns:p14="http://schemas.microsoft.com/office/powerpoint/2010/main" val="2104754365"/>
      </p:ext>
    </p:extLst>
  </p:cSld>
  <p:clrMapOvr>
    <a:masterClrMapping/>
  </p:clrMapOvr>
  <p:transition advTm="1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sz="2000" dirty="0"/>
              <a:t>CCH </a:t>
            </a:r>
            <a:r>
              <a:rPr lang="en-GB" sz="2000" dirty="0" err="1"/>
              <a:t>Canadienne</a:t>
            </a:r>
            <a:r>
              <a:rPr lang="en-GB" sz="2000" dirty="0"/>
              <a:t> </a:t>
            </a:r>
            <a:r>
              <a:rPr lang="en-GB" sz="2000" dirty="0" err="1"/>
              <a:t>Ltée</a:t>
            </a:r>
            <a:r>
              <a:rPr lang="en-GB" sz="2000" dirty="0"/>
              <a:t> </a:t>
            </a:r>
            <a:r>
              <a:rPr lang="en-GB" sz="2000" i="1" dirty="0"/>
              <a:t>c.</a:t>
            </a:r>
            <a:r>
              <a:rPr lang="en-GB" sz="2000" dirty="0"/>
              <a:t> Barreau du Haut-Canada, </a:t>
            </a:r>
            <a:r>
              <a:rPr lang="fr-CA" sz="2000" dirty="0"/>
              <a:t>[2004] 1 R.C.S. 339, 2004 CSC </a:t>
            </a:r>
            <a:r>
              <a:rPr lang="fr-CA" sz="2000" dirty="0" smtClean="0"/>
              <a:t>13</a:t>
            </a:r>
            <a:endParaRPr lang="fr-FR" altLang="en-US" sz="2000" dirty="0" smtClean="0">
              <a:latin typeface="Verdana" pitchFamily="34" charset="0"/>
              <a:ea typeface="ＭＳ Ｐゴシック" pitchFamily="34" charset="-128"/>
              <a:cs typeface="Verdana" pitchFamily="34" charset="0"/>
            </a:endParaRPr>
          </a:p>
        </p:txBody>
      </p:sp>
      <p:sp>
        <p:nvSpPr>
          <p:cNvPr id="35843" name="Rectangle 3"/>
          <p:cNvSpPr>
            <a:spLocks noGrp="1" noChangeArrowheads="1"/>
          </p:cNvSpPr>
          <p:nvPr>
            <p:ph idx="1"/>
          </p:nvPr>
        </p:nvSpPr>
        <p:spPr/>
        <p:txBody>
          <a:bodyPr>
            <a:normAutofit fontScale="92500"/>
          </a:bodyPr>
          <a:lstStyle/>
          <a:p>
            <a:pPr lvl="1">
              <a:lnSpc>
                <a:spcPct val="90000"/>
              </a:lnSpc>
              <a:defRPr/>
            </a:pPr>
            <a:r>
              <a:rPr lang="fr-FR" sz="2400" dirty="0" smtClean="0">
                <a:latin typeface="Verdana" pitchFamily="34" charset="0"/>
                <a:ea typeface="ＭＳ Ｐゴシック"/>
                <a:cs typeface="Times New Roman" pitchFamily="18" charset="0"/>
              </a:rPr>
              <a:t>« 25    Pour ces motifs, j'arrive à la conclusion qu'une </a:t>
            </a:r>
            <a:r>
              <a:rPr lang="fr-FR" sz="2400" dirty="0" err="1" smtClean="0">
                <a:latin typeface="Verdana" pitchFamily="34" charset="0"/>
                <a:ea typeface="ＭＳ Ｐゴシック"/>
                <a:cs typeface="Times New Roman" pitchFamily="18" charset="0"/>
              </a:rPr>
              <a:t>oeuvre</a:t>
            </a:r>
            <a:r>
              <a:rPr lang="fr-FR" sz="2400" dirty="0" smtClean="0">
                <a:latin typeface="Verdana" pitchFamily="34" charset="0"/>
                <a:ea typeface="ＭＳ Ｐゴシック"/>
                <a:cs typeface="Times New Roman" pitchFamily="18" charset="0"/>
              </a:rPr>
              <a:t> « originale » au sens de la </a:t>
            </a:r>
            <a:r>
              <a:rPr lang="fr-FR" sz="2400" i="1" dirty="0" smtClean="0">
                <a:latin typeface="Verdana" pitchFamily="34" charset="0"/>
                <a:ea typeface="ＭＳ Ｐゴシック"/>
                <a:cs typeface="Times New Roman" pitchFamily="18" charset="0"/>
              </a:rPr>
              <a:t>Loi sur le droit d'auteur</a:t>
            </a:r>
            <a:r>
              <a:rPr lang="fr-FR" sz="2400" dirty="0" smtClean="0">
                <a:latin typeface="Verdana" pitchFamily="34" charset="0"/>
                <a:ea typeface="ＭＳ Ｐゴシック"/>
                <a:cs typeface="Times New Roman" pitchFamily="18" charset="0"/>
              </a:rPr>
              <a:t> est une </a:t>
            </a:r>
            <a:r>
              <a:rPr lang="fr-FR" sz="2400" dirty="0" err="1" smtClean="0">
                <a:latin typeface="Verdana" pitchFamily="34" charset="0"/>
                <a:ea typeface="ＭＳ Ｐゴシック"/>
                <a:cs typeface="Times New Roman" pitchFamily="18" charset="0"/>
              </a:rPr>
              <a:t>oeuvre</a:t>
            </a:r>
            <a:r>
              <a:rPr lang="fr-FR" sz="2400" dirty="0" smtClean="0">
                <a:latin typeface="Verdana" pitchFamily="34" charset="0"/>
                <a:ea typeface="ＭＳ Ｐゴシック"/>
                <a:cs typeface="Times New Roman" pitchFamily="18" charset="0"/>
              </a:rPr>
              <a:t> qui émane d'un auteur et qui n'est </a:t>
            </a:r>
            <a:r>
              <a:rPr lang="fr-FR" sz="2400" b="1" dirty="0" smtClean="0">
                <a:latin typeface="Verdana" pitchFamily="34" charset="0"/>
                <a:ea typeface="ＭＳ Ｐゴシック"/>
                <a:cs typeface="Times New Roman" pitchFamily="18" charset="0"/>
              </a:rPr>
              <a:t>pas une copie </a:t>
            </a:r>
            <a:r>
              <a:rPr lang="fr-FR" sz="2400" dirty="0" smtClean="0">
                <a:latin typeface="Verdana" pitchFamily="34" charset="0"/>
                <a:ea typeface="ＭＳ Ｐゴシック"/>
                <a:cs typeface="Times New Roman" pitchFamily="18" charset="0"/>
              </a:rPr>
              <a:t>d'une autre </a:t>
            </a:r>
            <a:r>
              <a:rPr lang="fr-FR" sz="2400" dirty="0" err="1" smtClean="0">
                <a:latin typeface="Verdana" pitchFamily="34" charset="0"/>
                <a:ea typeface="ＭＳ Ｐゴシック"/>
                <a:cs typeface="Times New Roman" pitchFamily="18" charset="0"/>
              </a:rPr>
              <a:t>oeuvre</a:t>
            </a:r>
            <a:r>
              <a:rPr lang="fr-FR" sz="2400" dirty="0" smtClean="0">
                <a:latin typeface="Verdana" pitchFamily="34" charset="0"/>
                <a:ea typeface="ＭＳ Ｐゴシック"/>
                <a:cs typeface="Times New Roman" pitchFamily="18" charset="0"/>
              </a:rPr>
              <a:t>. Toutefois, cela ne suffit pas à rendre une </a:t>
            </a:r>
            <a:r>
              <a:rPr lang="fr-FR" sz="2400" dirty="0" err="1" smtClean="0">
                <a:latin typeface="Verdana" pitchFamily="34" charset="0"/>
                <a:ea typeface="ＭＳ Ｐゴシック"/>
                <a:cs typeface="Times New Roman" pitchFamily="18" charset="0"/>
              </a:rPr>
              <a:t>oeuvre</a:t>
            </a:r>
            <a:r>
              <a:rPr lang="fr-FR" sz="2400" dirty="0" smtClean="0">
                <a:latin typeface="Verdana" pitchFamily="34" charset="0"/>
                <a:ea typeface="ＭＳ Ｐゴシック"/>
                <a:cs typeface="Times New Roman" pitchFamily="18" charset="0"/>
              </a:rPr>
              <a:t> originale. Elle doit en outre être le </a:t>
            </a:r>
            <a:r>
              <a:rPr lang="fr-FR" sz="2400" b="1" dirty="0" smtClean="0">
                <a:latin typeface="Verdana" pitchFamily="34" charset="0"/>
                <a:ea typeface="ＭＳ Ｐゴシック"/>
                <a:cs typeface="Times New Roman" pitchFamily="18" charset="0"/>
              </a:rPr>
              <a:t>produit de l'exercice du talent et du jugement d'un auteur</a:t>
            </a:r>
            <a:r>
              <a:rPr lang="fr-FR" sz="2400" dirty="0" smtClean="0">
                <a:latin typeface="Verdana" pitchFamily="34" charset="0"/>
                <a:ea typeface="ＭＳ Ｐゴシック"/>
                <a:cs typeface="Times New Roman" pitchFamily="18" charset="0"/>
              </a:rPr>
              <a:t>. Cet exercice ne doit pas être négligeable au point qu'on puisse le qualifier d'entreprise purement mécanique. Bien qu'une </a:t>
            </a:r>
            <a:r>
              <a:rPr lang="fr-FR" sz="2400" dirty="0" err="1" smtClean="0">
                <a:latin typeface="Verdana" pitchFamily="34" charset="0"/>
                <a:ea typeface="ＭＳ Ｐゴシック"/>
                <a:cs typeface="Times New Roman" pitchFamily="18" charset="0"/>
              </a:rPr>
              <a:t>oeuvre</a:t>
            </a:r>
            <a:r>
              <a:rPr lang="fr-FR" sz="2400" dirty="0" smtClean="0">
                <a:latin typeface="Verdana" pitchFamily="34" charset="0"/>
                <a:ea typeface="ＭＳ Ｐゴシック"/>
                <a:cs typeface="Times New Roman" pitchFamily="18" charset="0"/>
              </a:rPr>
              <a:t> créative soit par définition « originale » et protégée par le droit d'auteur, la créativité n'est pas essentielle à l'originalité.</a:t>
            </a:r>
            <a:r>
              <a:rPr lang="fr-FR" sz="2400" dirty="0" smtClean="0">
                <a:latin typeface="Verdana" pitchFamily="34" charset="0"/>
                <a:ea typeface="ＭＳ Ｐゴシック"/>
                <a:cs typeface="Verdana" pitchFamily="34" charset="0"/>
              </a:rPr>
              <a:t> </a:t>
            </a:r>
            <a:r>
              <a:rPr lang="fr-FR" sz="2400" dirty="0" smtClean="0">
                <a:cs typeface="Times New Roman" pitchFamily="18" charset="0"/>
              </a:rPr>
              <a:t>»</a:t>
            </a:r>
            <a:endParaRPr lang="fr-FR" sz="2400" dirty="0" smtClean="0">
              <a:latin typeface="Verdana" pitchFamily="34" charset="0"/>
              <a:ea typeface="ＭＳ Ｐゴシック"/>
              <a:cs typeface="Verdana" pitchFamily="34" charset="0"/>
            </a:endParaRPr>
          </a:p>
        </p:txBody>
      </p:sp>
      <p:sp>
        <p:nvSpPr>
          <p:cNvPr id="5" name="Espace réservé du numéro de diapositive 5"/>
          <p:cNvSpPr txBox="1">
            <a:spLocks/>
          </p:cNvSpPr>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fld id="{B623D660-CC3F-4372-A6DA-470E9EC5A8A7}" type="slidenum">
              <a:rPr lang="fr-FR" smtClean="0"/>
              <a:pPr algn="ctr"/>
              <a:t>24</a:t>
            </a:fld>
            <a:endParaRPr lang="fr-FR" dirty="0" smtClean="0"/>
          </a:p>
        </p:txBody>
      </p:sp>
    </p:spTree>
    <p:extLst>
      <p:ext uri="{BB962C8B-B14F-4D97-AF65-F5344CB8AC3E}">
        <p14:creationId xmlns:p14="http://schemas.microsoft.com/office/powerpoint/2010/main" val="1070418065"/>
      </p:ext>
    </p:extLst>
  </p:cSld>
  <p:clrMapOvr>
    <a:masterClrMapping/>
  </p:clrMapOvr>
  <p:transition advTm="1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539552" y="459815"/>
            <a:ext cx="4040188" cy="2088232"/>
          </a:xfrm>
        </p:spPr>
        <p:txBody>
          <a:bodyPr/>
          <a:lstStyle/>
          <a:p>
            <a:endParaRPr lang="fr-CA" dirty="0"/>
          </a:p>
        </p:txBody>
      </p:sp>
      <p:sp>
        <p:nvSpPr>
          <p:cNvPr id="8" name="Espace réservé du texte 7"/>
          <p:cNvSpPr>
            <a:spLocks noGrp="1"/>
          </p:cNvSpPr>
          <p:nvPr>
            <p:ph type="body" sz="quarter" idx="3"/>
          </p:nvPr>
        </p:nvSpPr>
        <p:spPr>
          <a:xfrm>
            <a:off x="4645025" y="116632"/>
            <a:ext cx="4041775" cy="2232248"/>
          </a:xfrm>
        </p:spPr>
        <p:txBody>
          <a:bodyPr/>
          <a:lstStyle/>
          <a:p>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5"/>
            <a:ext cx="3960440" cy="223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404" y="518741"/>
            <a:ext cx="4320480" cy="2045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7200" y="2869802"/>
            <a:ext cx="4040188" cy="269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4645025" y="2804186"/>
            <a:ext cx="4041775" cy="2692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bwMode="auto">
          <a:xfrm>
            <a:off x="683568" y="2564904"/>
            <a:ext cx="8280920" cy="2880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fr-CA" sz="1600" dirty="0" err="1">
                <a:latin typeface="Times" pitchFamily="18" charset="0"/>
              </a:rPr>
              <a:t>Wikihow</a:t>
            </a:r>
            <a:r>
              <a:rPr lang="fr-CA" sz="1600" dirty="0">
                <a:latin typeface="Times" pitchFamily="18" charset="0"/>
              </a:rPr>
              <a:t>, </a:t>
            </a:r>
            <a:r>
              <a:rPr lang="fr-CA" sz="1600" dirty="0" err="1" smtClean="0">
                <a:latin typeface="Times" pitchFamily="18" charset="0"/>
              </a:rPr>
              <a:t>Creative</a:t>
            </a:r>
            <a:r>
              <a:rPr lang="fr-CA" sz="1600" dirty="0" smtClean="0">
                <a:latin typeface="Times" pitchFamily="18" charset="0"/>
              </a:rPr>
              <a:t> </a:t>
            </a:r>
            <a:r>
              <a:rPr lang="fr-CA" sz="1600" dirty="0">
                <a:latin typeface="Times" pitchFamily="18" charset="0"/>
              </a:rPr>
              <a:t>Commons License, http://fr.wikihow.com/dessiner-un-chat </a:t>
            </a:r>
            <a:endParaRPr kumimoji="0" lang="fr-CA" sz="1600" b="0" i="0" u="none" strike="noStrike" cap="none" normalizeH="0" baseline="0" dirty="0" smtClean="0">
              <a:ln>
                <a:noFill/>
              </a:ln>
              <a:solidFill>
                <a:schemeClr val="tx1"/>
              </a:solidFill>
              <a:effectLst/>
              <a:latin typeface="Times" pitchFamily="18" charset="0"/>
            </a:endParaRPr>
          </a:p>
        </p:txBody>
      </p:sp>
      <p:sp>
        <p:nvSpPr>
          <p:cNvPr id="9" name="Espace réservé du numéro de diapositive 5"/>
          <p:cNvSpPr txBox="1">
            <a:spLocks/>
          </p:cNvSpPr>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fld id="{B623D660-CC3F-4372-A6DA-470E9EC5A8A7}" type="slidenum">
              <a:rPr lang="fr-FR" smtClean="0"/>
              <a:pPr algn="ctr"/>
              <a:t>25</a:t>
            </a:fld>
            <a:endParaRPr lang="fr-FR" dirty="0" smtClean="0"/>
          </a:p>
        </p:txBody>
      </p:sp>
    </p:spTree>
    <p:extLst>
      <p:ext uri="{BB962C8B-B14F-4D97-AF65-F5344CB8AC3E}">
        <p14:creationId xmlns:p14="http://schemas.microsoft.com/office/powerpoint/2010/main" val="3391095877"/>
      </p:ext>
    </p:extLst>
  </p:cSld>
  <p:clrMapOvr>
    <a:masterClrMapping/>
  </p:clrMapOvr>
  <p:transition advTm="1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p:txBody>
          <a:bodyPr/>
          <a:lstStyle/>
          <a:p>
            <a:r>
              <a:rPr lang="fr-CA" dirty="0" smtClean="0"/>
              <a:t>Le personnage  </a:t>
            </a:r>
            <a:endParaRPr lang="fr-CA" dirty="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85800" y="160020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Espace réservé du contenu 14"/>
          <p:cNvSpPr>
            <a:spLocks noGrp="1"/>
          </p:cNvSpPr>
          <p:nvPr>
            <p:ph sz="half" idx="2"/>
          </p:nvPr>
        </p:nvSpPr>
        <p:spPr/>
        <p:txBody>
          <a:bodyPr/>
          <a:lstStyle/>
          <a:p>
            <a:endParaRPr lang="fr-CA" sz="1400" dirty="0" smtClean="0"/>
          </a:p>
          <a:p>
            <a:endParaRPr lang="fr-CA" sz="1400" dirty="0"/>
          </a:p>
          <a:p>
            <a:endParaRPr lang="fr-CA" sz="1400" dirty="0" smtClean="0"/>
          </a:p>
          <a:p>
            <a:endParaRPr lang="fr-CA" sz="1400" dirty="0"/>
          </a:p>
          <a:p>
            <a:endParaRPr lang="fr-CA" sz="1400" dirty="0" smtClean="0"/>
          </a:p>
          <a:p>
            <a:endParaRPr lang="fr-CA" sz="1400" dirty="0" smtClean="0"/>
          </a:p>
          <a:p>
            <a:endParaRPr lang="fr-CA" sz="1400" dirty="0"/>
          </a:p>
          <a:p>
            <a:endParaRPr lang="fr-CA" sz="1400" dirty="0" smtClean="0"/>
          </a:p>
          <a:p>
            <a:endParaRPr lang="fr-CA" sz="1400" dirty="0"/>
          </a:p>
          <a:p>
            <a:endParaRPr lang="fr-CA" sz="1400" dirty="0" smtClean="0"/>
          </a:p>
          <a:p>
            <a:endParaRPr lang="fr-CA" sz="1400" dirty="0"/>
          </a:p>
          <a:p>
            <a:endParaRPr lang="fr-CA" sz="1400" dirty="0" smtClean="0"/>
          </a:p>
          <a:p>
            <a:endParaRPr lang="fr-CA" sz="1400" dirty="0"/>
          </a:p>
          <a:p>
            <a:r>
              <a:rPr lang="fr-CA" sz="1400" dirty="0" smtClean="0">
                <a:hlinkClick r:id="rId4"/>
              </a:rPr>
              <a:t>https</a:t>
            </a:r>
            <a:r>
              <a:rPr lang="fr-CA" sz="1400" dirty="0">
                <a:hlinkClick r:id="rId4"/>
              </a:rPr>
              <a:t>://</a:t>
            </a:r>
            <a:r>
              <a:rPr lang="fr-CA" sz="1400" dirty="0" smtClean="0">
                <a:hlinkClick r:id="rId4"/>
              </a:rPr>
              <a:t>commons.wikimedia.org/wiki/File:Disney-infinite-copyright.svg</a:t>
            </a:r>
            <a:endParaRPr lang="fr-CA" sz="1400" dirty="0" smtClean="0"/>
          </a:p>
          <a:p>
            <a:endParaRPr lang="fr-CA" sz="1400" dirty="0"/>
          </a:p>
        </p:txBody>
      </p:sp>
      <p:sp>
        <p:nvSpPr>
          <p:cNvPr id="7" name="Espace réservé du pied de page 6"/>
          <p:cNvSpPr>
            <a:spLocks noGrp="1"/>
          </p:cNvSpPr>
          <p:nvPr>
            <p:ph type="ftr" sz="quarter" idx="10"/>
          </p:nvPr>
        </p:nvSpPr>
        <p:spPr/>
        <p:txBody>
          <a:bodyPr/>
          <a:lstStyle/>
          <a:p>
            <a:r>
              <a:rPr lang="en-US" smtClean="0"/>
              <a:t>Section de droit civil</a:t>
            </a:r>
            <a:endParaRPr lang="en-US"/>
          </a:p>
        </p:txBody>
      </p:sp>
      <p:sp>
        <p:nvSpPr>
          <p:cNvPr id="6" name="Espace réservé du numéro de diapositive 5"/>
          <p:cNvSpPr txBox="1">
            <a:spLocks/>
          </p:cNvSpPr>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fld id="{B623D660-CC3F-4372-A6DA-470E9EC5A8A7}" type="slidenum">
              <a:rPr lang="fr-FR" smtClean="0"/>
              <a:pPr algn="ctr"/>
              <a:t>26</a:t>
            </a:fld>
            <a:endParaRPr lang="fr-FR" dirty="0" smtClean="0"/>
          </a:p>
        </p:txBody>
      </p:sp>
    </p:spTree>
    <p:extLst>
      <p:ext uri="{BB962C8B-B14F-4D97-AF65-F5344CB8AC3E}">
        <p14:creationId xmlns:p14="http://schemas.microsoft.com/office/powerpoint/2010/main" val="884223760"/>
      </p:ext>
    </p:extLst>
  </p:cSld>
  <p:clrMapOvr>
    <a:masterClrMapping/>
  </p:clrMapOvr>
  <p:transition advTm="1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CA" dirty="0" smtClean="0"/>
              <a:t>Conseils pratiques </a:t>
            </a:r>
            <a:endParaRPr lang="fr-CA" dirty="0"/>
          </a:p>
        </p:txBody>
      </p:sp>
      <p:sp>
        <p:nvSpPr>
          <p:cNvPr id="7" name="Espace réservé du contenu 6"/>
          <p:cNvSpPr>
            <a:spLocks noGrp="1"/>
          </p:cNvSpPr>
          <p:nvPr>
            <p:ph idx="1"/>
          </p:nvPr>
        </p:nvSpPr>
        <p:spPr/>
        <p:txBody>
          <a:bodyPr>
            <a:normAutofit lnSpcReduction="10000"/>
          </a:bodyPr>
          <a:lstStyle/>
          <a:p>
            <a:r>
              <a:rPr lang="fr-CA" dirty="0" smtClean="0"/>
              <a:t>Une multitude de productions sont protégées par le droit d’auteur; livres cartes, logos, chansons, musiques, lettres </a:t>
            </a:r>
          </a:p>
          <a:p>
            <a:r>
              <a:rPr lang="fr-CA" dirty="0" smtClean="0"/>
              <a:t>Il faut présumer que la protection court encore… </a:t>
            </a:r>
          </a:p>
          <a:p>
            <a:r>
              <a:rPr lang="fr-CA" dirty="0" smtClean="0"/>
              <a:t>Même une </a:t>
            </a:r>
            <a:r>
              <a:rPr lang="fr-CA" dirty="0" err="1" smtClean="0"/>
              <a:t>oeuvre</a:t>
            </a:r>
            <a:r>
              <a:rPr lang="fr-CA" dirty="0" smtClean="0"/>
              <a:t> mise en ligne (sur Internet) est protégée; il n’y a pas d’autorisation implicite de reproduire une œuvre accessible en ligne </a:t>
            </a:r>
          </a:p>
          <a:p>
            <a:r>
              <a:rPr lang="fr-CA" dirty="0" smtClean="0"/>
              <a:t>Certaines œuvres sont mise en ligne sous </a:t>
            </a:r>
            <a:r>
              <a:rPr lang="fr-CA" dirty="0"/>
              <a:t>licence </a:t>
            </a:r>
            <a:r>
              <a:rPr lang="fr-CA" dirty="0" err="1" smtClean="0"/>
              <a:t>Creative</a:t>
            </a:r>
            <a:r>
              <a:rPr lang="fr-CA" dirty="0" smtClean="0"/>
              <a:t> Common (6 différents types de licence)</a:t>
            </a:r>
          </a:p>
          <a:p>
            <a:r>
              <a:rPr lang="fr-CA" dirty="0" smtClean="0">
                <a:hlinkClick r:id="rId2"/>
              </a:rPr>
              <a:t>https</a:t>
            </a:r>
            <a:r>
              <a:rPr lang="fr-CA" dirty="0">
                <a:hlinkClick r:id="rId2"/>
              </a:rPr>
              <a:t>://</a:t>
            </a:r>
            <a:r>
              <a:rPr lang="fr-CA" dirty="0" smtClean="0">
                <a:hlinkClick r:id="rId2"/>
              </a:rPr>
              <a:t>creativecommons.org/licenses</a:t>
            </a:r>
            <a:endParaRPr lang="fr-CA" dirty="0" smtClean="0"/>
          </a:p>
          <a:p>
            <a:r>
              <a:rPr lang="fr-CA" dirty="0" smtClean="0"/>
              <a:t>Certaines œuvres peuvent avoir été données au domaine public</a:t>
            </a:r>
          </a:p>
          <a:p>
            <a:r>
              <a:rPr lang="fr-CA" dirty="0" smtClean="0"/>
              <a:t>Indiquer par un hyperlien un accès à un document n’est pas une reproduction mais attention aux « encadrements », aux hyperliens cachés, … </a:t>
            </a:r>
            <a:endParaRPr lang="fr-CA" dirty="0"/>
          </a:p>
        </p:txBody>
      </p:sp>
      <p:sp>
        <p:nvSpPr>
          <p:cNvPr id="5" name="Espace réservé du pied de page 4"/>
          <p:cNvSpPr>
            <a:spLocks noGrp="1"/>
          </p:cNvSpPr>
          <p:nvPr>
            <p:ph type="ftr" sz="quarter" idx="10"/>
          </p:nvPr>
        </p:nvSpPr>
        <p:spPr/>
        <p:txBody>
          <a:bodyPr/>
          <a:lstStyle/>
          <a:p>
            <a:r>
              <a:rPr lang="en-US" smtClean="0"/>
              <a:t>Section de droit civil</a:t>
            </a:r>
            <a:endParaRPr lang="en-US"/>
          </a:p>
        </p:txBody>
      </p:sp>
      <p:sp>
        <p:nvSpPr>
          <p:cNvPr id="8" name="Espace réservé du numéro de diapositive 5"/>
          <p:cNvSpPr txBox="1">
            <a:spLocks/>
          </p:cNvSpPr>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fld id="{B623D660-CC3F-4372-A6DA-470E9EC5A8A7}" type="slidenum">
              <a:rPr lang="fr-FR" smtClean="0"/>
              <a:pPr algn="ctr"/>
              <a:t>27</a:t>
            </a:fld>
            <a:endParaRPr lang="fr-FR" dirty="0" smtClean="0"/>
          </a:p>
        </p:txBody>
      </p:sp>
    </p:spTree>
    <p:extLst>
      <p:ext uri="{BB962C8B-B14F-4D97-AF65-F5344CB8AC3E}">
        <p14:creationId xmlns:p14="http://schemas.microsoft.com/office/powerpoint/2010/main" val="455243704"/>
      </p:ext>
    </p:extLst>
  </p:cSld>
  <p:clrMapOvr>
    <a:masterClrMapping/>
  </p:clrMapOvr>
  <p:transition advTm="1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 domaine public </a:t>
            </a:r>
            <a:endParaRPr lang="fr-CA" dirty="0"/>
          </a:p>
        </p:txBody>
      </p:sp>
      <p:sp>
        <p:nvSpPr>
          <p:cNvPr id="3" name="Espace réservé du contenu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r>
              <a:rPr lang="en-US" dirty="0" smtClean="0"/>
              <a:t>Licensing</a:t>
            </a:r>
            <a:endParaRPr lang="en-US" dirty="0"/>
          </a:p>
          <a:p>
            <a:r>
              <a:rPr lang="en-US" dirty="0"/>
              <a:t>Public </a:t>
            </a:r>
            <a:r>
              <a:rPr lang="en-US" dirty="0" smtClean="0"/>
              <a:t>domain</a:t>
            </a:r>
          </a:p>
          <a:p>
            <a:r>
              <a:rPr lang="en-US" dirty="0" smtClean="0"/>
              <a:t>“ </a:t>
            </a:r>
            <a:r>
              <a:rPr lang="en-US" dirty="0"/>
              <a:t>	I, the copyright holder of this work, release this work into the public domain. This applies worldwide.</a:t>
            </a:r>
          </a:p>
          <a:p>
            <a:r>
              <a:rPr lang="en-US" dirty="0"/>
              <a:t>In some countries this may not be legally possible; if so:</a:t>
            </a:r>
          </a:p>
          <a:p>
            <a:r>
              <a:rPr lang="en-US" dirty="0"/>
              <a:t>I grant anyone the right to use this work for any purpose, without any conditions, unless such conditions are required by law</a:t>
            </a:r>
            <a:r>
              <a:rPr lang="en-US" dirty="0" smtClean="0"/>
              <a:t>.”</a:t>
            </a:r>
          </a:p>
          <a:p>
            <a:r>
              <a:rPr lang="fr-CA" dirty="0">
                <a:hlinkClick r:id="rId2"/>
              </a:rPr>
              <a:t>https://</a:t>
            </a:r>
            <a:r>
              <a:rPr lang="fr-CA" dirty="0" smtClean="0">
                <a:hlinkClick r:id="rId2"/>
              </a:rPr>
              <a:t>commons.wikimedia.org/wiki/File:Disney-infinite-copyright.svg</a:t>
            </a:r>
            <a:endParaRPr lang="fr-CA" dirty="0" smtClean="0"/>
          </a:p>
          <a:p>
            <a:endParaRPr lang="fr-CA" dirty="0"/>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31840" y="1340768"/>
            <a:ext cx="1653952" cy="165395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numéro de diapositive 5"/>
          <p:cNvSpPr txBox="1">
            <a:spLocks/>
          </p:cNvSpPr>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fld id="{B623D660-CC3F-4372-A6DA-470E9EC5A8A7}" type="slidenum">
              <a:rPr lang="fr-FR" smtClean="0"/>
              <a:pPr algn="ctr"/>
              <a:t>28</a:t>
            </a:fld>
            <a:endParaRPr lang="fr-FR" dirty="0" smtClean="0"/>
          </a:p>
        </p:txBody>
      </p:sp>
    </p:spTree>
    <p:extLst>
      <p:ext uri="{BB962C8B-B14F-4D97-AF65-F5344CB8AC3E}">
        <p14:creationId xmlns:p14="http://schemas.microsoft.com/office/powerpoint/2010/main" val="2339525008"/>
      </p:ext>
    </p:extLst>
  </p:cSld>
  <p:clrMapOvr>
    <a:masterClrMapping/>
  </p:clrMapOvr>
  <p:transition advTm="1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r>
              <a:rPr lang="en-CA" dirty="0" smtClean="0"/>
              <a:t>La structure de la </a:t>
            </a:r>
            <a:r>
              <a:rPr lang="en-CA" dirty="0" err="1" smtClean="0"/>
              <a:t>loi</a:t>
            </a:r>
            <a:endParaRPr lang="en-CA" dirty="0" smtClean="0"/>
          </a:p>
        </p:txBody>
      </p:sp>
      <p:sp>
        <p:nvSpPr>
          <p:cNvPr id="432131" name="Rectangle 3"/>
          <p:cNvSpPr>
            <a:spLocks noGrp="1" noChangeArrowheads="1"/>
          </p:cNvSpPr>
          <p:nvPr>
            <p:ph type="body" sz="half" idx="1"/>
          </p:nvPr>
        </p:nvSpPr>
        <p:spPr>
          <a:xfrm>
            <a:off x="228600" y="1447800"/>
            <a:ext cx="5400675" cy="2481266"/>
          </a:xfrm>
        </p:spPr>
        <p:txBody>
          <a:bodyPr/>
          <a:lstStyle/>
          <a:p>
            <a:pPr eaLnBrk="1" hangingPunct="1">
              <a:buFont typeface="Times" charset="0"/>
              <a:buAutoNum type="arabicPeriod"/>
            </a:pPr>
            <a:endParaRPr lang="en-CA" sz="1600" dirty="0" smtClean="0"/>
          </a:p>
          <a:p>
            <a:pPr>
              <a:buFont typeface="Times" charset="0"/>
              <a:buAutoNum type="arabicPeriod"/>
            </a:pPr>
            <a:r>
              <a:rPr lang="en-US" dirty="0" smtClean="0"/>
              <a:t>Les oeuvres et </a:t>
            </a:r>
            <a:r>
              <a:rPr lang="en-US" dirty="0" err="1" smtClean="0"/>
              <a:t>autres</a:t>
            </a:r>
            <a:r>
              <a:rPr lang="en-US" dirty="0" smtClean="0"/>
              <a:t> </a:t>
            </a:r>
            <a:r>
              <a:rPr lang="en-US" dirty="0" err="1" smtClean="0"/>
              <a:t>objets</a:t>
            </a:r>
            <a:r>
              <a:rPr lang="en-US" dirty="0" smtClean="0"/>
              <a:t> de </a:t>
            </a:r>
            <a:r>
              <a:rPr lang="en-US" dirty="0" err="1" smtClean="0"/>
              <a:t>droit</a:t>
            </a:r>
            <a:r>
              <a:rPr lang="en-US" dirty="0" smtClean="0"/>
              <a:t> </a:t>
            </a:r>
            <a:r>
              <a:rPr lang="en-US" dirty="0" err="1" smtClean="0"/>
              <a:t>d’auteur</a:t>
            </a:r>
            <a:endParaRPr lang="en-US" dirty="0" smtClean="0"/>
          </a:p>
          <a:p>
            <a:pPr>
              <a:buFont typeface="Times" charset="0"/>
              <a:buAutoNum type="arabicPeriod"/>
            </a:pPr>
            <a:r>
              <a:rPr lang="en-US" dirty="0" smtClean="0"/>
              <a:t>Les conditions de protection</a:t>
            </a:r>
          </a:p>
          <a:p>
            <a:pPr>
              <a:buFont typeface="Times" charset="0"/>
              <a:buAutoNum type="arabicPeriod"/>
            </a:pPr>
            <a:r>
              <a:rPr lang="en-CA" dirty="0" smtClean="0">
                <a:solidFill>
                  <a:srgbClr val="FF0000"/>
                </a:solidFill>
                <a:latin typeface="Arial" pitchFamily="34" charset="0"/>
                <a:cs typeface="Arial" pitchFamily="34" charset="0"/>
              </a:rPr>
              <a:t>► </a:t>
            </a:r>
            <a:r>
              <a:rPr lang="en-US" dirty="0" smtClean="0">
                <a:solidFill>
                  <a:srgbClr val="FF0000"/>
                </a:solidFill>
              </a:rPr>
              <a:t>Les droits (et les violations </a:t>
            </a:r>
            <a:r>
              <a:rPr lang="en-US" dirty="0" err="1" smtClean="0">
                <a:solidFill>
                  <a:srgbClr val="FF0000"/>
                </a:solidFill>
              </a:rPr>
              <a:t>ou</a:t>
            </a:r>
            <a:r>
              <a:rPr lang="en-US" dirty="0" smtClean="0">
                <a:solidFill>
                  <a:srgbClr val="FF0000"/>
                </a:solidFill>
              </a:rPr>
              <a:t> interdictions)</a:t>
            </a:r>
          </a:p>
          <a:p>
            <a:pPr>
              <a:buFont typeface="Times" charset="0"/>
              <a:buAutoNum type="arabicPeriod"/>
            </a:pPr>
            <a:r>
              <a:rPr lang="en-US" dirty="0" smtClean="0"/>
              <a:t>Les exceptions</a:t>
            </a:r>
          </a:p>
          <a:p>
            <a:pPr eaLnBrk="1" hangingPunct="1">
              <a:buFont typeface="Times" charset="0"/>
              <a:buNone/>
            </a:pPr>
            <a:endParaRPr lang="en-CA" dirty="0" smtClean="0">
              <a:latin typeface="Arial" pitchFamily="34" charset="0"/>
            </a:endParaRPr>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2130"/>
                                        </p:tgtEl>
                                        <p:attrNameLst>
                                          <p:attrName>style.visibility</p:attrName>
                                        </p:attrNameLst>
                                      </p:cBhvr>
                                      <p:to>
                                        <p:strVal val="visible"/>
                                      </p:to>
                                    </p:set>
                                    <p:animEffect transition="in" filter="fade">
                                      <p:cBhvr>
                                        <p:cTn id="7" dur="1000"/>
                                        <p:tgtEl>
                                          <p:spTgt spid="4321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32131">
                                            <p:txEl>
                                              <p:pRg st="1" end="1"/>
                                            </p:txEl>
                                          </p:spTgt>
                                        </p:tgtEl>
                                        <p:attrNameLst>
                                          <p:attrName>style.visibility</p:attrName>
                                        </p:attrNameLst>
                                      </p:cBhvr>
                                      <p:to>
                                        <p:strVal val="visible"/>
                                      </p:to>
                                    </p:set>
                                    <p:animEffect transition="in" filter="fade">
                                      <p:cBhvr>
                                        <p:cTn id="11" dur="1000"/>
                                        <p:tgtEl>
                                          <p:spTgt spid="432131">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32131">
                                            <p:txEl>
                                              <p:pRg st="2" end="2"/>
                                            </p:txEl>
                                          </p:spTgt>
                                        </p:tgtEl>
                                        <p:attrNameLst>
                                          <p:attrName>style.visibility</p:attrName>
                                        </p:attrNameLst>
                                      </p:cBhvr>
                                      <p:to>
                                        <p:strVal val="visible"/>
                                      </p:to>
                                    </p:set>
                                    <p:animEffect transition="in" filter="fade">
                                      <p:cBhvr>
                                        <p:cTn id="15" dur="1000"/>
                                        <p:tgtEl>
                                          <p:spTgt spid="432131">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32131">
                                            <p:txEl>
                                              <p:pRg st="3" end="3"/>
                                            </p:txEl>
                                          </p:spTgt>
                                        </p:tgtEl>
                                        <p:attrNameLst>
                                          <p:attrName>style.visibility</p:attrName>
                                        </p:attrNameLst>
                                      </p:cBhvr>
                                      <p:to>
                                        <p:strVal val="visible"/>
                                      </p:to>
                                    </p:set>
                                    <p:animEffect transition="in" filter="fade">
                                      <p:cBhvr>
                                        <p:cTn id="19" dur="1000"/>
                                        <p:tgtEl>
                                          <p:spTgt spid="432131">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32131">
                                            <p:txEl>
                                              <p:pRg st="4" end="4"/>
                                            </p:txEl>
                                          </p:spTgt>
                                        </p:tgtEl>
                                        <p:attrNameLst>
                                          <p:attrName>style.visibility</p:attrName>
                                        </p:attrNameLst>
                                      </p:cBhvr>
                                      <p:to>
                                        <p:strVal val="visible"/>
                                      </p:to>
                                    </p:set>
                                    <p:animEffect transition="in" filter="fade">
                                      <p:cBhvr>
                                        <p:cTn id="23" dur="1000"/>
                                        <p:tgtEl>
                                          <p:spTgt spid="432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p:bldP spid="4321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fr-CA" altLang="en-US" smtClean="0">
                <a:latin typeface="Verdana" panose="020B0604030504040204" pitchFamily="34" charset="0"/>
                <a:cs typeface="Verdana" panose="020B0604030504040204" pitchFamily="34" charset="0"/>
              </a:rPr>
              <a:t>La propriété intellectuelle</a:t>
            </a:r>
          </a:p>
        </p:txBody>
      </p:sp>
      <p:sp>
        <p:nvSpPr>
          <p:cNvPr id="29699" name="Rectangle 3"/>
          <p:cNvSpPr>
            <a:spLocks noGrp="1" noChangeArrowheads="1"/>
          </p:cNvSpPr>
          <p:nvPr>
            <p:ph idx="1"/>
          </p:nvPr>
        </p:nvSpPr>
        <p:spPr/>
        <p:txBody>
          <a:bodyPr>
            <a:normAutofit fontScale="92500" lnSpcReduction="20000"/>
          </a:bodyPr>
          <a:lstStyle/>
          <a:p>
            <a:pPr>
              <a:lnSpc>
                <a:spcPct val="90000"/>
              </a:lnSpc>
            </a:pPr>
            <a:r>
              <a:rPr lang="fr-CA" altLang="en-US" sz="2400" dirty="0" smtClean="0">
                <a:latin typeface="Verdana" panose="020B0604030504040204" pitchFamily="34" charset="0"/>
                <a:cs typeface="Verdana" panose="020B0604030504040204" pitchFamily="34" charset="0"/>
              </a:rPr>
              <a:t>Des objets divers</a:t>
            </a:r>
          </a:p>
          <a:p>
            <a:pPr lvl="1">
              <a:lnSpc>
                <a:spcPct val="90000"/>
              </a:lnSpc>
            </a:pPr>
            <a:r>
              <a:rPr lang="fr-CA" altLang="en-US" sz="2400" dirty="0" smtClean="0">
                <a:latin typeface="Verdana" panose="020B0604030504040204" pitchFamily="34" charset="0"/>
                <a:cs typeface="Verdana" panose="020B0604030504040204" pitchFamily="34" charset="0"/>
              </a:rPr>
              <a:t>Les brevets (inventions)</a:t>
            </a:r>
          </a:p>
          <a:p>
            <a:pPr lvl="1">
              <a:lnSpc>
                <a:spcPct val="90000"/>
              </a:lnSpc>
            </a:pPr>
            <a:r>
              <a:rPr lang="fr-CA" altLang="en-US" sz="2400" dirty="0" smtClean="0">
                <a:latin typeface="Verdana" panose="020B0604030504040204" pitchFamily="34" charset="0"/>
                <a:cs typeface="Verdana" panose="020B0604030504040204" pitchFamily="34" charset="0"/>
              </a:rPr>
              <a:t>Les obtentions végétales (plantes)</a:t>
            </a:r>
          </a:p>
          <a:p>
            <a:pPr lvl="1">
              <a:lnSpc>
                <a:spcPct val="90000"/>
              </a:lnSpc>
            </a:pPr>
            <a:r>
              <a:rPr lang="fr-CA" altLang="en-US" sz="2400" dirty="0" smtClean="0">
                <a:latin typeface="Verdana" panose="020B0604030504040204" pitchFamily="34" charset="0"/>
                <a:cs typeface="Verdana" panose="020B0604030504040204" pitchFamily="34" charset="0"/>
              </a:rPr>
              <a:t>Les secrets industriels (informations confidentielles) </a:t>
            </a:r>
          </a:p>
          <a:p>
            <a:pPr lvl="1">
              <a:lnSpc>
                <a:spcPct val="90000"/>
              </a:lnSpc>
            </a:pPr>
            <a:r>
              <a:rPr lang="fr-CA" altLang="en-US" sz="2400" dirty="0" smtClean="0">
                <a:latin typeface="Verdana" panose="020B0604030504040204" pitchFamily="34" charset="0"/>
                <a:cs typeface="Verdana" panose="020B0604030504040204" pitchFamily="34" charset="0"/>
              </a:rPr>
              <a:t>Le droit d’auteur (œuvres)</a:t>
            </a:r>
          </a:p>
          <a:p>
            <a:pPr lvl="1">
              <a:lnSpc>
                <a:spcPct val="90000"/>
              </a:lnSpc>
            </a:pPr>
            <a:r>
              <a:rPr lang="fr-CA" altLang="en-US" sz="2400" dirty="0" smtClean="0">
                <a:latin typeface="Verdana" panose="020B0604030504040204" pitchFamily="34" charset="0"/>
                <a:cs typeface="Verdana" panose="020B0604030504040204" pitchFamily="34" charset="0"/>
              </a:rPr>
              <a:t>Les dessins industriels (design des objets utilitaires)</a:t>
            </a:r>
          </a:p>
          <a:p>
            <a:pPr lvl="1">
              <a:lnSpc>
                <a:spcPct val="90000"/>
              </a:lnSpc>
            </a:pPr>
            <a:r>
              <a:rPr lang="fr-CA" altLang="en-US" sz="2400" dirty="0" smtClean="0">
                <a:latin typeface="Verdana" panose="020B0604030504040204" pitchFamily="34" charset="0"/>
                <a:cs typeface="Verdana" panose="020B0604030504040204" pitchFamily="34" charset="0"/>
              </a:rPr>
              <a:t>Les topographies de circuits intégrés (circuits dans des appareils)</a:t>
            </a:r>
          </a:p>
          <a:p>
            <a:pPr lvl="1">
              <a:lnSpc>
                <a:spcPct val="90000"/>
              </a:lnSpc>
            </a:pPr>
            <a:r>
              <a:rPr lang="fr-CA" altLang="en-US" sz="2400" dirty="0" smtClean="0">
                <a:latin typeface="Verdana" panose="020B0604030504040204" pitchFamily="34" charset="0"/>
                <a:cs typeface="Verdana" panose="020B0604030504040204" pitchFamily="34" charset="0"/>
              </a:rPr>
              <a:t>Les marques de commerce (marques, logos)</a:t>
            </a:r>
          </a:p>
          <a:p>
            <a:pPr lvl="1">
              <a:lnSpc>
                <a:spcPct val="90000"/>
              </a:lnSpc>
            </a:pPr>
            <a:r>
              <a:rPr lang="fr-CA" altLang="en-US" sz="2400" dirty="0" smtClean="0">
                <a:latin typeface="Verdana" panose="020B0604030504040204" pitchFamily="34" charset="0"/>
                <a:cs typeface="Verdana" panose="020B0604030504040204" pitchFamily="34" charset="0"/>
              </a:rPr>
              <a:t>Les autres objets de protection ailleurs dans le monde (appellations d’origine, indications géographiques, bases de données, les noms de domaine (?))</a:t>
            </a:r>
          </a:p>
        </p:txBody>
      </p:sp>
      <p:sp>
        <p:nvSpPr>
          <p:cNvPr id="6"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EE3F8B-B9A8-4B95-80D7-02231EDDB417}" type="slidenum">
              <a:rPr kumimoji="0" lang="fr-FR" sz="1800" b="0" i="0" u="none" strike="noStrike" kern="1200" cap="none" spc="0" normalizeH="0" baseline="0" noProof="0" smtClean="0">
                <a:ln>
                  <a:noFill/>
                </a:ln>
                <a:solidFill>
                  <a:schemeClr val="dk1"/>
                </a:solidFill>
                <a:effectLst/>
                <a:uLnTx/>
                <a:uFillTx/>
                <a:latin typeface="+mn-lt"/>
                <a:ea typeface="+mn-ea"/>
                <a:cs typeface="+mn-cs"/>
              </a:rPr>
              <a:t>3</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3421723530"/>
      </p:ext>
    </p:extLst>
  </p:cSld>
  <p:clrMapOvr>
    <a:masterClrMapping/>
  </p:clrMapOvr>
  <p:transition advTm="15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dirty="0" smtClean="0"/>
              <a:t>La durée des droits patrimoniaux – règle générale</a:t>
            </a:r>
            <a:endParaRPr lang="fr-CA" dirty="0"/>
          </a:p>
        </p:txBody>
      </p:sp>
      <p:sp>
        <p:nvSpPr>
          <p:cNvPr id="6" name="Espace réservé du contenu 5"/>
          <p:cNvSpPr>
            <a:spLocks noGrp="1"/>
          </p:cNvSpPr>
          <p:nvPr>
            <p:ph idx="1"/>
          </p:nvPr>
        </p:nvSpPr>
        <p:spPr/>
        <p:txBody>
          <a:bodyPr/>
          <a:lstStyle/>
          <a:p>
            <a:r>
              <a:rPr lang="fr-CA" dirty="0" smtClean="0"/>
              <a:t>Canada : </a:t>
            </a:r>
            <a:r>
              <a:rPr lang="fr-CA" dirty="0"/>
              <a:t>	Vie + 50 </a:t>
            </a:r>
            <a:r>
              <a:rPr lang="fr-CA" dirty="0" smtClean="0"/>
              <a:t>ans</a:t>
            </a:r>
          </a:p>
          <a:p>
            <a:r>
              <a:rPr lang="fr-CA" dirty="0" smtClean="0"/>
              <a:t>France : </a:t>
            </a:r>
            <a:r>
              <a:rPr lang="fr-CA" dirty="0"/>
              <a:t>	</a:t>
            </a:r>
            <a:r>
              <a:rPr lang="fr-CA" dirty="0" smtClean="0"/>
              <a:t>Vie </a:t>
            </a:r>
            <a:r>
              <a:rPr lang="fr-CA" dirty="0"/>
              <a:t>+ 70 ans </a:t>
            </a:r>
            <a:endParaRPr lang="fr-CA" dirty="0" smtClean="0"/>
          </a:p>
          <a:p>
            <a:r>
              <a:rPr lang="fr-CA" dirty="0" smtClean="0"/>
              <a:t>États-Unis </a:t>
            </a:r>
            <a:r>
              <a:rPr lang="fr-CA" dirty="0"/>
              <a:t>: </a:t>
            </a:r>
            <a:r>
              <a:rPr lang="fr-CA" dirty="0" smtClean="0"/>
              <a:t>  Vie </a:t>
            </a:r>
            <a:r>
              <a:rPr lang="fr-CA" dirty="0"/>
              <a:t>+ 70 ans (ouvrages publiés depuis 1978 ou </a:t>
            </a:r>
            <a:r>
              <a:rPr lang="fr-CA" dirty="0" smtClean="0"/>
              <a:t>			non </a:t>
            </a:r>
            <a:r>
              <a:rPr lang="fr-CA" dirty="0"/>
              <a:t>publiés</a:t>
            </a:r>
            <a:r>
              <a:rPr lang="fr-CA" dirty="0" smtClean="0"/>
              <a:t>)</a:t>
            </a:r>
          </a:p>
          <a:p>
            <a:pPr marL="1828800" lvl="4" indent="0">
              <a:buNone/>
            </a:pPr>
            <a:endParaRPr lang="fr-CA" dirty="0" smtClean="0">
              <a:solidFill>
                <a:srgbClr val="FF0000"/>
              </a:solidFill>
            </a:endParaRPr>
          </a:p>
          <a:p>
            <a:pPr marL="1828800" lvl="4" indent="0">
              <a:buNone/>
            </a:pPr>
            <a:r>
              <a:rPr lang="fr-CA" dirty="0" smtClean="0">
                <a:solidFill>
                  <a:srgbClr val="FF0000"/>
                </a:solidFill>
              </a:rPr>
              <a:t>ATTENTION </a:t>
            </a:r>
            <a:r>
              <a:rPr lang="fr-CA" dirty="0">
                <a:solidFill>
                  <a:srgbClr val="FF0000"/>
                </a:solidFill>
              </a:rPr>
              <a:t>AUX EXCEPTIONS </a:t>
            </a:r>
          </a:p>
          <a:p>
            <a:pPr marL="1828800" lvl="4" indent="0">
              <a:buNone/>
            </a:pPr>
            <a:r>
              <a:rPr lang="fr-CA" dirty="0" smtClean="0"/>
              <a:t>EX. </a:t>
            </a:r>
            <a:r>
              <a:rPr lang="fr-CA" dirty="0"/>
              <a:t>États-Unis </a:t>
            </a:r>
            <a:r>
              <a:rPr lang="fr-CA" dirty="0" smtClean="0"/>
              <a:t>- Word for </a:t>
            </a:r>
            <a:r>
              <a:rPr lang="fr-CA" dirty="0" err="1" smtClean="0"/>
              <a:t>hire</a:t>
            </a:r>
            <a:r>
              <a:rPr lang="fr-CA" dirty="0" smtClean="0"/>
              <a:t> </a:t>
            </a:r>
          </a:p>
          <a:p>
            <a:pPr marL="1828800" lvl="4" indent="0">
              <a:buNone/>
            </a:pPr>
            <a:r>
              <a:rPr lang="fr-CA" dirty="0" smtClean="0"/>
              <a:t>(créé par un employé ou sous commission) </a:t>
            </a:r>
          </a:p>
          <a:p>
            <a:pPr marL="1828800" lvl="4" indent="0">
              <a:buNone/>
            </a:pPr>
            <a:r>
              <a:rPr lang="fr-CA" dirty="0" smtClean="0"/>
              <a:t>la période la plus courte entre 95 </a:t>
            </a:r>
            <a:r>
              <a:rPr lang="fr-CA" dirty="0"/>
              <a:t>ans </a:t>
            </a:r>
            <a:r>
              <a:rPr lang="fr-CA" dirty="0" smtClean="0"/>
              <a:t>de </a:t>
            </a:r>
            <a:r>
              <a:rPr lang="fr-CA" dirty="0"/>
              <a:t>la publication ou 120 ans de la </a:t>
            </a:r>
            <a:r>
              <a:rPr lang="fr-CA" dirty="0" smtClean="0"/>
              <a:t>création (Mickey Mouse – expiration 2023)</a:t>
            </a:r>
          </a:p>
          <a:p>
            <a:pPr marL="1828800" lvl="4" indent="0">
              <a:buNone/>
            </a:pPr>
            <a:endParaRPr lang="fr-CA" dirty="0"/>
          </a:p>
          <a:p>
            <a:pPr marL="114300" indent="0">
              <a:buNone/>
            </a:pPr>
            <a:endParaRPr lang="fr-CA" dirty="0"/>
          </a:p>
          <a:p>
            <a:pPr marL="114300" indent="0">
              <a:buNone/>
            </a:pPr>
            <a:endParaRPr lang="fr-CA" dirty="0" smtClean="0"/>
          </a:p>
        </p:txBody>
      </p:sp>
      <p:sp>
        <p:nvSpPr>
          <p:cNvPr id="4" name="Espace réservé du numéro de diapositive 5"/>
          <p:cNvSpPr txBox="1">
            <a:spLocks/>
          </p:cNvSpPr>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fld id="{B623D660-CC3F-4372-A6DA-470E9EC5A8A7}" type="slidenum">
              <a:rPr lang="fr-FR" smtClean="0"/>
              <a:pPr algn="ctr"/>
              <a:t>30</a:t>
            </a:fld>
            <a:endParaRPr lang="fr-FR" dirty="0" smtClean="0"/>
          </a:p>
        </p:txBody>
      </p:sp>
    </p:spTree>
    <p:extLst>
      <p:ext uri="{BB962C8B-B14F-4D97-AF65-F5344CB8AC3E}">
        <p14:creationId xmlns:p14="http://schemas.microsoft.com/office/powerpoint/2010/main" val="896665147"/>
      </p:ext>
    </p:extLst>
  </p:cSld>
  <p:clrMapOvr>
    <a:masterClrMapping/>
  </p:clrMapOvr>
  <p:transition advTm="1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CA" dirty="0" smtClean="0">
                <a:solidFill>
                  <a:srgbClr val="FF0000"/>
                </a:solidFill>
                <a:latin typeface="Arial" pitchFamily="34" charset="0"/>
                <a:cs typeface="Arial" pitchFamily="34" charset="0"/>
              </a:rPr>
              <a:t>3. ► </a:t>
            </a:r>
            <a:r>
              <a:rPr lang="en-US" dirty="0" smtClean="0">
                <a:solidFill>
                  <a:srgbClr val="FF0000"/>
                </a:solidFill>
              </a:rPr>
              <a:t>Les </a:t>
            </a:r>
            <a:r>
              <a:rPr lang="en-US" dirty="0" err="1" smtClean="0">
                <a:solidFill>
                  <a:srgbClr val="FF0000"/>
                </a:solidFill>
              </a:rPr>
              <a:t>droits</a:t>
            </a:r>
            <a:r>
              <a:rPr lang="en-US" dirty="0" smtClean="0">
                <a:solidFill>
                  <a:srgbClr val="FF0000"/>
                </a:solidFill>
              </a:rPr>
              <a:t> </a:t>
            </a:r>
          </a:p>
        </p:txBody>
      </p:sp>
      <p:sp>
        <p:nvSpPr>
          <p:cNvPr id="6" name="Espace réservé du contenu 5"/>
          <p:cNvSpPr>
            <a:spLocks noGrp="1"/>
          </p:cNvSpPr>
          <p:nvPr>
            <p:ph idx="1"/>
          </p:nvPr>
        </p:nvSpPr>
        <p:spPr/>
        <p:txBody>
          <a:bodyPr/>
          <a:lstStyle/>
          <a:p>
            <a:r>
              <a:rPr lang="en-US" dirty="0" smtClean="0"/>
              <a:t>Les </a:t>
            </a:r>
            <a:r>
              <a:rPr lang="en-US" dirty="0" err="1" smtClean="0"/>
              <a:t>droits</a:t>
            </a:r>
            <a:r>
              <a:rPr lang="en-US" dirty="0" smtClean="0"/>
              <a:t> </a:t>
            </a:r>
            <a:r>
              <a:rPr lang="en-US" dirty="0" err="1" smtClean="0"/>
              <a:t>moraux</a:t>
            </a:r>
            <a:endParaRPr lang="en-US" dirty="0" smtClean="0"/>
          </a:p>
          <a:p>
            <a:r>
              <a:rPr lang="en-US" dirty="0" smtClean="0"/>
              <a:t>Les </a:t>
            </a:r>
            <a:r>
              <a:rPr lang="en-US" dirty="0" err="1" smtClean="0"/>
              <a:t>droits</a:t>
            </a:r>
            <a:r>
              <a:rPr lang="en-US" dirty="0" smtClean="0"/>
              <a:t> </a:t>
            </a:r>
            <a:r>
              <a:rPr lang="en-US" dirty="0" err="1" smtClean="0"/>
              <a:t>patrimoniaux</a:t>
            </a:r>
            <a:endParaRPr lang="en-US" dirty="0"/>
          </a:p>
        </p:txBody>
      </p:sp>
      <p:sp>
        <p:nvSpPr>
          <p:cNvPr id="4" name="Espace réservé du pied de page 3"/>
          <p:cNvSpPr>
            <a:spLocks noGrp="1"/>
          </p:cNvSpPr>
          <p:nvPr>
            <p:ph type="ftr" sz="quarter" idx="10"/>
          </p:nvPr>
        </p:nvSpPr>
        <p:spPr>
          <a:xfrm>
            <a:off x="6429388" y="6286520"/>
            <a:ext cx="428628" cy="357190"/>
          </a:xfrm>
        </p:spPr>
        <p:style>
          <a:lnRef idx="2">
            <a:schemeClr val="accent1"/>
          </a:lnRef>
          <a:fillRef idx="1">
            <a:schemeClr val="lt1"/>
          </a:fillRef>
          <a:effectRef idx="0">
            <a:schemeClr val="accent1"/>
          </a:effectRef>
          <a:fontRef idx="minor">
            <a:schemeClr val="dk1"/>
          </a:fontRef>
        </p:style>
        <p:txBody>
          <a:bodyPr/>
          <a:lstStyle/>
          <a:p>
            <a:fld id="{3F102516-BF51-4470-AE34-26A4C1501817}" type="slidenum">
              <a:rPr lang="en-US" smtClean="0">
                <a:solidFill>
                  <a:schemeClr val="tx1"/>
                </a:solidFill>
              </a:rPr>
              <a:pPr/>
              <a:t>31</a:t>
            </a:fld>
            <a:endParaRPr lang="en-US" dirty="0" smtClean="0">
              <a:solidFill>
                <a:schemeClr val="tx1"/>
              </a:solidFill>
            </a:endParaRPr>
          </a:p>
        </p:txBody>
      </p:sp>
    </p:spTree>
  </p:cSld>
  <p:clrMapOvr>
    <a:masterClrMapping/>
  </p:clrMapOvr>
  <p:transition advTm="1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CA" sz="2000" dirty="0" smtClean="0"/>
              <a:t>Les droits moraux (accordés aux auteurs et depuis 2012 aux artistes-interprètes- art. 17.1)</a:t>
            </a:r>
            <a:endParaRPr lang="en-US" sz="2000" dirty="0"/>
          </a:p>
        </p:txBody>
      </p:sp>
      <p:sp>
        <p:nvSpPr>
          <p:cNvPr id="3" name="Espace réservé du contenu 2"/>
          <p:cNvSpPr>
            <a:spLocks noGrp="1"/>
          </p:cNvSpPr>
          <p:nvPr>
            <p:ph idx="1"/>
          </p:nvPr>
        </p:nvSpPr>
        <p:spPr/>
        <p:txBody>
          <a:bodyPr>
            <a:normAutofit fontScale="92500" lnSpcReduction="20000"/>
          </a:bodyPr>
          <a:lstStyle/>
          <a:p>
            <a:pPr lvl="0"/>
            <a:r>
              <a:rPr lang="fr-CA" dirty="0" smtClean="0"/>
              <a:t>1 - Droit de paternité Art. 14.1 : </a:t>
            </a:r>
            <a:endParaRPr lang="en-CA" dirty="0" smtClean="0"/>
          </a:p>
          <a:p>
            <a:pPr lvl="0"/>
            <a:r>
              <a:rPr lang="fr-CA" dirty="0" smtClean="0"/>
              <a:t>Se faire connaître comme auteur, droit à l’anonymat, droit au pseudonyme</a:t>
            </a:r>
            <a:endParaRPr lang="en-CA" dirty="0" smtClean="0"/>
          </a:p>
          <a:p>
            <a:pPr lvl="0"/>
            <a:r>
              <a:rPr lang="fr-CA" dirty="0" smtClean="0"/>
              <a:t>À l’occasion d’un acte de l’art. 3 </a:t>
            </a:r>
            <a:endParaRPr lang="en-CA" dirty="0" smtClean="0"/>
          </a:p>
          <a:p>
            <a:pPr lvl="0"/>
            <a:r>
              <a:rPr lang="fr-CA" dirty="0" smtClean="0">
                <a:solidFill>
                  <a:srgbClr val="FF0000"/>
                </a:solidFill>
              </a:rPr>
              <a:t>Compte tenu des usages raisonnables </a:t>
            </a:r>
          </a:p>
          <a:p>
            <a:pPr lvl="0"/>
            <a:r>
              <a:rPr lang="fr-CA" dirty="0" smtClean="0"/>
              <a:t> </a:t>
            </a:r>
            <a:endParaRPr lang="en-CA" dirty="0" smtClean="0"/>
          </a:p>
          <a:p>
            <a:pPr lvl="0"/>
            <a:r>
              <a:rPr lang="fr-CA" dirty="0" smtClean="0"/>
              <a:t>2 - Droit au respect de l’</a:t>
            </a:r>
            <a:r>
              <a:rPr lang="fr-CA" dirty="0" err="1" smtClean="0"/>
              <a:t>oeuvre</a:t>
            </a:r>
            <a:r>
              <a:rPr lang="fr-CA" dirty="0" smtClean="0"/>
              <a:t>  Art. 28.2</a:t>
            </a:r>
            <a:endParaRPr lang="en-CA" dirty="0" smtClean="0"/>
          </a:p>
          <a:p>
            <a:pPr lvl="0"/>
            <a:r>
              <a:rPr lang="fr-CA" dirty="0" smtClean="0"/>
              <a:t>Recours en cas de déformation, modification ou utilisation </a:t>
            </a:r>
            <a:endParaRPr lang="en-CA" dirty="0" smtClean="0"/>
          </a:p>
          <a:p>
            <a:pPr lvl="0"/>
            <a:r>
              <a:rPr lang="fr-CA" dirty="0" smtClean="0"/>
              <a:t>Préjudiciable à la réputation de l’auteur</a:t>
            </a:r>
            <a:endParaRPr lang="en-CA" dirty="0" smtClean="0"/>
          </a:p>
          <a:p>
            <a:pPr lvl="1"/>
            <a:r>
              <a:rPr lang="fr-CA" dirty="0" smtClean="0"/>
              <a:t>Évaluation objective (en tenant compte de l’opinion de l’auteur en autant que raisonnable )</a:t>
            </a:r>
            <a:r>
              <a:rPr lang="en-CA" dirty="0" smtClean="0"/>
              <a:t> </a:t>
            </a:r>
          </a:p>
          <a:p>
            <a:pPr lvl="0"/>
            <a:r>
              <a:rPr lang="fr-CA" dirty="0" smtClean="0"/>
              <a:t>Caractères du droit moral : </a:t>
            </a:r>
            <a:endParaRPr lang="en-CA" dirty="0" smtClean="0"/>
          </a:p>
          <a:p>
            <a:pPr lvl="0"/>
            <a:r>
              <a:rPr lang="fr-CA" dirty="0" smtClean="0"/>
              <a:t>Incessible mais sujet à renonciation art. 14.1 (2)</a:t>
            </a:r>
            <a:endParaRPr lang="en-CA" dirty="0" smtClean="0"/>
          </a:p>
          <a:p>
            <a:pPr lvl="0"/>
            <a:r>
              <a:rPr lang="fr-CA" dirty="0" smtClean="0"/>
              <a:t>De durée limitée et transmissible art. 14.2</a:t>
            </a:r>
          </a:p>
          <a:p>
            <a:pPr lvl="0"/>
            <a:r>
              <a:rPr lang="fr-CA" dirty="0" smtClean="0"/>
              <a:t>Une violation donne droit à une réparation art. 34(2)</a:t>
            </a:r>
            <a:endParaRPr lang="en-US" dirty="0"/>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5" name="Espace réservé du numéro de diapositive 5"/>
          <p:cNvSpPr txBox="1">
            <a:spLocks/>
          </p:cNvSpPr>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23D660-CC3F-4372-A6DA-470E9EC5A8A7}"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ransition advTm="1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fr-CA" smtClean="0"/>
              <a:t>Droits patrimoniaux</a:t>
            </a:r>
            <a:endParaRPr lang="fr-FR" smtClean="0"/>
          </a:p>
        </p:txBody>
      </p:sp>
      <p:sp>
        <p:nvSpPr>
          <p:cNvPr id="3075" name="Rectangle 3"/>
          <p:cNvSpPr>
            <a:spLocks noGrp="1" noChangeArrowheads="1"/>
          </p:cNvSpPr>
          <p:nvPr>
            <p:ph idx="1"/>
          </p:nvPr>
        </p:nvSpPr>
        <p:spPr/>
        <p:txBody>
          <a:bodyPr/>
          <a:lstStyle/>
          <a:p>
            <a:pPr eaLnBrk="1" hangingPunct="1"/>
            <a:r>
              <a:rPr lang="fr-CA" dirty="0" smtClean="0"/>
              <a:t>Normalement accomplir un acte exclusif de l’auteur est une violation</a:t>
            </a:r>
          </a:p>
          <a:p>
            <a:pPr eaLnBrk="1" hangingPunct="1"/>
            <a:r>
              <a:rPr lang="fr-CA" dirty="0" smtClean="0"/>
              <a:t>même si on a agi de bonne foi</a:t>
            </a:r>
          </a:p>
          <a:p>
            <a:r>
              <a:rPr lang="fr-CA" dirty="0" smtClean="0"/>
              <a:t>que la contrefaçon soit consciente ou non</a:t>
            </a:r>
          </a:p>
          <a:p>
            <a:pPr eaLnBrk="1" hangingPunct="1"/>
            <a:r>
              <a:rPr lang="en-US" dirty="0" smtClean="0"/>
              <a:t>La production </a:t>
            </a:r>
            <a:r>
              <a:rPr lang="en-US" dirty="0" err="1" smtClean="0"/>
              <a:t>indépendante</a:t>
            </a:r>
            <a:r>
              <a:rPr lang="en-US" dirty="0" smtClean="0"/>
              <a:t> </a:t>
            </a:r>
            <a:r>
              <a:rPr lang="en-US" dirty="0" err="1" smtClean="0"/>
              <a:t>n’est</a:t>
            </a:r>
            <a:r>
              <a:rPr lang="en-US" dirty="0" smtClean="0"/>
              <a:t> pas </a:t>
            </a:r>
            <a:r>
              <a:rPr lang="en-US" dirty="0" err="1" smtClean="0"/>
              <a:t>une</a:t>
            </a:r>
            <a:r>
              <a:rPr lang="en-US" dirty="0" smtClean="0"/>
              <a:t> violation de </a:t>
            </a:r>
            <a:r>
              <a:rPr lang="en-US" dirty="0" err="1" smtClean="0"/>
              <a:t>droit</a:t>
            </a:r>
            <a:r>
              <a:rPr lang="en-US" dirty="0" smtClean="0"/>
              <a:t> </a:t>
            </a:r>
            <a:r>
              <a:rPr lang="en-US" dirty="0" err="1" smtClean="0"/>
              <a:t>d’auteur</a:t>
            </a:r>
            <a:endParaRPr lang="en-US" dirty="0" smtClean="0"/>
          </a:p>
          <a:p>
            <a:r>
              <a:rPr lang="fr-CA" dirty="0" smtClean="0"/>
              <a:t>L’acte de contrefaçon  doit porter sur la totalité ou une </a:t>
            </a:r>
            <a:r>
              <a:rPr lang="fr-CA" u="sng" dirty="0" smtClean="0"/>
              <a:t>partie importante</a:t>
            </a:r>
            <a:r>
              <a:rPr lang="fr-CA" dirty="0" smtClean="0"/>
              <a:t> de l'œuvre</a:t>
            </a:r>
          </a:p>
          <a:p>
            <a:pPr eaLnBrk="1" hangingPunct="1"/>
            <a:endParaRPr lang="en-US" dirty="0" smtClean="0"/>
          </a:p>
        </p:txBody>
      </p:sp>
      <p:sp>
        <p:nvSpPr>
          <p:cNvPr id="5"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FAC54D73-905E-4281-B3C4-7AFA081341C4}" type="slidenum">
              <a:rPr lang="fr-FR" sz="1800"/>
              <a:pPr fontAlgn="auto">
                <a:spcBef>
                  <a:spcPts val="0"/>
                </a:spcBef>
                <a:spcAft>
                  <a:spcPts val="0"/>
                </a:spcAft>
                <a:defRPr/>
              </a:pPr>
              <a:t>33</a:t>
            </a:fld>
            <a:endParaRPr lang="fr-FR" sz="1800" dirty="0"/>
          </a:p>
        </p:txBody>
      </p:sp>
    </p:spTree>
  </p:cSld>
  <p:clrMapOvr>
    <a:masterClrMapping/>
  </p:clrMapOvr>
  <p:transition advTm="1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UNE PARTIE IMPORTANTE</a:t>
            </a:r>
            <a:endParaRPr lang="fr-CA" dirty="0"/>
          </a:p>
        </p:txBody>
      </p:sp>
      <p:sp>
        <p:nvSpPr>
          <p:cNvPr id="3" name="Espace réservé du contenu 2"/>
          <p:cNvSpPr>
            <a:spLocks noGrp="1"/>
          </p:cNvSpPr>
          <p:nvPr>
            <p:ph idx="1"/>
          </p:nvPr>
        </p:nvSpPr>
        <p:spPr/>
        <p:txBody>
          <a:bodyPr>
            <a:normAutofit fontScale="92500"/>
          </a:bodyPr>
          <a:lstStyle/>
          <a:p>
            <a:r>
              <a:rPr lang="fr-CA" dirty="0" smtClean="0"/>
              <a:t>Une évaluation qualitative et globale </a:t>
            </a:r>
          </a:p>
          <a:p>
            <a:pPr lvl="1"/>
            <a:r>
              <a:rPr lang="fr-CA" dirty="0" smtClean="0"/>
              <a:t>« Il </a:t>
            </a:r>
            <a:r>
              <a:rPr lang="fr-CA" dirty="0"/>
              <a:t>faut plutôt examiner </a:t>
            </a:r>
            <a:r>
              <a:rPr lang="fr-CA" b="1" dirty="0"/>
              <a:t>l’effet cumulatif des caractéristiques reproduites de l’œuvre</a:t>
            </a:r>
            <a:r>
              <a:rPr lang="fr-CA" dirty="0"/>
              <a:t> afin de décider si elles constituent une partie importante du talent et du jugement dont a fait preuve </a:t>
            </a:r>
            <a:r>
              <a:rPr lang="fr-CA" dirty="0" smtClean="0"/>
              <a:t>[l’auteur] </a:t>
            </a:r>
            <a:r>
              <a:rPr lang="fr-CA" dirty="0"/>
              <a:t>dans l’ensemble de son œuvre</a:t>
            </a:r>
            <a:r>
              <a:rPr lang="fr-CA" dirty="0" smtClean="0"/>
              <a:t>. »</a:t>
            </a:r>
          </a:p>
          <a:p>
            <a:pPr lvl="1"/>
            <a:r>
              <a:rPr lang="fr-CA" dirty="0"/>
              <a:t>« Le tribunal examinera la nature des œuvres et, dans tous les cas, il examinera non pas des extraits isolés, mais les deux œuvres dans leur ensemble pour déterminer si le projet du défendeur a indûment porté atteinte au droit du demandeur » : </a:t>
            </a:r>
          </a:p>
          <a:p>
            <a:pPr lvl="2"/>
            <a:r>
              <a:rPr lang="fr-CA" dirty="0"/>
              <a:t>J. S. </a:t>
            </a:r>
            <a:r>
              <a:rPr lang="fr-CA" dirty="0" err="1"/>
              <a:t>McKeown</a:t>
            </a:r>
            <a:r>
              <a:rPr lang="fr-CA" dirty="0"/>
              <a:t>, Fox on Canadian Law of Copyright and </a:t>
            </a:r>
            <a:r>
              <a:rPr lang="fr-CA" dirty="0" err="1"/>
              <a:t>Industrial</a:t>
            </a:r>
            <a:r>
              <a:rPr lang="fr-CA" dirty="0"/>
              <a:t> Designs (feuilles mobiles), p. 21‑16.4</a:t>
            </a:r>
          </a:p>
          <a:p>
            <a:pPr lvl="1"/>
            <a:r>
              <a:rPr lang="en-CA" altLang="fr-FR" i="1" dirty="0" err="1"/>
              <a:t>Cinar</a:t>
            </a:r>
            <a:r>
              <a:rPr lang="en-CA" altLang="fr-FR" i="1" dirty="0"/>
              <a:t> Corporation v. Robinson</a:t>
            </a:r>
            <a:r>
              <a:rPr lang="en-CA" altLang="fr-FR" dirty="0"/>
              <a:t>, 2013 SCC 73, [2013] 3 S.C.R. 1168</a:t>
            </a:r>
            <a:endParaRPr lang="fr-CA" dirty="0"/>
          </a:p>
          <a:p>
            <a:pPr lvl="1"/>
            <a:endParaRPr lang="fr-CA" dirty="0"/>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5" name="Espace réservé du numéro de diapositive 5"/>
          <p:cNvSpPr txBox="1">
            <a:spLocks/>
          </p:cNvSpPr>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fld id="{B623D660-CC3F-4372-A6DA-470E9EC5A8A7}" type="slidenum">
              <a:rPr lang="fr-FR" smtClean="0"/>
              <a:pPr algn="ctr"/>
              <a:t>34</a:t>
            </a:fld>
            <a:endParaRPr lang="fr-FR" dirty="0" smtClean="0"/>
          </a:p>
        </p:txBody>
      </p:sp>
    </p:spTree>
    <p:extLst>
      <p:ext uri="{BB962C8B-B14F-4D97-AF65-F5344CB8AC3E}">
        <p14:creationId xmlns:p14="http://schemas.microsoft.com/office/powerpoint/2010/main" val="1230839491"/>
      </p:ext>
    </p:extLst>
  </p:cSld>
  <p:clrMapOvr>
    <a:masterClrMapping/>
  </p:clrMapOvr>
  <p:transition advTm="15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fr-CA" dirty="0" smtClean="0"/>
              <a:t>Une partie importante</a:t>
            </a:r>
          </a:p>
        </p:txBody>
      </p:sp>
      <p:sp>
        <p:nvSpPr>
          <p:cNvPr id="8195" name="Rectangle 3"/>
          <p:cNvSpPr>
            <a:spLocks noGrp="1" noChangeArrowheads="1"/>
          </p:cNvSpPr>
          <p:nvPr>
            <p:ph idx="1"/>
          </p:nvPr>
        </p:nvSpPr>
        <p:spPr>
          <a:xfrm>
            <a:off x="685800" y="1143000"/>
            <a:ext cx="7772400" cy="4734272"/>
          </a:xfrm>
        </p:spPr>
        <p:txBody>
          <a:bodyPr>
            <a:normAutofit fontScale="70000" lnSpcReduction="20000"/>
          </a:bodyPr>
          <a:lstStyle/>
          <a:p>
            <a:pPr indent="0" eaLnBrk="1" hangingPunct="1">
              <a:lnSpc>
                <a:spcPct val="120000"/>
              </a:lnSpc>
            </a:pPr>
            <a:r>
              <a:rPr lang="fr-FR" dirty="0"/>
              <a:t>Le tiers d’un chapitre (dans un livre de 16 chapitres)  de Barbara Hager sur </a:t>
            </a:r>
            <a:r>
              <a:rPr lang="fr-FR" dirty="0" err="1"/>
              <a:t>Shania</a:t>
            </a:r>
            <a:r>
              <a:rPr lang="fr-FR" dirty="0"/>
              <a:t> Twain </a:t>
            </a:r>
          </a:p>
          <a:p>
            <a:pPr lvl="1" indent="0">
              <a:lnSpc>
                <a:spcPct val="120000"/>
              </a:lnSpc>
            </a:pPr>
            <a:r>
              <a:rPr lang="fr-FR" dirty="0"/>
              <a:t>(sauf pour les citations directes des paroles de </a:t>
            </a:r>
            <a:r>
              <a:rPr lang="fr-FR" dirty="0" err="1"/>
              <a:t>Shania</a:t>
            </a:r>
            <a:r>
              <a:rPr lang="fr-FR" dirty="0"/>
              <a:t> Twain, souvent ce n'était pas </a:t>
            </a:r>
            <a:r>
              <a:rPr lang="fr-FR" dirty="0" smtClean="0"/>
              <a:t>du </a:t>
            </a:r>
            <a:r>
              <a:rPr lang="fr-FR" dirty="0"/>
              <a:t>plagiat mot à mot, mais plutôt un remaniement des phrases et l'ajout de texte, tout en suivant les mêmes idées et schèmes de pensée et en reprenant parfois une structure de phrase identique)</a:t>
            </a:r>
          </a:p>
          <a:p>
            <a:pPr indent="0">
              <a:lnSpc>
                <a:spcPct val="120000"/>
              </a:lnSpc>
            </a:pPr>
            <a:r>
              <a:rPr lang="fr-CA" dirty="0"/>
              <a:t>Un index analytique d’un livre (13 p sur 500 p ) = partie importante </a:t>
            </a:r>
          </a:p>
          <a:p>
            <a:pPr lvl="1" indent="0">
              <a:lnSpc>
                <a:spcPct val="120000"/>
              </a:lnSpc>
            </a:pPr>
            <a:r>
              <a:rPr lang="fr-CA" dirty="0"/>
              <a:t>(J. </a:t>
            </a:r>
            <a:r>
              <a:rPr lang="fr-CA" dirty="0" err="1"/>
              <a:t>Rothstein</a:t>
            </a:r>
            <a:r>
              <a:rPr lang="fr-CA" dirty="0"/>
              <a:t>, CCH Canadienne </a:t>
            </a:r>
            <a:r>
              <a:rPr lang="fr-CA" dirty="0" err="1"/>
              <a:t>Ltée</a:t>
            </a:r>
            <a:r>
              <a:rPr lang="fr-CA" dirty="0"/>
              <a:t> c. Barreau du Haut-Canada, 2002 CAF 187, [2002] 4 CF 213, inf. pour d’autres motifs CCH Canadienne </a:t>
            </a:r>
            <a:r>
              <a:rPr lang="fr-CA" dirty="0" err="1"/>
              <a:t>Ltée</a:t>
            </a:r>
            <a:r>
              <a:rPr lang="fr-CA" dirty="0"/>
              <a:t> c. Barreau du Haut-Canada, [2004] 1 R.C.S. 339, 2004 CSC 13)</a:t>
            </a:r>
            <a:endParaRPr lang="en-CA" dirty="0"/>
          </a:p>
          <a:p>
            <a:pPr indent="0">
              <a:lnSpc>
                <a:spcPct val="120000"/>
              </a:lnSpc>
            </a:pPr>
            <a:r>
              <a:rPr lang="fr-CA" dirty="0"/>
              <a:t>mémoire tampon d’une durée de 4 à 10 secondes incluse dans tous les récepteurs de radio par satellite; ne constitue pas une partie importante de l’œuvre</a:t>
            </a:r>
          </a:p>
          <a:p>
            <a:pPr lvl="1" indent="0">
              <a:lnSpc>
                <a:spcPct val="120000"/>
              </a:lnSpc>
            </a:pPr>
            <a:r>
              <a:rPr lang="en-US" dirty="0"/>
              <a:t>Sirius Canada Inc. v. CMRRA/SODRAC Inc., 2010 FCA 348;</a:t>
            </a:r>
            <a:r>
              <a:rPr lang="fr-CA" dirty="0"/>
              <a:t> </a:t>
            </a:r>
          </a:p>
          <a:p>
            <a:pPr indent="0">
              <a:lnSpc>
                <a:spcPct val="120000"/>
              </a:lnSpc>
            </a:pPr>
            <a:r>
              <a:rPr lang="en-US" dirty="0" smtClean="0"/>
              <a:t>À </a:t>
            </a:r>
            <a:r>
              <a:rPr lang="en-US" dirty="0" err="1" smtClean="0"/>
              <a:t>l’étranger</a:t>
            </a:r>
            <a:r>
              <a:rPr lang="en-US" dirty="0" smtClean="0"/>
              <a:t> </a:t>
            </a:r>
          </a:p>
          <a:p>
            <a:pPr indent="0">
              <a:lnSpc>
                <a:spcPct val="120000"/>
              </a:lnSpc>
              <a:buNone/>
            </a:pPr>
            <a:r>
              <a:rPr lang="en-US" dirty="0" smtClean="0"/>
              <a:t>8 </a:t>
            </a:r>
            <a:r>
              <a:rPr lang="en-US" dirty="0" err="1"/>
              <a:t>secondes</a:t>
            </a:r>
            <a:r>
              <a:rPr lang="en-US" dirty="0"/>
              <a:t> </a:t>
            </a:r>
            <a:r>
              <a:rPr lang="en-US" dirty="0" err="1" smtClean="0"/>
              <a:t>d’extraits</a:t>
            </a:r>
            <a:r>
              <a:rPr lang="en-US" dirty="0" smtClean="0"/>
              <a:t> </a:t>
            </a:r>
            <a:r>
              <a:rPr lang="en-US" dirty="0"/>
              <a:t>de reportages </a:t>
            </a:r>
            <a:r>
              <a:rPr lang="en-US" dirty="0" err="1"/>
              <a:t>sportifs</a:t>
            </a:r>
            <a:r>
              <a:rPr lang="en-US" dirty="0"/>
              <a:t> </a:t>
            </a:r>
            <a:r>
              <a:rPr lang="fr-CA" dirty="0"/>
              <a:t>= partie importante </a:t>
            </a:r>
            <a:endParaRPr lang="en-US" dirty="0"/>
          </a:p>
          <a:p>
            <a:pPr lvl="1" indent="0">
              <a:lnSpc>
                <a:spcPct val="120000"/>
              </a:lnSpc>
            </a:pPr>
            <a:r>
              <a:rPr lang="en-US" dirty="0"/>
              <a:t>England And Wales Cricket Board Ltd &amp; Anor v </a:t>
            </a:r>
            <a:r>
              <a:rPr lang="en-US" dirty="0" err="1"/>
              <a:t>Tixdaq</a:t>
            </a:r>
            <a:r>
              <a:rPr lang="en-US" dirty="0"/>
              <a:t> Ltd &amp; Anor [2016] EWHC 575 (</a:t>
            </a:r>
            <a:r>
              <a:rPr lang="en-US" dirty="0" err="1"/>
              <a:t>Ch</a:t>
            </a:r>
            <a:r>
              <a:rPr lang="en-US" dirty="0" smtClean="0"/>
              <a:t>).</a:t>
            </a:r>
          </a:p>
          <a:p>
            <a:pPr indent="0">
              <a:lnSpc>
                <a:spcPct val="120000"/>
              </a:lnSpc>
              <a:buNone/>
            </a:pPr>
            <a:r>
              <a:rPr lang="fr-CA" dirty="0"/>
              <a:t>« extrait composé de onze mots, </a:t>
            </a:r>
            <a:r>
              <a:rPr lang="fr-CA" dirty="0" smtClean="0"/>
              <a:t>= partie importante  </a:t>
            </a:r>
            <a:r>
              <a:rPr lang="fr-CA" dirty="0"/>
              <a:t>CJUE, Arrêt du 16 juillet 2009, </a:t>
            </a:r>
            <a:r>
              <a:rPr lang="fr-CA" dirty="0" err="1"/>
              <a:t>Infopaq</a:t>
            </a:r>
            <a:r>
              <a:rPr lang="fr-CA" dirty="0"/>
              <a:t> International A/S contre </a:t>
            </a:r>
            <a:r>
              <a:rPr lang="fr-CA" dirty="0" err="1"/>
              <a:t>Danske</a:t>
            </a:r>
            <a:r>
              <a:rPr lang="fr-CA" dirty="0"/>
              <a:t> </a:t>
            </a:r>
            <a:r>
              <a:rPr lang="fr-CA" dirty="0" err="1"/>
              <a:t>Dagblades</a:t>
            </a:r>
            <a:r>
              <a:rPr lang="fr-CA" dirty="0"/>
              <a:t> </a:t>
            </a:r>
            <a:r>
              <a:rPr lang="fr-CA" dirty="0" err="1"/>
              <a:t>Forening</a:t>
            </a:r>
            <a:r>
              <a:rPr lang="fr-CA" dirty="0"/>
              <a:t>., C-5/08, EU:C:2009:465. Lire en ligne : https://www.doctrine.fr/d/CJUE/2009/CJUE62008CJ0005</a:t>
            </a:r>
            <a:endParaRPr lang="fr-FR" dirty="0"/>
          </a:p>
        </p:txBody>
      </p:sp>
      <p:sp>
        <p:nvSpPr>
          <p:cNvPr id="5"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A6C4620E-62BA-4F27-8F8B-6091C910B0C9}" type="slidenum">
              <a:rPr lang="fr-FR" sz="1800"/>
              <a:pPr fontAlgn="auto">
                <a:spcBef>
                  <a:spcPts val="0"/>
                </a:spcBef>
                <a:spcAft>
                  <a:spcPts val="0"/>
                </a:spcAft>
                <a:defRPr/>
              </a:pPr>
              <a:t>35</a:t>
            </a:fld>
            <a:endParaRPr lang="fr-FR" sz="1800" dirty="0"/>
          </a:p>
        </p:txBody>
      </p:sp>
    </p:spTree>
  </p:cSld>
  <p:clrMapOvr>
    <a:masterClrMapping/>
  </p:clrMapOvr>
  <p:transition advTm="15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CA" dirty="0" smtClean="0"/>
              <a:t>Protection du personnage – selon la Cour suprême dans l’affaire </a:t>
            </a:r>
            <a:r>
              <a:rPr lang="fr-CA" dirty="0" err="1" smtClean="0"/>
              <a:t>Cinar</a:t>
            </a:r>
            <a:r>
              <a:rPr lang="fr-CA" dirty="0" smtClean="0"/>
              <a:t> -</a:t>
            </a:r>
            <a:endParaRPr lang="en-CA" dirty="0"/>
          </a:p>
        </p:txBody>
      </p:sp>
      <p:sp>
        <p:nvSpPr>
          <p:cNvPr id="3" name="Espace réservé du contenu 2"/>
          <p:cNvSpPr>
            <a:spLocks noGrp="1"/>
          </p:cNvSpPr>
          <p:nvPr>
            <p:ph idx="1"/>
          </p:nvPr>
        </p:nvSpPr>
        <p:spPr/>
        <p:txBody>
          <a:bodyPr>
            <a:normAutofit fontScale="92500"/>
          </a:bodyPr>
          <a:lstStyle/>
          <a:p>
            <a:pPr>
              <a:defRPr/>
            </a:pPr>
            <a:r>
              <a:rPr lang="fr-CA" dirty="0" err="1"/>
              <a:t>Cinar</a:t>
            </a:r>
            <a:r>
              <a:rPr lang="fr-CA" dirty="0"/>
              <a:t> Corporation </a:t>
            </a:r>
            <a:r>
              <a:rPr lang="fr-CA" i="1" dirty="0"/>
              <a:t>c.</a:t>
            </a:r>
            <a:r>
              <a:rPr lang="fr-CA" dirty="0"/>
              <a:t> Robinson, 2013 CSC 73, [2013] 3 R.C.S. </a:t>
            </a:r>
            <a:r>
              <a:rPr lang="fr-CA" dirty="0" smtClean="0"/>
              <a:t>1168</a:t>
            </a:r>
          </a:p>
          <a:p>
            <a:pPr>
              <a:defRPr/>
            </a:pPr>
            <a:r>
              <a:rPr lang="fr-CA" dirty="0" err="1" smtClean="0"/>
              <a:t>Cinar</a:t>
            </a:r>
            <a:r>
              <a:rPr lang="fr-CA" dirty="0" smtClean="0"/>
              <a:t> avait copié : «[43]…la </a:t>
            </a:r>
            <a:r>
              <a:rPr lang="fr-CA" b="1" dirty="0" smtClean="0"/>
              <a:t>structure de base du projet de série télévisée de M. Robinson avait été reprise.  </a:t>
            </a:r>
            <a:r>
              <a:rPr lang="fr-CA" dirty="0" smtClean="0"/>
              <a:t>[Ont aussi été reprises] la </a:t>
            </a:r>
            <a:r>
              <a:rPr lang="fr-CA" b="1" dirty="0" smtClean="0"/>
              <a:t>présentation graphique et plusieurs traits de personnalité du personnage principal de Curiosité[…]de même de la personnalité des personnages secondaires </a:t>
            </a:r>
            <a:r>
              <a:rPr lang="fr-CA" dirty="0" smtClean="0"/>
              <a:t>…Ces conclusions ne se limitent pas à la reproduction d’une idée abstraite; elles mettent l’accent sur l’expression détaillée des idées de M. Robinson</a:t>
            </a:r>
            <a:r>
              <a:rPr lang="fr-CA" dirty="0"/>
              <a:t>. </a:t>
            </a:r>
            <a:r>
              <a:rPr lang="fr-CA" dirty="0" smtClean="0"/>
              <a:t>»</a:t>
            </a:r>
          </a:p>
          <a:p>
            <a:pPr>
              <a:defRPr/>
            </a:pPr>
            <a:r>
              <a:rPr lang="fr-CA" dirty="0" smtClean="0"/>
              <a:t>« [</a:t>
            </a:r>
            <a:r>
              <a:rPr lang="fr-CA" dirty="0"/>
              <a:t>46</a:t>
            </a:r>
            <a:r>
              <a:rPr lang="fr-CA" b="1" dirty="0"/>
              <a:t>] </a:t>
            </a:r>
            <a:r>
              <a:rPr lang="fr-CA" b="1" dirty="0" smtClean="0"/>
              <a:t>L’élaboration </a:t>
            </a:r>
            <a:r>
              <a:rPr lang="fr-CA" b="1" dirty="0"/>
              <a:t>de plusieurs personnages </a:t>
            </a:r>
            <a:r>
              <a:rPr lang="fr-CA" b="1" dirty="0" smtClean="0"/>
              <a:t>[8] ayant </a:t>
            </a:r>
            <a:r>
              <a:rPr lang="fr-CA" b="1" dirty="0"/>
              <a:t>des traits de personnalité particuliers et dont les interactions dépendent de ces traits de personnalité requiert un exercice de talent et de jugement suffisant pour satisfaire au critère d’originalité de la Loi sur le droit d’auteur </a:t>
            </a:r>
            <a:r>
              <a:rPr lang="fr-CA" b="1" dirty="0" smtClean="0"/>
              <a:t>… « </a:t>
            </a:r>
            <a:endParaRPr lang="en-CA" dirty="0"/>
          </a:p>
          <a:p>
            <a:pPr>
              <a:defRPr/>
            </a:pPr>
            <a:endParaRPr lang="fr-CA" dirty="0" smtClean="0"/>
          </a:p>
          <a:p>
            <a:pPr>
              <a:defRPr/>
            </a:pPr>
            <a:endParaRPr lang="fr-CA" dirty="0" smtClean="0"/>
          </a:p>
        </p:txBody>
      </p:sp>
      <p:sp>
        <p:nvSpPr>
          <p:cNvPr id="4" name="Espace réservé du numéro de diapositive 5"/>
          <p:cNvSpPr txBox="1">
            <a:spLocks/>
          </p:cNvSpPr>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fld id="{B623D660-CC3F-4372-A6DA-470E9EC5A8A7}" type="slidenum">
              <a:rPr lang="fr-FR" smtClean="0"/>
              <a:pPr algn="ctr"/>
              <a:t>36</a:t>
            </a:fld>
            <a:endParaRPr lang="fr-FR" dirty="0" smtClean="0"/>
          </a:p>
        </p:txBody>
      </p:sp>
    </p:spTree>
    <p:extLst>
      <p:ext uri="{BB962C8B-B14F-4D97-AF65-F5344CB8AC3E}">
        <p14:creationId xmlns:p14="http://schemas.microsoft.com/office/powerpoint/2010/main" val="755913744"/>
      </p:ext>
    </p:extLst>
  </p:cSld>
  <p:clrMapOvr>
    <a:masterClrMapping/>
  </p:clrMapOvr>
  <p:transition advTm="15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a:bodyPr>
          <a:lstStyle/>
          <a:p>
            <a:r>
              <a:rPr lang="fr-CA" sz="1600" dirty="0" err="1"/>
              <a:t>Cinar</a:t>
            </a:r>
            <a:r>
              <a:rPr lang="fr-CA" sz="1600" dirty="0"/>
              <a:t> Corporation c. Robinson, 2013 CSC 73, [2013] 3 R.C.S. </a:t>
            </a:r>
            <a:r>
              <a:rPr lang="fr-CA" sz="1600" dirty="0" smtClean="0"/>
              <a:t>1168 – images extraites de la décision de la Cour supérieure</a:t>
            </a:r>
            <a:br>
              <a:rPr lang="fr-CA" sz="1600" dirty="0" smtClean="0"/>
            </a:br>
            <a:r>
              <a:rPr lang="en-CA" sz="1600" dirty="0" smtClean="0">
                <a:hlinkClick r:id="rId3"/>
              </a:rPr>
              <a:t>http</a:t>
            </a:r>
            <a:r>
              <a:rPr lang="en-CA" sz="1600" dirty="0">
                <a:hlinkClick r:id="rId3"/>
              </a:rPr>
              <a:t>://www.canlii.org/fr/qc/qccs/doc/2009/2009qccs3793/2009qccs3793.html?searchUrlHash=AAAAAQAHY3J1c2_DqQAAAAAB</a:t>
            </a:r>
            <a:endParaRPr lang="fr-CA" sz="1600" dirty="0"/>
          </a:p>
        </p:txBody>
      </p:sp>
      <p:sp>
        <p:nvSpPr>
          <p:cNvPr id="10" name="Espace réservé du texte 9"/>
          <p:cNvSpPr>
            <a:spLocks noGrp="1"/>
          </p:cNvSpPr>
          <p:nvPr>
            <p:ph type="body" idx="1"/>
          </p:nvPr>
        </p:nvSpPr>
        <p:spPr/>
        <p:txBody>
          <a:bodyPr/>
          <a:lstStyle/>
          <a:p>
            <a:r>
              <a:rPr lang="fr-CA" sz="2000" dirty="0"/>
              <a:t>Ressemblances entre Robinson Curiosité et Robinson </a:t>
            </a:r>
            <a:r>
              <a:rPr lang="fr-CA" sz="2000" dirty="0" err="1"/>
              <a:t>Sucroë</a:t>
            </a:r>
            <a:endParaRPr lang="fr-CA" sz="2000" dirty="0"/>
          </a:p>
        </p:txBody>
      </p:sp>
      <p:pic>
        <p:nvPicPr>
          <p:cNvPr id="102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67544" y="2276872"/>
            <a:ext cx="225742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space réservé du texte 10"/>
          <p:cNvSpPr>
            <a:spLocks noGrp="1"/>
          </p:cNvSpPr>
          <p:nvPr>
            <p:ph type="body" sz="quarter" idx="3"/>
          </p:nvPr>
        </p:nvSpPr>
        <p:spPr/>
        <p:txBody>
          <a:bodyPr/>
          <a:lstStyle/>
          <a:p>
            <a:r>
              <a:rPr lang="fr-CA" sz="2000" dirty="0"/>
              <a:t>Ressemblances entre Vendredi Férié et Mercredi</a:t>
            </a:r>
          </a:p>
        </p:txBody>
      </p:sp>
      <p:pic>
        <p:nvPicPr>
          <p:cNvPr id="1028" name="Picture 4"/>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bwMode="auto">
          <a:xfrm>
            <a:off x="6141508" y="4141300"/>
            <a:ext cx="23050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pied de page 4"/>
          <p:cNvSpPr>
            <a:spLocks noGrp="1"/>
          </p:cNvSpPr>
          <p:nvPr>
            <p:ph type="ftr" sz="quarter" idx="10"/>
          </p:nvPr>
        </p:nvSpPr>
        <p:spPr/>
        <p:txBody>
          <a:bodyPr/>
          <a:lstStyle/>
          <a:p>
            <a:r>
              <a:rPr lang="en-US" smtClean="0"/>
              <a:t>Section de droit civil</a:t>
            </a:r>
            <a:endParaRPr lang="en-US"/>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3873512"/>
            <a:ext cx="193357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canlii.org/fr/qc/qccs/doc/2009/2009qccs3793/image004.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2255350"/>
            <a:ext cx="2562225" cy="1885950"/>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numéro de diapositive 5"/>
          <p:cNvSpPr txBox="1">
            <a:spLocks/>
          </p:cNvSpPr>
          <p:nvPr/>
        </p:nvSpPr>
        <p:spPr>
          <a:xfrm flipH="1">
            <a:off x="6143636" y="6248400"/>
            <a:ext cx="857256" cy="457200"/>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fld id="{B623D660-CC3F-4372-A6DA-470E9EC5A8A7}" type="slidenum">
              <a:rPr lang="fr-FR" smtClean="0"/>
              <a:pPr algn="ctr"/>
              <a:t>37</a:t>
            </a:fld>
            <a:endParaRPr lang="fr-FR" dirty="0" smtClean="0"/>
          </a:p>
        </p:txBody>
      </p:sp>
    </p:spTree>
    <p:extLst>
      <p:ext uri="{BB962C8B-B14F-4D97-AF65-F5344CB8AC3E}">
        <p14:creationId xmlns:p14="http://schemas.microsoft.com/office/powerpoint/2010/main" val="3642361483"/>
      </p:ext>
    </p:extLst>
  </p:cSld>
  <p:clrMapOvr>
    <a:masterClrMapping/>
  </p:clrMapOvr>
  <p:transition advTm="15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r-CA" smtClean="0"/>
              <a:t>Droits patrimoniaux</a:t>
            </a:r>
            <a:endParaRPr lang="fr-FR" smtClean="0"/>
          </a:p>
        </p:txBody>
      </p:sp>
      <p:sp>
        <p:nvSpPr>
          <p:cNvPr id="3075" name="Rectangle 3"/>
          <p:cNvSpPr>
            <a:spLocks noGrp="1" noChangeArrowheads="1"/>
          </p:cNvSpPr>
          <p:nvPr>
            <p:ph idx="1"/>
          </p:nvPr>
        </p:nvSpPr>
        <p:spPr/>
        <p:txBody>
          <a:bodyPr>
            <a:normAutofit fontScale="92500" lnSpcReduction="20000"/>
          </a:bodyPr>
          <a:lstStyle/>
          <a:p>
            <a:pPr eaLnBrk="1" hangingPunct="1">
              <a:defRPr/>
            </a:pPr>
            <a:r>
              <a:rPr lang="fr-CA" dirty="0" smtClean="0"/>
              <a:t>Une liste exhaustive art. 89</a:t>
            </a:r>
          </a:p>
          <a:p>
            <a:pPr eaLnBrk="1" hangingPunct="1">
              <a:defRPr/>
            </a:pPr>
            <a:r>
              <a:rPr lang="fr-CA" dirty="0" smtClean="0"/>
              <a:t>Les droits : </a:t>
            </a:r>
          </a:p>
          <a:p>
            <a:pPr lvl="1" eaLnBrk="1" hangingPunct="1">
              <a:defRPr/>
            </a:pPr>
            <a:r>
              <a:rPr lang="fr-CA" dirty="0" smtClean="0">
                <a:ea typeface="+mn-ea"/>
                <a:cs typeface="+mn-cs"/>
              </a:rPr>
              <a:t>1. La reproduction</a:t>
            </a:r>
          </a:p>
          <a:p>
            <a:pPr lvl="1" eaLnBrk="1" hangingPunct="1">
              <a:defRPr/>
            </a:pPr>
            <a:r>
              <a:rPr lang="fr-CA" dirty="0" smtClean="0">
                <a:ea typeface="+mn-ea"/>
                <a:cs typeface="+mn-cs"/>
              </a:rPr>
              <a:t>2. La reproduction mécanique</a:t>
            </a:r>
            <a:endParaRPr lang="en-CA" dirty="0" smtClean="0">
              <a:ea typeface="+mn-ea"/>
              <a:cs typeface="+mn-cs"/>
            </a:endParaRPr>
          </a:p>
          <a:p>
            <a:pPr lvl="1" eaLnBrk="1" hangingPunct="1">
              <a:defRPr/>
            </a:pPr>
            <a:r>
              <a:rPr lang="fr-CA" dirty="0" smtClean="0">
                <a:ea typeface="+mn-ea"/>
                <a:cs typeface="+mn-cs"/>
              </a:rPr>
              <a:t>3. L’adaptation et la traduction</a:t>
            </a:r>
            <a:endParaRPr lang="en-CA" dirty="0" smtClean="0">
              <a:ea typeface="+mn-ea"/>
              <a:cs typeface="+mn-cs"/>
            </a:endParaRPr>
          </a:p>
          <a:p>
            <a:pPr lvl="1" eaLnBrk="1" hangingPunct="1">
              <a:defRPr/>
            </a:pPr>
            <a:r>
              <a:rPr lang="fr-CA" dirty="0" smtClean="0">
                <a:ea typeface="+mn-ea"/>
                <a:cs typeface="+mn-cs"/>
              </a:rPr>
              <a:t>4. La représentation en public</a:t>
            </a:r>
            <a:endParaRPr lang="en-CA" dirty="0" smtClean="0">
              <a:ea typeface="+mn-ea"/>
              <a:cs typeface="+mn-cs"/>
            </a:endParaRPr>
          </a:p>
          <a:p>
            <a:pPr lvl="1" eaLnBrk="1" hangingPunct="1">
              <a:defRPr/>
            </a:pPr>
            <a:r>
              <a:rPr lang="fr-CA" dirty="0" smtClean="0">
                <a:ea typeface="+mn-ea"/>
                <a:cs typeface="+mn-cs"/>
              </a:rPr>
              <a:t>5. La communication au public par télécommunication</a:t>
            </a:r>
            <a:endParaRPr lang="en-CA" dirty="0" smtClean="0">
              <a:ea typeface="+mn-ea"/>
              <a:cs typeface="+mn-cs"/>
            </a:endParaRPr>
          </a:p>
          <a:p>
            <a:pPr lvl="1" eaLnBrk="1" hangingPunct="1">
              <a:defRPr/>
            </a:pPr>
            <a:r>
              <a:rPr lang="fr-CA" dirty="0" smtClean="0">
                <a:ea typeface="+mn-ea"/>
                <a:cs typeface="+mn-cs"/>
              </a:rPr>
              <a:t>6. L’exposition d'œuvres artistiques </a:t>
            </a:r>
            <a:endParaRPr lang="en-CA" dirty="0" smtClean="0">
              <a:ea typeface="+mn-ea"/>
              <a:cs typeface="+mn-cs"/>
            </a:endParaRPr>
          </a:p>
          <a:p>
            <a:pPr lvl="1">
              <a:defRPr/>
            </a:pPr>
            <a:r>
              <a:rPr lang="fr-CA" dirty="0" smtClean="0">
                <a:ea typeface="+mn-ea"/>
                <a:cs typeface="+mn-cs"/>
              </a:rPr>
              <a:t>7. Prérogatives relatives à la mise en marché : la  publication, la location, la première distribution par transfert de propriété, la violation à une étape ultérieure</a:t>
            </a:r>
            <a:endParaRPr lang="en-CA" dirty="0" smtClean="0">
              <a:ea typeface="+mn-ea"/>
              <a:cs typeface="+mn-cs"/>
            </a:endParaRPr>
          </a:p>
          <a:p>
            <a:pPr lvl="1">
              <a:defRPr/>
            </a:pPr>
            <a:r>
              <a:rPr lang="fr-CA" dirty="0" smtClean="0">
                <a:ea typeface="+mn-ea"/>
                <a:cs typeface="+mn-cs"/>
              </a:rPr>
              <a:t>8. L’autorisation et les obligations des fournisseurs de services réseaux et serveurs hôtes</a:t>
            </a:r>
            <a:endParaRPr lang="en-CA" dirty="0" smtClean="0">
              <a:ea typeface="+mn-ea"/>
              <a:cs typeface="+mn-cs"/>
            </a:endParaRPr>
          </a:p>
          <a:p>
            <a:pPr lvl="1" eaLnBrk="1" hangingPunct="1">
              <a:defRPr/>
            </a:pPr>
            <a:r>
              <a:rPr lang="fr-CA" dirty="0" smtClean="0">
                <a:ea typeface="+mn-ea"/>
                <a:cs typeface="+mn-cs"/>
              </a:rPr>
              <a:t>9. Les interdictions relatives aux mesures de protection technique.</a:t>
            </a:r>
            <a:endParaRPr lang="en-CA" dirty="0"/>
          </a:p>
        </p:txBody>
      </p:sp>
      <p:sp>
        <p:nvSpPr>
          <p:cNvPr id="5"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A986C90C-11C1-46A5-AD49-9EF39ECBD8D3}" type="slidenum">
              <a:rPr lang="fr-FR" sz="1800"/>
              <a:pPr fontAlgn="auto">
                <a:spcBef>
                  <a:spcPts val="0"/>
                </a:spcBef>
                <a:spcAft>
                  <a:spcPts val="0"/>
                </a:spcAft>
                <a:defRPr/>
              </a:pPr>
              <a:t>38</a:t>
            </a:fld>
            <a:endParaRPr lang="fr-FR" sz="1800" dirty="0"/>
          </a:p>
        </p:txBody>
      </p:sp>
    </p:spTree>
  </p:cSld>
  <p:clrMapOvr>
    <a:masterClrMapping/>
  </p:clrMapOvr>
  <p:transition advTm="15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 </a:t>
            </a:r>
            <a:r>
              <a:rPr lang="en-US" dirty="0" err="1" smtClean="0"/>
              <a:t>droit</a:t>
            </a:r>
            <a:r>
              <a:rPr lang="en-US" dirty="0" smtClean="0"/>
              <a:t> </a:t>
            </a:r>
            <a:r>
              <a:rPr lang="en-US" dirty="0" err="1" smtClean="0"/>
              <a:t>d’auteur</a:t>
            </a:r>
            <a:r>
              <a:rPr lang="en-US" dirty="0" smtClean="0"/>
              <a:t> et les </a:t>
            </a:r>
            <a:r>
              <a:rPr lang="en-US" dirty="0" err="1" smtClean="0"/>
              <a:t>autres</a:t>
            </a:r>
            <a:r>
              <a:rPr lang="en-US" dirty="0" smtClean="0"/>
              <a:t> </a:t>
            </a:r>
            <a:r>
              <a:rPr lang="en-US" dirty="0" err="1" smtClean="0"/>
              <a:t>droits</a:t>
            </a:r>
            <a:r>
              <a:rPr lang="en-US" dirty="0" smtClean="0"/>
              <a:t>  - </a:t>
            </a:r>
            <a:r>
              <a:rPr lang="en-US" dirty="0" err="1" smtClean="0"/>
              <a:t>une</a:t>
            </a:r>
            <a:r>
              <a:rPr lang="en-US" dirty="0" smtClean="0"/>
              <a:t> protection à </a:t>
            </a:r>
            <a:r>
              <a:rPr lang="en-US" dirty="0" err="1" smtClean="0"/>
              <a:t>géométrie</a:t>
            </a:r>
            <a:r>
              <a:rPr lang="en-US" dirty="0" smtClean="0"/>
              <a:t> variable </a:t>
            </a:r>
            <a:endParaRPr lang="en-US" dirty="0"/>
          </a:p>
        </p:txBody>
      </p:sp>
      <p:sp>
        <p:nvSpPr>
          <p:cNvPr id="3" name="Espace réservé du contenu 2"/>
          <p:cNvSpPr>
            <a:spLocks noGrp="1"/>
          </p:cNvSpPr>
          <p:nvPr>
            <p:ph idx="1"/>
          </p:nvPr>
        </p:nvSpPr>
        <p:spPr/>
        <p:txBody>
          <a:bodyPr>
            <a:normAutofit/>
          </a:bodyPr>
          <a:lstStyle/>
          <a:p>
            <a:r>
              <a:rPr lang="fr-CA" dirty="0" smtClean="0"/>
              <a:t>l’article 3 énumère les droits qui </a:t>
            </a:r>
            <a:r>
              <a:rPr lang="fr-CA" i="1" dirty="0" smtClean="0"/>
              <a:t>composent le droit d’auteur</a:t>
            </a:r>
            <a:r>
              <a:rPr lang="fr-CA" dirty="0" smtClean="0"/>
              <a:t> </a:t>
            </a:r>
          </a:p>
          <a:p>
            <a:r>
              <a:rPr lang="fr-CA" dirty="0" smtClean="0"/>
              <a:t>l’article 27 mentionne les  actes qui constituent </a:t>
            </a:r>
            <a:r>
              <a:rPr lang="fr-CA" i="1" dirty="0" smtClean="0"/>
              <a:t>une violation de droit d’auteur</a:t>
            </a:r>
            <a:r>
              <a:rPr lang="fr-CA" dirty="0" smtClean="0"/>
              <a:t>. </a:t>
            </a:r>
          </a:p>
          <a:p>
            <a:r>
              <a:rPr lang="fr-CA" dirty="0" smtClean="0"/>
              <a:t>L’article 41.1, lui, prévoit des </a:t>
            </a:r>
            <a:r>
              <a:rPr lang="fr-CA" i="1" dirty="0" smtClean="0"/>
              <a:t>interdictions  pour lesquelles le titulaire du droit d’auteur pourra exercer des recours</a:t>
            </a:r>
            <a:r>
              <a:rPr lang="fr-CA" dirty="0" smtClean="0"/>
              <a:t> </a:t>
            </a:r>
            <a:r>
              <a:rPr lang="fr-CA" i="1" dirty="0" smtClean="0"/>
              <a:t>normalement prévus pour la violation du droit d’auteur</a:t>
            </a:r>
            <a:r>
              <a:rPr lang="fr-CA" dirty="0" smtClean="0"/>
              <a:t>.</a:t>
            </a:r>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5" name="Espace réservé du pied de page 4"/>
          <p:cNvSpPr>
            <a:spLocks noGrp="1"/>
          </p:cNvSpPr>
          <p:nvPr>
            <p:ph type="ftr" sz="quarter" idx="10"/>
          </p:nvPr>
        </p:nvSpPr>
        <p:spPr/>
        <p:txBody>
          <a:bodyPr/>
          <a:lstStyle/>
          <a:p>
            <a:r>
              <a:rPr lang="en-US" smtClean="0"/>
              <a:t>Section de droit civil</a:t>
            </a:r>
            <a:endParaRPr lang="en-US"/>
          </a:p>
        </p:txBody>
      </p:sp>
    </p:spTree>
  </p:cSld>
  <p:clrMapOvr>
    <a:masterClrMapping/>
  </p:clrMapOvr>
  <p:transition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fr-FR" altLang="en-US" dirty="0" smtClean="0">
                <a:latin typeface="Line Printer 16.67cpi"/>
                <a:cs typeface="Verdana" panose="020B0604030504040204" pitchFamily="34" charset="0"/>
              </a:rPr>
              <a:t>SECRE</a:t>
            </a:r>
            <a:r>
              <a:rPr lang="fr-CA" altLang="en-US" dirty="0" smtClean="0">
                <a:latin typeface="Line Printer 16.67cpi"/>
                <a:cs typeface="Verdana" panose="020B0604030504040204" pitchFamily="34" charset="0"/>
              </a:rPr>
              <a:t>TS</a:t>
            </a:r>
            <a:r>
              <a:rPr lang="fr-FR" altLang="en-US" dirty="0" smtClean="0">
                <a:latin typeface="Line Printer 16.67cpi"/>
                <a:cs typeface="Verdana" panose="020B0604030504040204" pitchFamily="34" charset="0"/>
              </a:rPr>
              <a:t> </a:t>
            </a:r>
            <a:r>
              <a:rPr lang="fr-CA" altLang="en-US" dirty="0" smtClean="0">
                <a:latin typeface="Line Printer 16.67cpi"/>
                <a:cs typeface="Verdana" panose="020B0604030504040204" pitchFamily="34" charset="0"/>
              </a:rPr>
              <a:t>(information confidentielle)</a:t>
            </a:r>
            <a:endParaRPr lang="fr-FR" altLang="en-US" dirty="0" smtClean="0">
              <a:latin typeface="Line Printer 16.67cpi"/>
              <a:cs typeface="Verdana" panose="020B0604030504040204" pitchFamily="34" charset="0"/>
            </a:endParaRPr>
          </a:p>
        </p:txBody>
      </p:sp>
      <p:sp>
        <p:nvSpPr>
          <p:cNvPr id="34819" name="Rectangle 3"/>
          <p:cNvSpPr>
            <a:spLocks noGrp="1" noChangeArrowheads="1"/>
          </p:cNvSpPr>
          <p:nvPr>
            <p:ph idx="1"/>
          </p:nvPr>
        </p:nvSpPr>
        <p:spPr/>
        <p:txBody>
          <a:bodyPr>
            <a:normAutofit lnSpcReduction="10000"/>
          </a:bodyPr>
          <a:lstStyle/>
          <a:p>
            <a:pPr eaLnBrk="1" hangingPunct="1">
              <a:lnSpc>
                <a:spcPct val="90000"/>
              </a:lnSpc>
              <a:defRPr/>
            </a:pPr>
            <a:r>
              <a:rPr lang="fr-CA" altLang="en-US" sz="2800" dirty="0" smtClean="0">
                <a:latin typeface="Line Printer 16.67cpi"/>
                <a:ea typeface="MS PGothic" pitchFamily="34" charset="-128"/>
                <a:cs typeface="Verdana" pitchFamily="34" charset="0"/>
              </a:rPr>
              <a:t>Objet: </a:t>
            </a:r>
            <a:r>
              <a:rPr lang="fr-FR" altLang="en-US" sz="2800" dirty="0" smtClean="0">
                <a:latin typeface="Line Printer 16.67cpi"/>
                <a:ea typeface="MS PGothic" pitchFamily="34" charset="-128"/>
                <a:cs typeface="Verdana" pitchFamily="34" charset="0"/>
              </a:rPr>
              <a:t>Information</a:t>
            </a:r>
            <a:r>
              <a:rPr lang="fr-CA" altLang="en-US" sz="2800" dirty="0" smtClean="0">
                <a:latin typeface="Line Printer 16.67cpi"/>
                <a:ea typeface="MS PGothic" pitchFamily="34" charset="-128"/>
                <a:cs typeface="Verdana" pitchFamily="34" charset="0"/>
              </a:rPr>
              <a:t> </a:t>
            </a:r>
          </a:p>
          <a:p>
            <a:pPr eaLnBrk="1" hangingPunct="1">
              <a:lnSpc>
                <a:spcPct val="90000"/>
              </a:lnSpc>
              <a:defRPr/>
            </a:pPr>
            <a:r>
              <a:rPr lang="fr-CA" altLang="en-US" sz="2800" dirty="0" smtClean="0">
                <a:latin typeface="Line Printer 16.67cpi"/>
                <a:ea typeface="MS PGothic" pitchFamily="34" charset="-128"/>
                <a:cs typeface="Verdana" pitchFamily="34" charset="0"/>
              </a:rPr>
              <a:t>Conditions: </a:t>
            </a:r>
            <a:r>
              <a:rPr lang="fr-FR" altLang="en-US" sz="2800" dirty="0" smtClean="0">
                <a:latin typeface="Line Printer 16.67cpi"/>
                <a:ea typeface="MS PGothic" pitchFamily="34" charset="-128"/>
                <a:cs typeface="Verdana" pitchFamily="34" charset="0"/>
              </a:rPr>
              <a:t>Confidentielle</a:t>
            </a:r>
            <a:r>
              <a:rPr lang="fr-CA" altLang="en-US" sz="2800" dirty="0" smtClean="0">
                <a:latin typeface="Line Printer 16.67cpi"/>
                <a:ea typeface="MS PGothic" pitchFamily="34" charset="-128"/>
                <a:cs typeface="Verdana" pitchFamily="34" charset="0"/>
              </a:rPr>
              <a:t> - </a:t>
            </a:r>
            <a:r>
              <a:rPr lang="fr-FR" altLang="en-US" sz="2800" dirty="0" smtClean="0">
                <a:latin typeface="Line Printer 16.67cpi"/>
                <a:ea typeface="MS PGothic" pitchFamily="34" charset="-128"/>
                <a:cs typeface="Verdana" pitchFamily="34" charset="0"/>
              </a:rPr>
              <a:t> </a:t>
            </a:r>
            <a:r>
              <a:rPr lang="fr-CA" altLang="en-US" sz="2800" dirty="0" smtClean="0">
                <a:latin typeface="Line Printer 16.67cpi"/>
                <a:ea typeface="MS PGothic" pitchFamily="34" charset="-128"/>
                <a:cs typeface="Verdana" pitchFamily="34" charset="0"/>
              </a:rPr>
              <a:t>t</a:t>
            </a:r>
            <a:r>
              <a:rPr lang="fr-FR" altLang="en-US" sz="2800" dirty="0" err="1" smtClean="0">
                <a:latin typeface="Line Printer 16.67cpi"/>
                <a:ea typeface="MS PGothic" pitchFamily="34" charset="-128"/>
                <a:cs typeface="Verdana" pitchFamily="34" charset="0"/>
              </a:rPr>
              <a:t>ransmise</a:t>
            </a:r>
            <a:r>
              <a:rPr lang="fr-FR" altLang="en-US" sz="2800" dirty="0" smtClean="0">
                <a:latin typeface="Line Printer 16.67cpi"/>
                <a:ea typeface="MS PGothic" pitchFamily="34" charset="-128"/>
                <a:cs typeface="Verdana" pitchFamily="34" charset="0"/>
              </a:rPr>
              <a:t> dans des </a:t>
            </a:r>
            <a:r>
              <a:rPr lang="fr-FR" altLang="en-US" sz="2800" dirty="0" err="1" smtClean="0">
                <a:latin typeface="Line Printer 16.67cpi"/>
                <a:ea typeface="MS PGothic" pitchFamily="34" charset="-128"/>
                <a:cs typeface="Verdana" pitchFamily="34" charset="0"/>
              </a:rPr>
              <a:t>circ</a:t>
            </a:r>
            <a:r>
              <a:rPr lang="fr-CA" altLang="en-US" sz="2800" dirty="0" err="1" smtClean="0">
                <a:latin typeface="Line Printer 16.67cpi"/>
                <a:ea typeface="MS PGothic" pitchFamily="34" charset="-128"/>
                <a:cs typeface="Verdana" pitchFamily="34" charset="0"/>
              </a:rPr>
              <a:t>onstances</a:t>
            </a:r>
            <a:r>
              <a:rPr lang="fr-CA" altLang="en-US" sz="2800" dirty="0" smtClean="0">
                <a:latin typeface="Line Printer 16.67cpi"/>
                <a:ea typeface="MS PGothic" pitchFamily="34" charset="-128"/>
                <a:cs typeface="Verdana" pitchFamily="34" charset="0"/>
              </a:rPr>
              <a:t> de </a:t>
            </a:r>
            <a:r>
              <a:rPr lang="fr-FR" altLang="en-US" sz="2800" dirty="0" smtClean="0">
                <a:latin typeface="Line Printer 16.67cpi"/>
                <a:ea typeface="MS PGothic" pitchFamily="34" charset="-128"/>
                <a:cs typeface="Verdana" pitchFamily="34" charset="0"/>
              </a:rPr>
              <a:t> confidentialité</a:t>
            </a:r>
            <a:r>
              <a:rPr lang="fr-CA" altLang="en-US" sz="2800" dirty="0" smtClean="0">
                <a:latin typeface="Line Printer 16.67cpi"/>
                <a:ea typeface="MS PGothic" pitchFamily="34" charset="-128"/>
                <a:cs typeface="Verdana" pitchFamily="34" charset="0"/>
              </a:rPr>
              <a:t> </a:t>
            </a:r>
          </a:p>
          <a:p>
            <a:pPr eaLnBrk="1" hangingPunct="1">
              <a:lnSpc>
                <a:spcPct val="90000"/>
              </a:lnSpc>
              <a:defRPr/>
            </a:pPr>
            <a:r>
              <a:rPr lang="fr-CA" altLang="en-US" sz="2800" dirty="0" smtClean="0">
                <a:latin typeface="Line Printer 16.67cpi"/>
                <a:ea typeface="MS PGothic" pitchFamily="34" charset="-128"/>
                <a:cs typeface="Verdana" pitchFamily="34" charset="0"/>
              </a:rPr>
              <a:t>Formalités: </a:t>
            </a:r>
            <a:r>
              <a:rPr lang="fr-FR" altLang="en-US" sz="2800" dirty="0" smtClean="0">
                <a:latin typeface="Line Printer 16.67cpi"/>
                <a:ea typeface="MS PGothic" pitchFamily="34" charset="-128"/>
                <a:cs typeface="Verdana" pitchFamily="34" charset="0"/>
              </a:rPr>
              <a:t>Aucune</a:t>
            </a:r>
            <a:endParaRPr lang="fr-CA" altLang="en-US" sz="2800" dirty="0" smtClean="0">
              <a:latin typeface="Line Printer 16.67cpi"/>
              <a:ea typeface="MS PGothic" pitchFamily="34" charset="-128"/>
              <a:cs typeface="Verdana" pitchFamily="34" charset="0"/>
            </a:endParaRPr>
          </a:p>
          <a:p>
            <a:pPr eaLnBrk="1" hangingPunct="1">
              <a:lnSpc>
                <a:spcPct val="90000"/>
              </a:lnSpc>
              <a:defRPr/>
            </a:pPr>
            <a:r>
              <a:rPr lang="fr-CA" altLang="en-US" sz="2800" dirty="0" smtClean="0">
                <a:latin typeface="Line Printer 16.67cpi"/>
                <a:ea typeface="MS PGothic" pitchFamily="34" charset="-128"/>
                <a:cs typeface="Verdana" pitchFamily="34" charset="0"/>
              </a:rPr>
              <a:t>Droits: </a:t>
            </a:r>
            <a:r>
              <a:rPr lang="fr-FR" altLang="en-US" sz="2800" dirty="0" smtClean="0">
                <a:latin typeface="Line Printer 16.67cpi"/>
                <a:ea typeface="MS PGothic" pitchFamily="34" charset="-128"/>
                <a:cs typeface="Verdana" pitchFamily="34" charset="0"/>
              </a:rPr>
              <a:t>Utiliser, Divulguer</a:t>
            </a:r>
            <a:endParaRPr lang="fr-CA" altLang="en-US" sz="2800" dirty="0" smtClean="0">
              <a:latin typeface="Line Printer 16.67cpi"/>
              <a:ea typeface="MS PGothic" pitchFamily="34" charset="-128"/>
              <a:cs typeface="Verdana" pitchFamily="34" charset="0"/>
            </a:endParaRPr>
          </a:p>
          <a:p>
            <a:pPr eaLnBrk="1" hangingPunct="1">
              <a:lnSpc>
                <a:spcPct val="90000"/>
              </a:lnSpc>
              <a:defRPr/>
            </a:pPr>
            <a:r>
              <a:rPr lang="fr-CA" altLang="en-US" sz="2800" dirty="0" smtClean="0">
                <a:latin typeface="Line Printer 16.67cpi"/>
                <a:ea typeface="MS PGothic" pitchFamily="34" charset="-128"/>
                <a:cs typeface="Verdana" pitchFamily="34" charset="0"/>
              </a:rPr>
              <a:t>Durée: </a:t>
            </a:r>
            <a:r>
              <a:rPr lang="fr-FR" altLang="en-US" sz="2800" dirty="0" smtClean="0">
                <a:latin typeface="Line Printer 16.67cpi"/>
                <a:ea typeface="MS PGothic" pitchFamily="34" charset="-128"/>
                <a:cs typeface="Verdana" pitchFamily="34" charset="0"/>
              </a:rPr>
              <a:t>Indéfinie</a:t>
            </a:r>
            <a:endParaRPr lang="fr-CA" altLang="en-US" sz="2800" dirty="0" smtClean="0">
              <a:latin typeface="Line Printer 16.67cpi"/>
              <a:ea typeface="MS PGothic" pitchFamily="34" charset="-128"/>
              <a:cs typeface="Verdana" pitchFamily="34" charset="0"/>
            </a:endParaRPr>
          </a:p>
          <a:p>
            <a:pPr eaLnBrk="1" hangingPunct="1">
              <a:lnSpc>
                <a:spcPct val="90000"/>
              </a:lnSpc>
              <a:defRPr/>
            </a:pPr>
            <a:r>
              <a:rPr lang="fr-CA" altLang="en-US" sz="2800" dirty="0" smtClean="0">
                <a:latin typeface="Line Printer 16.67cpi"/>
                <a:ea typeface="MS PGothic" pitchFamily="34" charset="-128"/>
                <a:cs typeface="Verdana" pitchFamily="34" charset="0"/>
              </a:rPr>
              <a:t>Limites:</a:t>
            </a:r>
          </a:p>
          <a:p>
            <a:pPr lvl="1" eaLnBrk="1" hangingPunct="1">
              <a:lnSpc>
                <a:spcPct val="90000"/>
              </a:lnSpc>
              <a:defRPr/>
            </a:pPr>
            <a:r>
              <a:rPr lang="fr-FR" altLang="en-US" sz="2400" dirty="0" smtClean="0">
                <a:latin typeface="Line Printer 16.67cpi"/>
                <a:ea typeface="MS PGothic" pitchFamily="34" charset="-128"/>
                <a:cs typeface="Verdana" pitchFamily="34" charset="0"/>
              </a:rPr>
              <a:t>Production indépendante</a:t>
            </a:r>
            <a:r>
              <a:rPr lang="fr-CA" altLang="en-US" sz="2400" dirty="0" smtClean="0">
                <a:latin typeface="Line Printer 16.67cpi"/>
                <a:ea typeface="MS PGothic" pitchFamily="34" charset="-128"/>
                <a:cs typeface="Verdana" pitchFamily="34" charset="0"/>
              </a:rPr>
              <a:t> </a:t>
            </a:r>
          </a:p>
          <a:p>
            <a:pPr lvl="1" eaLnBrk="1" hangingPunct="1">
              <a:lnSpc>
                <a:spcPct val="90000"/>
              </a:lnSpc>
              <a:defRPr/>
            </a:pPr>
            <a:r>
              <a:rPr lang="fr-FR" altLang="en-US" sz="2400" dirty="0" smtClean="0">
                <a:latin typeface="Line Printer 16.67cpi"/>
                <a:ea typeface="MS PGothic" pitchFamily="34" charset="-128"/>
                <a:cs typeface="Verdana" pitchFamily="34" charset="0"/>
              </a:rPr>
              <a:t>Découverte par reverse engineering</a:t>
            </a:r>
            <a:endParaRPr lang="fr-CA" altLang="en-US" sz="2400" dirty="0" smtClean="0">
              <a:latin typeface="Line Printer 16.67cpi"/>
              <a:ea typeface="MS PGothic" pitchFamily="34" charset="-128"/>
              <a:cs typeface="Verdana" pitchFamily="34" charset="0"/>
            </a:endParaRPr>
          </a:p>
          <a:p>
            <a:pPr lvl="1" eaLnBrk="1" hangingPunct="1">
              <a:lnSpc>
                <a:spcPct val="90000"/>
              </a:lnSpc>
              <a:defRPr/>
            </a:pPr>
            <a:r>
              <a:rPr lang="fr-FR" altLang="en-US" sz="2400" dirty="0" smtClean="0">
                <a:latin typeface="Line Printer 16.67cpi"/>
                <a:ea typeface="MS PGothic" pitchFamily="34" charset="-128"/>
                <a:cs typeface="Verdana" pitchFamily="34" charset="0"/>
              </a:rPr>
              <a:t>Intérêt public</a:t>
            </a:r>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A0249C-ACDE-4E33-841E-6A74C1590FAA}" type="slidenum">
              <a:rPr kumimoji="0" lang="fr-FR" sz="1800" b="0" i="0" u="none" strike="noStrike" kern="1200" cap="none" spc="0" normalizeH="0" baseline="0" noProof="0" smtClean="0">
                <a:ln>
                  <a:noFill/>
                </a:ln>
                <a:solidFill>
                  <a:schemeClr val="dk1"/>
                </a:solidFill>
                <a:effectLst/>
                <a:uLnTx/>
                <a:uFillTx/>
                <a:latin typeface="+mn-lt"/>
                <a:ea typeface="+mn-ea"/>
                <a:cs typeface="+mn-cs"/>
              </a:rPr>
              <a:t>4</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1836635167"/>
      </p:ext>
    </p:extLst>
  </p:cSld>
  <p:clrMapOvr>
    <a:masterClrMapping/>
  </p:clrMapOvr>
  <p:transition advTm="15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Les </a:t>
            </a:r>
            <a:r>
              <a:rPr lang="en-US" dirty="0" err="1" smtClean="0"/>
              <a:t>droits</a:t>
            </a:r>
            <a:r>
              <a:rPr lang="en-US" dirty="0" smtClean="0"/>
              <a:t> </a:t>
            </a:r>
            <a:r>
              <a:rPr lang="en-US" dirty="0" err="1" smtClean="0"/>
              <a:t>patrimoniaux</a:t>
            </a:r>
            <a:endParaRPr lang="en-US" dirty="0"/>
          </a:p>
        </p:txBody>
      </p:sp>
      <p:sp>
        <p:nvSpPr>
          <p:cNvPr id="3" name="Espace réservé du contenu 2"/>
          <p:cNvSpPr>
            <a:spLocks noGrp="1"/>
          </p:cNvSpPr>
          <p:nvPr>
            <p:ph idx="1"/>
          </p:nvPr>
        </p:nvSpPr>
        <p:spPr/>
        <p:txBody>
          <a:bodyPr/>
          <a:lstStyle/>
          <a:p>
            <a:r>
              <a:rPr lang="en-CA" dirty="0" smtClean="0">
                <a:solidFill>
                  <a:srgbClr val="FF0000"/>
                </a:solidFill>
                <a:latin typeface="Arial" pitchFamily="34" charset="0"/>
                <a:cs typeface="Arial" pitchFamily="34" charset="0"/>
              </a:rPr>
              <a:t>► </a:t>
            </a:r>
            <a:r>
              <a:rPr lang="en-US" dirty="0" smtClean="0"/>
              <a:t>Les </a:t>
            </a:r>
            <a:r>
              <a:rPr lang="en-US" dirty="0" err="1" smtClean="0"/>
              <a:t>droits</a:t>
            </a:r>
            <a:endParaRPr lang="en-US" dirty="0" smtClean="0"/>
          </a:p>
          <a:p>
            <a:r>
              <a:rPr lang="en-US" dirty="0" smtClean="0"/>
              <a:t>Les violations</a:t>
            </a:r>
          </a:p>
          <a:p>
            <a:r>
              <a:rPr lang="en-US" dirty="0" smtClean="0"/>
              <a:t>Les interdictions</a:t>
            </a:r>
          </a:p>
          <a:p>
            <a:endParaRPr lang="en-US" dirty="0" smtClean="0"/>
          </a:p>
          <a:p>
            <a:r>
              <a:rPr lang="en-US" dirty="0" smtClean="0"/>
              <a:t>Les </a:t>
            </a:r>
            <a:r>
              <a:rPr lang="en-US" dirty="0" err="1" smtClean="0"/>
              <a:t>droits</a:t>
            </a:r>
            <a:r>
              <a:rPr lang="en-US" dirty="0" smtClean="0"/>
              <a:t> </a:t>
            </a:r>
          </a:p>
          <a:p>
            <a:pPr lvl="1"/>
            <a:r>
              <a:rPr lang="en-CA" dirty="0" smtClean="0">
                <a:solidFill>
                  <a:srgbClr val="FF0000"/>
                </a:solidFill>
                <a:latin typeface="Arial" pitchFamily="34" charset="0"/>
                <a:cs typeface="Arial" pitchFamily="34" charset="0"/>
              </a:rPr>
              <a:t>► </a:t>
            </a:r>
            <a:r>
              <a:rPr lang="en-US" dirty="0" smtClean="0"/>
              <a:t>Les </a:t>
            </a:r>
            <a:r>
              <a:rPr lang="en-US" dirty="0" err="1" smtClean="0"/>
              <a:t>droits</a:t>
            </a:r>
            <a:r>
              <a:rPr lang="en-US" dirty="0" smtClean="0"/>
              <a:t> </a:t>
            </a:r>
            <a:r>
              <a:rPr lang="en-US" dirty="0" err="1" smtClean="0"/>
              <a:t>ayant</a:t>
            </a:r>
            <a:r>
              <a:rPr lang="en-US" dirty="0" smtClean="0"/>
              <a:t> trait à la reproduction</a:t>
            </a:r>
          </a:p>
          <a:p>
            <a:pPr lvl="1"/>
            <a:r>
              <a:rPr lang="fr-CA" dirty="0" smtClean="0"/>
              <a:t>Les droits ayant trait à la communication</a:t>
            </a:r>
          </a:p>
          <a:p>
            <a:pPr lvl="1"/>
            <a:r>
              <a:rPr lang="fr-CA" dirty="0" smtClean="0"/>
              <a:t>L’autorisation</a:t>
            </a:r>
            <a:r>
              <a:rPr lang="en-US" dirty="0" smtClean="0"/>
              <a:t> </a:t>
            </a:r>
          </a:p>
          <a:p>
            <a:pPr lvl="1"/>
            <a:r>
              <a:rPr lang="fr-CA" dirty="0" smtClean="0"/>
              <a:t>Les droits relatifs aux exemplaires : la  publication, la location, la première distribution par transfert de propriété </a:t>
            </a:r>
            <a:endParaRPr lang="en-US" dirty="0" smtClean="0"/>
          </a:p>
          <a:p>
            <a:endParaRPr lang="en-US" dirty="0" smtClean="0"/>
          </a:p>
          <a:p>
            <a:endParaRPr lang="en-US" dirty="0"/>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ransition advTm="15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Les </a:t>
            </a:r>
            <a:r>
              <a:rPr lang="en-US" dirty="0" err="1" smtClean="0"/>
              <a:t>droits</a:t>
            </a:r>
            <a:r>
              <a:rPr lang="en-US" dirty="0" smtClean="0"/>
              <a:t> </a:t>
            </a:r>
            <a:r>
              <a:rPr lang="en-US" dirty="0" err="1" smtClean="0"/>
              <a:t>ayant</a:t>
            </a:r>
            <a:r>
              <a:rPr lang="en-US" dirty="0" smtClean="0"/>
              <a:t> trait à la reproduction </a:t>
            </a:r>
            <a:endParaRPr lang="en-US" dirty="0"/>
          </a:p>
        </p:txBody>
      </p:sp>
      <p:sp>
        <p:nvSpPr>
          <p:cNvPr id="3" name="Espace réservé du contenu 2"/>
          <p:cNvSpPr>
            <a:spLocks noGrp="1"/>
          </p:cNvSpPr>
          <p:nvPr>
            <p:ph idx="1"/>
          </p:nvPr>
        </p:nvSpPr>
        <p:spPr/>
        <p:txBody>
          <a:bodyPr>
            <a:normAutofit/>
          </a:bodyPr>
          <a:lstStyle/>
          <a:p>
            <a:pPr>
              <a:lnSpc>
                <a:spcPct val="90000"/>
              </a:lnSpc>
            </a:pPr>
            <a:r>
              <a:rPr lang="fr-CA" dirty="0" smtClean="0"/>
              <a:t>Le droit de reproduction sous une forme matérielle quelconque  (reproduction d’un logiciel sous fourme de chip)</a:t>
            </a:r>
          </a:p>
          <a:p>
            <a:pPr>
              <a:lnSpc>
                <a:spcPct val="90000"/>
              </a:lnSpc>
            </a:pPr>
            <a:r>
              <a:rPr lang="fr-CA" dirty="0" smtClean="0"/>
              <a:t>Couvre la reproduction sur support mécanique (art. 3 (1d) ) et  le droit d'adaptation (art. 3(1 </a:t>
            </a:r>
            <a:r>
              <a:rPr lang="fr-CA" dirty="0" err="1" smtClean="0"/>
              <a:t>a,b,c,e</a:t>
            </a:r>
            <a:r>
              <a:rPr lang="fr-CA" dirty="0" smtClean="0"/>
              <a:t>)</a:t>
            </a:r>
          </a:p>
          <a:p>
            <a:pPr marL="342900" lvl="1" indent="-342900">
              <a:lnSpc>
                <a:spcPct val="90000"/>
              </a:lnSpc>
              <a:buFontTx/>
              <a:buChar char="•"/>
            </a:pPr>
            <a:r>
              <a:rPr lang="fr-CA" dirty="0" smtClean="0"/>
              <a:t>On protège </a:t>
            </a:r>
            <a:r>
              <a:rPr lang="fr-CA" b="1" dirty="0" smtClean="0"/>
              <a:t>même contre le copiage non littéral </a:t>
            </a:r>
          </a:p>
          <a:p>
            <a:pPr marL="342900" lvl="1" indent="-342900">
              <a:lnSpc>
                <a:spcPct val="90000"/>
              </a:lnSpc>
              <a:buFontTx/>
              <a:buChar char="•"/>
            </a:pPr>
            <a:endParaRPr lang="en-US" dirty="0"/>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ransition advTm="15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sz="2000" dirty="0"/>
              <a:t>Émile Nelligan (1879-1941) </a:t>
            </a:r>
            <a:r>
              <a:rPr lang="fr-CA" sz="2000" dirty="0" smtClean="0"/>
              <a:t/>
            </a:r>
            <a:br>
              <a:rPr lang="fr-CA" sz="2000" dirty="0" smtClean="0"/>
            </a:br>
            <a:r>
              <a:rPr lang="fr-CA" sz="2000" dirty="0" smtClean="0"/>
              <a:t>(1 strophe extrait </a:t>
            </a:r>
            <a:r>
              <a:rPr lang="fr-CA" sz="2000" dirty="0"/>
              <a:t>du poème de 4 strophes  SOIR D’HIVER) </a:t>
            </a:r>
            <a:br>
              <a:rPr lang="fr-CA" sz="2000" dirty="0"/>
            </a:br>
            <a:endParaRPr lang="fr-CA" sz="2000" dirty="0"/>
          </a:p>
        </p:txBody>
      </p:sp>
      <p:sp>
        <p:nvSpPr>
          <p:cNvPr id="8" name="Espace réservé du texte 7"/>
          <p:cNvSpPr>
            <a:spLocks noGrp="1"/>
          </p:cNvSpPr>
          <p:nvPr>
            <p:ph type="body" idx="1"/>
          </p:nvPr>
        </p:nvSpPr>
        <p:spPr/>
        <p:txBody>
          <a:bodyPr/>
          <a:lstStyle/>
          <a:p>
            <a:r>
              <a:rPr lang="fr-CA" dirty="0" smtClean="0"/>
              <a:t>Version originale</a:t>
            </a:r>
            <a:endParaRPr lang="fr-CA" dirty="0"/>
          </a:p>
        </p:txBody>
      </p:sp>
      <p:sp>
        <p:nvSpPr>
          <p:cNvPr id="6" name="Espace réservé du contenu 5"/>
          <p:cNvSpPr>
            <a:spLocks noGrp="1"/>
          </p:cNvSpPr>
          <p:nvPr>
            <p:ph sz="half" idx="2"/>
          </p:nvPr>
        </p:nvSpPr>
        <p:spPr>
          <a:xfrm>
            <a:off x="457200" y="2174875"/>
            <a:ext cx="3970784" cy="3630389"/>
          </a:xfrm>
        </p:spPr>
        <p:txBody>
          <a:bodyPr>
            <a:normAutofit/>
          </a:bodyPr>
          <a:lstStyle/>
          <a:p>
            <a:pPr marL="180000" indent="-180000">
              <a:spcBef>
                <a:spcPts val="50"/>
              </a:spcBef>
            </a:pPr>
            <a:r>
              <a:rPr lang="fr-CA" sz="2000" dirty="0"/>
              <a:t>Ah ! comme la neige a neigé </a:t>
            </a:r>
            <a:r>
              <a:rPr lang="fr-CA" sz="2000" dirty="0" smtClean="0"/>
              <a:t>!</a:t>
            </a:r>
          </a:p>
          <a:p>
            <a:pPr marL="180000" indent="-180000">
              <a:spcBef>
                <a:spcPts val="50"/>
              </a:spcBef>
            </a:pPr>
            <a:r>
              <a:rPr lang="fr-CA" sz="2000" dirty="0" smtClean="0"/>
              <a:t>Ma </a:t>
            </a:r>
            <a:r>
              <a:rPr lang="fr-CA" sz="2000" dirty="0"/>
              <a:t>vitre est un jardin de </a:t>
            </a:r>
            <a:r>
              <a:rPr lang="fr-CA" sz="2000" dirty="0" smtClean="0"/>
              <a:t>givre.</a:t>
            </a:r>
          </a:p>
          <a:p>
            <a:pPr marL="180000" indent="-180000">
              <a:spcBef>
                <a:spcPts val="50"/>
              </a:spcBef>
            </a:pPr>
            <a:r>
              <a:rPr lang="fr-CA" sz="2000" dirty="0" smtClean="0"/>
              <a:t>Ah </a:t>
            </a:r>
            <a:r>
              <a:rPr lang="fr-CA" sz="2000" dirty="0"/>
              <a:t>! comme la neige a neigé ! </a:t>
            </a:r>
            <a:endParaRPr lang="fr-CA" sz="2000" dirty="0" smtClean="0"/>
          </a:p>
          <a:p>
            <a:pPr marL="180000" indent="-180000">
              <a:spcBef>
                <a:spcPts val="50"/>
              </a:spcBef>
            </a:pPr>
            <a:r>
              <a:rPr lang="fr-CA" sz="2000" dirty="0" smtClean="0"/>
              <a:t>Qu'est-ce </a:t>
            </a:r>
            <a:r>
              <a:rPr lang="fr-CA" sz="2000" dirty="0"/>
              <a:t>que le spasme de vivre </a:t>
            </a:r>
            <a:endParaRPr lang="fr-CA" sz="2000" dirty="0" smtClean="0"/>
          </a:p>
          <a:p>
            <a:pPr marL="180000" indent="-180000">
              <a:spcBef>
                <a:spcPts val="50"/>
              </a:spcBef>
            </a:pPr>
            <a:r>
              <a:rPr lang="fr-CA" sz="2000" dirty="0" smtClean="0"/>
              <a:t>O </a:t>
            </a:r>
            <a:r>
              <a:rPr lang="fr-CA" sz="2000" dirty="0"/>
              <a:t>la douleur que j'ai, que j'ai !</a:t>
            </a:r>
          </a:p>
          <a:p>
            <a:pPr marL="180000">
              <a:spcBef>
                <a:spcPts val="50"/>
              </a:spcBef>
            </a:pPr>
            <a:endParaRPr lang="fr-CA" sz="2000" dirty="0"/>
          </a:p>
        </p:txBody>
      </p:sp>
      <p:sp>
        <p:nvSpPr>
          <p:cNvPr id="9" name="Espace réservé du texte 8"/>
          <p:cNvSpPr>
            <a:spLocks noGrp="1"/>
          </p:cNvSpPr>
          <p:nvPr>
            <p:ph type="body" sz="quarter" idx="3"/>
          </p:nvPr>
        </p:nvSpPr>
        <p:spPr/>
        <p:txBody>
          <a:bodyPr/>
          <a:lstStyle/>
          <a:p>
            <a:r>
              <a:rPr lang="fr-CA" dirty="0" smtClean="0"/>
              <a:t>Version contrefaite</a:t>
            </a:r>
            <a:endParaRPr lang="fr-CA" dirty="0"/>
          </a:p>
        </p:txBody>
      </p:sp>
      <p:sp>
        <p:nvSpPr>
          <p:cNvPr id="10" name="Espace réservé du contenu 9"/>
          <p:cNvSpPr>
            <a:spLocks noGrp="1"/>
          </p:cNvSpPr>
          <p:nvPr>
            <p:ph sz="quarter" idx="4"/>
          </p:nvPr>
        </p:nvSpPr>
        <p:spPr>
          <a:xfrm>
            <a:off x="4645025" y="2174875"/>
            <a:ext cx="4175447" cy="3951288"/>
          </a:xfrm>
        </p:spPr>
        <p:txBody>
          <a:bodyPr/>
          <a:lstStyle/>
          <a:p>
            <a:r>
              <a:rPr lang="fr-CA" sz="2000" dirty="0"/>
              <a:t>Ah ! comme la pluie a plu !</a:t>
            </a:r>
          </a:p>
          <a:p>
            <a:r>
              <a:rPr lang="fr-CA" sz="2000" dirty="0"/>
              <a:t>Mon </a:t>
            </a:r>
            <a:r>
              <a:rPr lang="fr-CA" sz="2000" dirty="0" smtClean="0"/>
              <a:t>regard, </a:t>
            </a:r>
            <a:r>
              <a:rPr lang="fr-CA" sz="2000" dirty="0"/>
              <a:t>sous les larmes, </a:t>
            </a:r>
            <a:r>
              <a:rPr lang="fr-CA" sz="2000" dirty="0" smtClean="0"/>
              <a:t>enseveli</a:t>
            </a:r>
            <a:endParaRPr lang="fr-CA" sz="2000" dirty="0"/>
          </a:p>
          <a:p>
            <a:r>
              <a:rPr lang="fr-CA" sz="2000" dirty="0"/>
              <a:t>Ah ! comme la pluie a plu !</a:t>
            </a:r>
          </a:p>
          <a:p>
            <a:r>
              <a:rPr lang="fr-CA" sz="2000" dirty="0"/>
              <a:t>Qu’est-ce qu’un souffle de vie </a:t>
            </a:r>
          </a:p>
          <a:p>
            <a:r>
              <a:rPr lang="fr-CA" sz="2000" dirty="0"/>
              <a:t>Dans ce tourment qui me saisit !</a:t>
            </a:r>
          </a:p>
          <a:p>
            <a:endParaRPr lang="fr-CA" dirty="0"/>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11"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C99E27C9-DB4E-4DE3-AD6B-E4C309D355DC}" type="slidenum">
              <a:rPr lang="fr-FR" sz="1800"/>
              <a:pPr fontAlgn="auto">
                <a:spcBef>
                  <a:spcPts val="0"/>
                </a:spcBef>
                <a:spcAft>
                  <a:spcPts val="0"/>
                </a:spcAft>
                <a:defRPr/>
              </a:pPr>
              <a:t>42</a:t>
            </a:fld>
            <a:endParaRPr lang="fr-FR" sz="1800" dirty="0"/>
          </a:p>
        </p:txBody>
      </p:sp>
    </p:spTree>
    <p:extLst>
      <p:ext uri="{BB962C8B-B14F-4D97-AF65-F5344CB8AC3E}">
        <p14:creationId xmlns:p14="http://schemas.microsoft.com/office/powerpoint/2010/main" val="854529244"/>
      </p:ext>
    </p:extLst>
  </p:cSld>
  <p:clrMapOvr>
    <a:masterClrMapping/>
  </p:clrMapOvr>
  <p:transition advTm="15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defRPr/>
            </a:pPr>
            <a:r>
              <a:rPr lang="fr-CA" sz="4000" dirty="0" smtClean="0"/>
              <a:t>Les droits ayant trait à la communication</a:t>
            </a:r>
          </a:p>
        </p:txBody>
      </p:sp>
      <p:sp>
        <p:nvSpPr>
          <p:cNvPr id="28675" name="Rectangle 3"/>
          <p:cNvSpPr>
            <a:spLocks noGrp="1" noChangeArrowheads="1"/>
          </p:cNvSpPr>
          <p:nvPr>
            <p:ph idx="1"/>
          </p:nvPr>
        </p:nvSpPr>
        <p:spPr/>
        <p:txBody>
          <a:bodyPr/>
          <a:lstStyle/>
          <a:p>
            <a:r>
              <a:rPr lang="fr-CA" sz="2800" dirty="0" smtClean="0"/>
              <a:t>La représentation en public art 3(1), </a:t>
            </a:r>
          </a:p>
          <a:p>
            <a:pPr eaLnBrk="1" hangingPunct="1"/>
            <a:r>
              <a:rPr lang="fr-CA" sz="2800" dirty="0" smtClean="0"/>
              <a:t>La télécommunication art 3 (1) f)</a:t>
            </a:r>
          </a:p>
        </p:txBody>
      </p:sp>
      <p:sp>
        <p:nvSpPr>
          <p:cNvPr id="5"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0E5B4623-EE8D-4F35-8179-DCC73EE0A128}" type="slidenum">
              <a:rPr lang="fr-FR" sz="1800"/>
              <a:pPr fontAlgn="auto">
                <a:spcBef>
                  <a:spcPts val="0"/>
                </a:spcBef>
                <a:spcAft>
                  <a:spcPts val="0"/>
                </a:spcAft>
                <a:defRPr/>
              </a:pPr>
              <a:t>43</a:t>
            </a:fld>
            <a:endParaRPr lang="fr-FR" sz="1800" dirty="0"/>
          </a:p>
        </p:txBody>
      </p:sp>
    </p:spTree>
  </p:cSld>
  <p:clrMapOvr>
    <a:masterClrMapping/>
  </p:clrMapOvr>
  <p:transition advTm="15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fr-CA" dirty="0" smtClean="0"/>
              <a:t>La représentation publique – art. 3</a:t>
            </a:r>
            <a:endParaRPr lang="fr-FR" dirty="0" smtClean="0"/>
          </a:p>
        </p:txBody>
      </p:sp>
      <p:sp>
        <p:nvSpPr>
          <p:cNvPr id="69635" name="Rectangle 3"/>
          <p:cNvSpPr>
            <a:spLocks noGrp="1" noChangeArrowheads="1"/>
          </p:cNvSpPr>
          <p:nvPr>
            <p:ph idx="1"/>
          </p:nvPr>
        </p:nvSpPr>
        <p:spPr/>
        <p:txBody>
          <a:bodyPr>
            <a:normAutofit fontScale="92500"/>
          </a:bodyPr>
          <a:lstStyle/>
          <a:p>
            <a:pPr eaLnBrk="1" hangingPunct="1"/>
            <a:r>
              <a:rPr lang="fr-CA" sz="2200" b="1" dirty="0" smtClean="0"/>
              <a:t>Mode de représentation :</a:t>
            </a:r>
          </a:p>
          <a:p>
            <a:pPr lvl="1"/>
            <a:r>
              <a:rPr lang="fr-CA" sz="2200" b="1" dirty="0" smtClean="0"/>
              <a:t>Directe  			=  théâtre</a:t>
            </a:r>
          </a:p>
          <a:p>
            <a:pPr lvl="1"/>
            <a:r>
              <a:rPr lang="fr-CA" sz="2200" b="1" dirty="0" smtClean="0"/>
              <a:t>Par moyen mécanique 	=  une bande vidéo</a:t>
            </a:r>
          </a:p>
          <a:p>
            <a:pPr lvl="1"/>
            <a:r>
              <a:rPr lang="fr-CA" sz="2200" b="1" dirty="0" smtClean="0"/>
              <a:t>Par télécommunication 	</a:t>
            </a:r>
          </a:p>
          <a:p>
            <a:pPr lvl="2"/>
            <a:r>
              <a:rPr lang="fr-CA" sz="2200" b="1" dirty="0" smtClean="0"/>
              <a:t>télévision regardée dans un bar;</a:t>
            </a:r>
          </a:p>
          <a:p>
            <a:pPr lvl="2"/>
            <a:r>
              <a:rPr lang="fr-CA" sz="2200" b="1" dirty="0" smtClean="0"/>
              <a:t>télévision regardée dans un domicile;</a:t>
            </a:r>
          </a:p>
          <a:p>
            <a:r>
              <a:rPr lang="fr-CA" sz="2200" b="1" dirty="0" smtClean="0"/>
              <a:t>Publique</a:t>
            </a:r>
          </a:p>
          <a:p>
            <a:pPr lvl="1"/>
            <a:r>
              <a:rPr lang="fr-CA" sz="2200" b="1" dirty="0" smtClean="0"/>
              <a:t>Critère de l’auditoire domestique ou quasi-domestique </a:t>
            </a:r>
          </a:p>
          <a:p>
            <a:pPr lvl="1"/>
            <a:r>
              <a:rPr lang="fr-CA" sz="2200" b="1" dirty="0" smtClean="0"/>
              <a:t> public = un auditoire non domestique, école, usine, hôtel</a:t>
            </a:r>
          </a:p>
          <a:p>
            <a:pPr lvl="1"/>
            <a:r>
              <a:rPr lang="fr-CA" sz="2200" b="1" dirty="0" smtClean="0"/>
              <a:t>Privée = dans un domicile seulement</a:t>
            </a:r>
            <a:endParaRPr lang="fr-FR" sz="2200" dirty="0" smtClean="0"/>
          </a:p>
          <a:p>
            <a:pPr lvl="1" eaLnBrk="1" hangingPunct="1"/>
            <a:endParaRPr lang="fr-CA" sz="2400" b="1" dirty="0" smtClean="0"/>
          </a:p>
        </p:txBody>
      </p:sp>
      <p:sp>
        <p:nvSpPr>
          <p:cNvPr id="5"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AB14B5F5-FF4C-41EE-A1FE-F5AD1B1FF5F9}" type="slidenum">
              <a:rPr lang="fr-FR" sz="1800"/>
              <a:pPr fontAlgn="auto">
                <a:spcBef>
                  <a:spcPts val="0"/>
                </a:spcBef>
                <a:spcAft>
                  <a:spcPts val="0"/>
                </a:spcAft>
                <a:defRPr/>
              </a:pPr>
              <a:t>44</a:t>
            </a:fld>
            <a:endParaRPr lang="fr-FR" sz="1800" dirty="0"/>
          </a:p>
        </p:txBody>
      </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wipe(left)">
                                      <p:cBhvr>
                                        <p:cTn id="7" dur="500"/>
                                        <p:tgtEl>
                                          <p:spTgt spid="69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Effect transition="in" filter="wipe(left)">
                                      <p:cBhvr>
                                        <p:cTn id="12" dur="500"/>
                                        <p:tgtEl>
                                          <p:spTgt spid="69635">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9635">
                                            <p:txEl>
                                              <p:pRg st="1" end="1"/>
                                            </p:txEl>
                                          </p:spTgt>
                                        </p:tgtEl>
                                        <p:attrNameLst>
                                          <p:attrName>style.visibility</p:attrName>
                                        </p:attrNameLst>
                                      </p:cBhvr>
                                      <p:to>
                                        <p:strVal val="visible"/>
                                      </p:to>
                                    </p:set>
                                    <p:animEffect transition="in" filter="wipe(left)">
                                      <p:cBhvr>
                                        <p:cTn id="15" dur="500"/>
                                        <p:tgtEl>
                                          <p:spTgt spid="69635">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9635">
                                            <p:txEl>
                                              <p:pRg st="2" end="2"/>
                                            </p:txEl>
                                          </p:spTgt>
                                        </p:tgtEl>
                                        <p:attrNameLst>
                                          <p:attrName>style.visibility</p:attrName>
                                        </p:attrNameLst>
                                      </p:cBhvr>
                                      <p:to>
                                        <p:strVal val="visible"/>
                                      </p:to>
                                    </p:set>
                                    <p:animEffect transition="in" filter="wipe(left)">
                                      <p:cBhvr>
                                        <p:cTn id="18" dur="500"/>
                                        <p:tgtEl>
                                          <p:spTgt spid="69635">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9635">
                                            <p:txEl>
                                              <p:pRg st="3" end="3"/>
                                            </p:txEl>
                                          </p:spTgt>
                                        </p:tgtEl>
                                        <p:attrNameLst>
                                          <p:attrName>style.visibility</p:attrName>
                                        </p:attrNameLst>
                                      </p:cBhvr>
                                      <p:to>
                                        <p:strVal val="visible"/>
                                      </p:to>
                                    </p:set>
                                    <p:animEffect transition="in" filter="wipe(left)">
                                      <p:cBhvr>
                                        <p:cTn id="21" dur="500"/>
                                        <p:tgtEl>
                                          <p:spTgt spid="69635">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9635">
                                            <p:txEl>
                                              <p:pRg st="4" end="4"/>
                                            </p:txEl>
                                          </p:spTgt>
                                        </p:tgtEl>
                                        <p:attrNameLst>
                                          <p:attrName>style.visibility</p:attrName>
                                        </p:attrNameLst>
                                      </p:cBhvr>
                                      <p:to>
                                        <p:strVal val="visible"/>
                                      </p:to>
                                    </p:set>
                                    <p:animEffect transition="in" filter="wipe(left)">
                                      <p:cBhvr>
                                        <p:cTn id="24" dur="500"/>
                                        <p:tgtEl>
                                          <p:spTgt spid="69635">
                                            <p:txEl>
                                              <p:pRg st="4" end="4"/>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animEffect transition="in" filter="wipe(left)">
                                      <p:cBhvr>
                                        <p:cTn id="27" dur="500"/>
                                        <p:tgtEl>
                                          <p:spTgt spid="6963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9635">
                                            <p:txEl>
                                              <p:pRg st="6" end="6"/>
                                            </p:txEl>
                                          </p:spTgt>
                                        </p:tgtEl>
                                        <p:attrNameLst>
                                          <p:attrName>style.visibility</p:attrName>
                                        </p:attrNameLst>
                                      </p:cBhvr>
                                      <p:to>
                                        <p:strVal val="visible"/>
                                      </p:to>
                                    </p:set>
                                    <p:animEffect transition="in" filter="wipe(left)">
                                      <p:cBhvr>
                                        <p:cTn id="32" dur="500"/>
                                        <p:tgtEl>
                                          <p:spTgt spid="69635">
                                            <p:txEl>
                                              <p:pRg st="6" end="6"/>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9635">
                                            <p:txEl>
                                              <p:pRg st="7" end="7"/>
                                            </p:txEl>
                                          </p:spTgt>
                                        </p:tgtEl>
                                        <p:attrNameLst>
                                          <p:attrName>style.visibility</p:attrName>
                                        </p:attrNameLst>
                                      </p:cBhvr>
                                      <p:to>
                                        <p:strVal val="visible"/>
                                      </p:to>
                                    </p:set>
                                    <p:animEffect transition="in" filter="wipe(left)">
                                      <p:cBhvr>
                                        <p:cTn id="35" dur="500"/>
                                        <p:tgtEl>
                                          <p:spTgt spid="69635">
                                            <p:txEl>
                                              <p:pRg st="7" end="7"/>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9635">
                                            <p:txEl>
                                              <p:pRg st="8" end="8"/>
                                            </p:txEl>
                                          </p:spTgt>
                                        </p:tgtEl>
                                        <p:attrNameLst>
                                          <p:attrName>style.visibility</p:attrName>
                                        </p:attrNameLst>
                                      </p:cBhvr>
                                      <p:to>
                                        <p:strVal val="visible"/>
                                      </p:to>
                                    </p:set>
                                    <p:animEffect transition="in" filter="wipe(left)">
                                      <p:cBhvr>
                                        <p:cTn id="38" dur="500"/>
                                        <p:tgtEl>
                                          <p:spTgt spid="69635">
                                            <p:txEl>
                                              <p:pRg st="8" end="8"/>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9635">
                                            <p:txEl>
                                              <p:pRg st="9" end="9"/>
                                            </p:txEl>
                                          </p:spTgt>
                                        </p:tgtEl>
                                        <p:attrNameLst>
                                          <p:attrName>style.visibility</p:attrName>
                                        </p:attrNameLst>
                                      </p:cBhvr>
                                      <p:to>
                                        <p:strVal val="visible"/>
                                      </p:to>
                                    </p:set>
                                    <p:animEffect transition="in" filter="wipe(left)">
                                      <p:cBhvr>
                                        <p:cTn id="41" dur="500"/>
                                        <p:tgtEl>
                                          <p:spTgt spid="696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autoUpdateAnimBg="0"/>
      <p:bldP spid="6963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fr-CA" smtClean="0"/>
              <a:t>COMMUNICATION PAR TÉLÉCOMMUNICATION</a:t>
            </a:r>
            <a:br>
              <a:rPr lang="fr-CA" smtClean="0"/>
            </a:br>
            <a:r>
              <a:rPr lang="fr-CA" smtClean="0"/>
              <a:t>ART. 3 (1F)</a:t>
            </a:r>
            <a:endParaRPr lang="fr-FR" sz="3200" smtClean="0"/>
          </a:p>
        </p:txBody>
      </p:sp>
      <p:sp>
        <p:nvSpPr>
          <p:cNvPr id="71683" name="Rectangle 3"/>
          <p:cNvSpPr>
            <a:spLocks noGrp="1" noChangeArrowheads="1"/>
          </p:cNvSpPr>
          <p:nvPr>
            <p:ph idx="1"/>
          </p:nvPr>
        </p:nvSpPr>
        <p:spPr>
          <a:xfrm>
            <a:off x="685800" y="1371600"/>
            <a:ext cx="7772400" cy="4505672"/>
          </a:xfrm>
        </p:spPr>
        <p:txBody>
          <a:bodyPr>
            <a:normAutofit fontScale="92500" lnSpcReduction="20000"/>
          </a:bodyPr>
          <a:lstStyle/>
          <a:p>
            <a:pPr eaLnBrk="1" hangingPunct="1">
              <a:defRPr/>
            </a:pPr>
            <a:r>
              <a:rPr lang="fr-CA" dirty="0" smtClean="0"/>
              <a:t>Par tous moyens de télécommunication :</a:t>
            </a:r>
          </a:p>
          <a:p>
            <a:pPr lvl="1" eaLnBrk="1" hangingPunct="1">
              <a:defRPr/>
            </a:pPr>
            <a:r>
              <a:rPr lang="fr-CA" b="1" dirty="0" smtClean="0"/>
              <a:t>fil, câble, radiodiffusion, ondes, …</a:t>
            </a:r>
          </a:p>
          <a:p>
            <a:pPr lvl="1" eaLnBrk="1" hangingPunct="1">
              <a:defRPr/>
            </a:pPr>
            <a:r>
              <a:rPr lang="fr-CA" dirty="0" smtClean="0"/>
              <a:t>Communication pour transmettre une copie versus transmission en continu  - </a:t>
            </a:r>
          </a:p>
          <a:p>
            <a:pPr lvl="1">
              <a:defRPr/>
            </a:pPr>
            <a:r>
              <a:rPr lang="fr-CA" i="1" dirty="0" smtClean="0"/>
              <a:t>Entertainment Software Association c. Société canadienne des auteurs, compositeurs et éditeurs de musique, </a:t>
            </a:r>
            <a:r>
              <a:rPr lang="en-CA" dirty="0" smtClean="0"/>
              <a:t>2012 CSC 34, [2012] 2 R.C.S. 231</a:t>
            </a:r>
            <a:endParaRPr lang="fr-CA" i="1" dirty="0" smtClean="0"/>
          </a:p>
          <a:p>
            <a:pPr lvl="2" eaLnBrk="1" hangingPunct="1">
              <a:defRPr/>
            </a:pPr>
            <a:r>
              <a:rPr lang="fr-CA" dirty="0" smtClean="0"/>
              <a:t>un groupe d’éditeurs et de distributeurs de jeux vidéo  remettaient des copies à leurs clients, soit en magasin, soit par la poste ou permettaient aussi de télécharger des jeux vidéo sur Internet.</a:t>
            </a:r>
          </a:p>
          <a:p>
            <a:pPr lvl="2" eaLnBrk="1" hangingPunct="1">
              <a:defRPr/>
            </a:pPr>
            <a:r>
              <a:rPr lang="fr-CA" dirty="0" smtClean="0"/>
              <a:t>Simple livraison d’une copie n’est pas une communication en vue d’une représentation   - le droit de communication se rapporte essentiellement aux activités d’exécution ou de représentation</a:t>
            </a:r>
          </a:p>
          <a:p>
            <a:pPr lvl="2">
              <a:defRPr/>
            </a:pPr>
            <a:r>
              <a:rPr lang="fr-CA" sz="1100" dirty="0">
                <a:ea typeface="ＭＳ Ｐゴシック" pitchFamily="-110" charset="-128"/>
              </a:rPr>
              <a:t> Impact de l’art. 2.4 (1.1) ?</a:t>
            </a:r>
          </a:p>
          <a:p>
            <a:pPr lvl="2">
              <a:defRPr/>
            </a:pPr>
            <a:r>
              <a:rPr lang="fr-FR" sz="1100" dirty="0" err="1">
                <a:ea typeface="ＭＳ Ｐゴシック" pitchFamily="-110" charset="-128"/>
              </a:rPr>
              <a:t>Comm</a:t>
            </a:r>
            <a:r>
              <a:rPr lang="fr-FR" sz="1100" dirty="0">
                <a:ea typeface="ＭＳ Ｐゴシック" pitchFamily="-110" charset="-128"/>
              </a:rPr>
              <a:t>. du droit d’auteur,  </a:t>
            </a:r>
            <a:r>
              <a:rPr lang="fr-CA" sz="1100" i="1" dirty="0">
                <a:ea typeface="ＭＳ Ｐゴシック" pitchFamily="-110" charset="-128"/>
              </a:rPr>
              <a:t>Portée de l’article 2.4(1.1) de la Loi sur le droit d’auteur – Mise à la disposition</a:t>
            </a:r>
            <a:r>
              <a:rPr lang="fr-CA" sz="1100" dirty="0">
                <a:ea typeface="ＭＳ Ｐゴシック" pitchFamily="-110" charset="-128"/>
              </a:rPr>
              <a:t>, [CB-CDA 2017-085] </a:t>
            </a:r>
            <a:r>
              <a:rPr lang="fr-CA" sz="1100" dirty="0">
                <a:ea typeface="ＭＳ Ｐゴシック" pitchFamily="-110" charset="-128"/>
                <a:hlinkClick r:id="rId2"/>
              </a:rPr>
              <a:t>http://www.cb-cda.gc.ca/decisions/2017/DEC-2017-SCOPE-25082017.pdf</a:t>
            </a:r>
            <a:endParaRPr lang="fr-CA" sz="1100" dirty="0">
              <a:ea typeface="ＭＳ Ｐゴシック" pitchFamily="-110" charset="-128"/>
            </a:endParaRPr>
          </a:p>
          <a:p>
            <a:pPr lvl="2" eaLnBrk="1" hangingPunct="1">
              <a:defRPr/>
            </a:pPr>
            <a:endParaRPr lang="en-CA" sz="1100" dirty="0" smtClean="0"/>
          </a:p>
          <a:p>
            <a:pPr lvl="1" eaLnBrk="1" hangingPunct="1">
              <a:defRPr/>
            </a:pPr>
            <a:endParaRPr lang="fr-CA" dirty="0" smtClean="0"/>
          </a:p>
          <a:p>
            <a:pPr lvl="1" eaLnBrk="1" hangingPunct="1">
              <a:defRPr/>
            </a:pPr>
            <a:endParaRPr lang="fr-FR" dirty="0" smtClean="0"/>
          </a:p>
        </p:txBody>
      </p:sp>
      <p:sp>
        <p:nvSpPr>
          <p:cNvPr id="5"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8E234E56-DA14-4E67-AF90-6258AD32B56B}" type="slidenum">
              <a:rPr lang="fr-FR" sz="1800"/>
              <a:pPr fontAlgn="auto">
                <a:spcBef>
                  <a:spcPts val="0"/>
                </a:spcBef>
                <a:spcAft>
                  <a:spcPts val="0"/>
                </a:spcAft>
                <a:defRPr/>
              </a:pPr>
              <a:t>45</a:t>
            </a:fld>
            <a:endParaRPr lang="fr-FR" sz="1800" dirty="0"/>
          </a:p>
        </p:txBody>
      </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wipe(left)">
                                      <p:cBhvr>
                                        <p:cTn id="7" dur="500"/>
                                        <p:tgtEl>
                                          <p:spTgt spid="7168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1683">
                                            <p:txEl>
                                              <p:pRg st="1" end="1"/>
                                            </p:txEl>
                                          </p:spTgt>
                                        </p:tgtEl>
                                        <p:attrNameLst>
                                          <p:attrName>style.visibility</p:attrName>
                                        </p:attrNameLst>
                                      </p:cBhvr>
                                      <p:to>
                                        <p:strVal val="visible"/>
                                      </p:to>
                                    </p:set>
                                    <p:animEffect transition="in" filter="wipe(left)">
                                      <p:cBhvr>
                                        <p:cTn id="10" dur="500"/>
                                        <p:tgtEl>
                                          <p:spTgt spid="7168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animEffect transition="in" filter="wipe(left)">
                                      <p:cBhvr>
                                        <p:cTn id="13" dur="500"/>
                                        <p:tgtEl>
                                          <p:spTgt spid="7168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1683">
                                            <p:txEl>
                                              <p:pRg st="3" end="3"/>
                                            </p:txEl>
                                          </p:spTgt>
                                        </p:tgtEl>
                                        <p:attrNameLst>
                                          <p:attrName>style.visibility</p:attrName>
                                        </p:attrNameLst>
                                      </p:cBhvr>
                                      <p:to>
                                        <p:strVal val="visible"/>
                                      </p:to>
                                    </p:set>
                                    <p:animEffect transition="in" filter="wipe(left)">
                                      <p:cBhvr>
                                        <p:cTn id="16" dur="500"/>
                                        <p:tgtEl>
                                          <p:spTgt spid="7168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1683">
                                            <p:txEl>
                                              <p:pRg st="4" end="4"/>
                                            </p:txEl>
                                          </p:spTgt>
                                        </p:tgtEl>
                                        <p:attrNameLst>
                                          <p:attrName>style.visibility</p:attrName>
                                        </p:attrNameLst>
                                      </p:cBhvr>
                                      <p:to>
                                        <p:strVal val="visible"/>
                                      </p:to>
                                    </p:set>
                                    <p:animEffect transition="in" filter="wipe(left)">
                                      <p:cBhvr>
                                        <p:cTn id="19" dur="500"/>
                                        <p:tgtEl>
                                          <p:spTgt spid="7168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1683">
                                            <p:txEl>
                                              <p:pRg st="5" end="5"/>
                                            </p:txEl>
                                          </p:spTgt>
                                        </p:tgtEl>
                                        <p:attrNameLst>
                                          <p:attrName>style.visibility</p:attrName>
                                        </p:attrNameLst>
                                      </p:cBhvr>
                                      <p:to>
                                        <p:strVal val="visible"/>
                                      </p:to>
                                    </p:set>
                                    <p:animEffect transition="in" filter="wipe(left)">
                                      <p:cBhvr>
                                        <p:cTn id="22" dur="500"/>
                                        <p:tgtEl>
                                          <p:spTgt spid="7168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1683">
                                            <p:txEl>
                                              <p:pRg st="6" end="6"/>
                                            </p:txEl>
                                          </p:spTgt>
                                        </p:tgtEl>
                                        <p:attrNameLst>
                                          <p:attrName>style.visibility</p:attrName>
                                        </p:attrNameLst>
                                      </p:cBhvr>
                                      <p:to>
                                        <p:strVal val="visible"/>
                                      </p:to>
                                    </p:set>
                                    <p:animEffect transition="in" filter="wipe(left)">
                                      <p:cBhvr>
                                        <p:cTn id="25" dur="500"/>
                                        <p:tgtEl>
                                          <p:spTgt spid="7168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1683">
                                            <p:txEl>
                                              <p:pRg st="7" end="7"/>
                                            </p:txEl>
                                          </p:spTgt>
                                        </p:tgtEl>
                                        <p:attrNameLst>
                                          <p:attrName>style.visibility</p:attrName>
                                        </p:attrNameLst>
                                      </p:cBhvr>
                                      <p:to>
                                        <p:strVal val="visible"/>
                                      </p:to>
                                    </p:set>
                                    <p:animEffect transition="in" filter="wipe(left)">
                                      <p:cBhvr>
                                        <p:cTn id="28" dur="500"/>
                                        <p:tgtEl>
                                          <p:spTgt spid="716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defRPr/>
            </a:pPr>
            <a:r>
              <a:rPr lang="fr-CA" dirty="0" smtClean="0"/>
              <a:t>COMMUNICATION PAR TÉLÉCOMMUNICATION ART. 3 (1F) </a:t>
            </a:r>
            <a:br>
              <a:rPr lang="fr-CA" dirty="0" smtClean="0"/>
            </a:br>
            <a:r>
              <a:rPr lang="fr-CA" dirty="0" smtClean="0"/>
              <a:t>au public ou privé</a:t>
            </a:r>
            <a:br>
              <a:rPr lang="fr-CA" dirty="0" smtClean="0"/>
            </a:br>
            <a:endParaRPr lang="fr-FR" dirty="0" smtClean="0"/>
          </a:p>
        </p:txBody>
      </p:sp>
      <p:sp>
        <p:nvSpPr>
          <p:cNvPr id="72707" name="Rectangle 3"/>
          <p:cNvSpPr>
            <a:spLocks noGrp="1" noChangeArrowheads="1"/>
          </p:cNvSpPr>
          <p:nvPr>
            <p:ph idx="1"/>
          </p:nvPr>
        </p:nvSpPr>
        <p:spPr/>
        <p:txBody>
          <a:bodyPr>
            <a:normAutofit fontScale="85000" lnSpcReduction="20000"/>
          </a:bodyPr>
          <a:lstStyle/>
          <a:p>
            <a:pPr eaLnBrk="1" hangingPunct="1">
              <a:lnSpc>
                <a:spcPct val="90000"/>
              </a:lnSpc>
              <a:buFontTx/>
              <a:buNone/>
              <a:defRPr/>
            </a:pPr>
            <a:r>
              <a:rPr lang="fr-CA" sz="2400" dirty="0" smtClean="0"/>
              <a:t>Au public - Définition de la Loi art. 2.4(1) – Appartement, chambre d’hôtel </a:t>
            </a:r>
          </a:p>
          <a:p>
            <a:pPr eaLnBrk="1" hangingPunct="1">
              <a:lnSpc>
                <a:spcPct val="90000"/>
              </a:lnSpc>
              <a:defRPr/>
            </a:pPr>
            <a:r>
              <a:rPr lang="fr-CA" sz="2400" dirty="0" smtClean="0"/>
              <a:t>Jurisprudence</a:t>
            </a:r>
          </a:p>
          <a:p>
            <a:pPr lvl="1" eaLnBrk="1" hangingPunct="1">
              <a:lnSpc>
                <a:spcPct val="90000"/>
              </a:lnSpc>
              <a:defRPr/>
            </a:pPr>
            <a:r>
              <a:rPr lang="fr-CA" dirty="0" smtClean="0"/>
              <a:t>Privé</a:t>
            </a:r>
          </a:p>
          <a:p>
            <a:pPr lvl="2" eaLnBrk="1" hangingPunct="1">
              <a:lnSpc>
                <a:spcPct val="90000"/>
              </a:lnSpc>
              <a:defRPr/>
            </a:pPr>
            <a:r>
              <a:rPr lang="fr-CA" sz="1800" dirty="0" smtClean="0"/>
              <a:t>Transmis à des stations affiliées; </a:t>
            </a:r>
            <a:r>
              <a:rPr lang="fr-CA" sz="1800" u="sng" dirty="0" smtClean="0"/>
              <a:t>CAPAC</a:t>
            </a:r>
            <a:r>
              <a:rPr lang="fr-CA" sz="1800" dirty="0" smtClean="0"/>
              <a:t> vs </a:t>
            </a:r>
            <a:r>
              <a:rPr lang="fr-CA" sz="1800" u="sng" dirty="0" smtClean="0"/>
              <a:t>CTV</a:t>
            </a:r>
            <a:r>
              <a:rPr lang="fr-CA" sz="1800" dirty="0" smtClean="0"/>
              <a:t>; </a:t>
            </a:r>
            <a:r>
              <a:rPr lang="fr-CA" sz="1800" u="sng" dirty="0" smtClean="0"/>
              <a:t>SDE</a:t>
            </a:r>
            <a:r>
              <a:rPr lang="fr-CA" sz="1800" dirty="0" smtClean="0"/>
              <a:t> vs </a:t>
            </a:r>
            <a:r>
              <a:rPr lang="fr-CA" sz="1800" u="sng" dirty="0" smtClean="0"/>
              <a:t>CTV </a:t>
            </a:r>
          </a:p>
          <a:p>
            <a:pPr lvl="2" eaLnBrk="1" hangingPunct="1">
              <a:lnSpc>
                <a:spcPct val="90000"/>
              </a:lnSpc>
              <a:defRPr/>
            </a:pPr>
            <a:r>
              <a:rPr lang="fr-CA" sz="1800" dirty="0" smtClean="0"/>
              <a:t>transmis par télécopieur à une seule personne  CCH (</a:t>
            </a:r>
            <a:r>
              <a:rPr lang="fr-CA" sz="1800" dirty="0" err="1" smtClean="0"/>
              <a:t>parag</a:t>
            </a:r>
            <a:r>
              <a:rPr lang="fr-CA" sz="1800" dirty="0" smtClean="0"/>
              <a:t>. 78)</a:t>
            </a:r>
          </a:p>
          <a:p>
            <a:pPr lvl="1" eaLnBrk="1" hangingPunct="1">
              <a:lnSpc>
                <a:spcPct val="90000"/>
              </a:lnSpc>
              <a:defRPr/>
            </a:pPr>
            <a:r>
              <a:rPr lang="fr-CA" dirty="0" smtClean="0"/>
              <a:t>Public</a:t>
            </a:r>
          </a:p>
          <a:p>
            <a:pPr lvl="2">
              <a:lnSpc>
                <a:spcPct val="90000"/>
              </a:lnSpc>
              <a:defRPr/>
            </a:pPr>
            <a:r>
              <a:rPr lang="fr-CA" sz="1800" dirty="0" smtClean="0"/>
              <a:t>service de transmission de musique en continu (faite de point à point, de la copie individuelle d’une œuvre musicale, à la demande d’un consommateur) est une communication au public. </a:t>
            </a:r>
            <a:r>
              <a:rPr lang="fr-CA" sz="1800" i="1" dirty="0" smtClean="0"/>
              <a:t>Rogers Communications Inc. c. Society of </a:t>
            </a:r>
            <a:r>
              <a:rPr lang="fr-CA" sz="1800" i="1" dirty="0" err="1" smtClean="0"/>
              <a:t>Composers</a:t>
            </a:r>
            <a:r>
              <a:rPr lang="fr-CA" sz="1800" i="1" dirty="0" smtClean="0"/>
              <a:t>, </a:t>
            </a:r>
            <a:r>
              <a:rPr lang="fr-CA" sz="1800" i="1" dirty="0" err="1" smtClean="0"/>
              <a:t>Authors</a:t>
            </a:r>
            <a:r>
              <a:rPr lang="fr-CA" sz="1800" i="1" dirty="0" smtClean="0"/>
              <a:t> and Music </a:t>
            </a:r>
            <a:r>
              <a:rPr lang="fr-CA" sz="1800" i="1" dirty="0" err="1" smtClean="0"/>
              <a:t>Publishers</a:t>
            </a:r>
            <a:r>
              <a:rPr lang="fr-CA" sz="1800" i="1" dirty="0" smtClean="0"/>
              <a:t> of Canada</a:t>
            </a:r>
            <a:r>
              <a:rPr lang="fr-CA" sz="1800" dirty="0" smtClean="0"/>
              <a:t> , 2012 CSC 35, [2012] 2 R.C.S. 283</a:t>
            </a:r>
          </a:p>
          <a:p>
            <a:pPr lvl="1">
              <a:lnSpc>
                <a:spcPct val="90000"/>
              </a:lnSpc>
              <a:defRPr/>
            </a:pPr>
            <a:r>
              <a:rPr lang="fr-CA" sz="1800" b="1" dirty="0" smtClean="0"/>
              <a:t>Internet </a:t>
            </a:r>
          </a:p>
          <a:p>
            <a:pPr lvl="2" eaLnBrk="1" hangingPunct="1">
              <a:lnSpc>
                <a:spcPct val="90000"/>
              </a:lnSpc>
              <a:defRPr/>
            </a:pPr>
            <a:r>
              <a:rPr lang="fr-CA" sz="1800" b="1" dirty="0" smtClean="0"/>
              <a:t>Le ‘</a:t>
            </a:r>
            <a:r>
              <a:rPr lang="fr-CA" sz="1800" b="1" dirty="0" err="1" smtClean="0"/>
              <a:t>uploading</a:t>
            </a:r>
            <a:r>
              <a:rPr lang="fr-CA" sz="1800" b="1" dirty="0" smtClean="0"/>
              <a:t> ’ – est une communication au public </a:t>
            </a:r>
          </a:p>
          <a:p>
            <a:pPr lvl="2">
              <a:lnSpc>
                <a:spcPct val="90000"/>
              </a:lnSpc>
              <a:defRPr/>
            </a:pPr>
            <a:r>
              <a:rPr lang="fr-CA" sz="1800" b="1" dirty="0"/>
              <a:t>L’envoi d’un courriel à une personne membre du public  - public</a:t>
            </a:r>
          </a:p>
          <a:p>
            <a:pPr lvl="2" eaLnBrk="1" hangingPunct="1">
              <a:lnSpc>
                <a:spcPct val="90000"/>
              </a:lnSpc>
              <a:defRPr/>
            </a:pPr>
            <a:r>
              <a:rPr lang="fr-CA" sz="1800" b="1" dirty="0" smtClean="0"/>
              <a:t>L’envoi d’un courriel à une personne nommée, connue – privée</a:t>
            </a:r>
          </a:p>
          <a:p>
            <a:pPr lvl="2">
              <a:lnSpc>
                <a:spcPct val="90000"/>
              </a:lnSpc>
              <a:defRPr/>
            </a:pPr>
            <a:r>
              <a:rPr lang="fr-CA" sz="1800" b="1" dirty="0"/>
              <a:t>Indiquer par un hyperlien un accès à un document n’est pas une </a:t>
            </a:r>
            <a:r>
              <a:rPr lang="fr-CA" sz="1800" b="1" dirty="0" smtClean="0"/>
              <a:t>faire une télécommunication </a:t>
            </a:r>
            <a:r>
              <a:rPr lang="fr-CA" sz="1800" b="1" dirty="0"/>
              <a:t>mais attention aux hyperliens cachés</a:t>
            </a:r>
            <a:r>
              <a:rPr lang="fr-CA" sz="1800" b="1" dirty="0" smtClean="0"/>
              <a:t>, aux encouragements à la violation </a:t>
            </a:r>
            <a:r>
              <a:rPr lang="fr-CA" sz="1800" b="1" dirty="0"/>
              <a:t>… </a:t>
            </a:r>
          </a:p>
          <a:p>
            <a:pPr lvl="2" eaLnBrk="1" hangingPunct="1">
              <a:lnSpc>
                <a:spcPct val="90000"/>
              </a:lnSpc>
              <a:defRPr/>
            </a:pPr>
            <a:endParaRPr lang="fr-CA" sz="1800" dirty="0" smtClean="0"/>
          </a:p>
          <a:p>
            <a:pPr lvl="2" eaLnBrk="1" hangingPunct="1">
              <a:lnSpc>
                <a:spcPct val="90000"/>
              </a:lnSpc>
              <a:defRPr/>
            </a:pPr>
            <a:endParaRPr lang="fr-CA" sz="1800" dirty="0" smtClean="0"/>
          </a:p>
          <a:p>
            <a:pPr lvl="2" eaLnBrk="1" hangingPunct="1">
              <a:lnSpc>
                <a:spcPct val="90000"/>
              </a:lnSpc>
              <a:defRPr/>
            </a:pPr>
            <a:endParaRPr lang="fr-CA" sz="1800" dirty="0" smtClean="0"/>
          </a:p>
        </p:txBody>
      </p:sp>
      <p:sp>
        <p:nvSpPr>
          <p:cNvPr id="5"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75630B0B-5F10-4331-B194-CFAAFB4F5B95}" type="slidenum">
              <a:rPr lang="fr-FR" sz="1800"/>
              <a:pPr fontAlgn="auto">
                <a:spcBef>
                  <a:spcPts val="0"/>
                </a:spcBef>
                <a:spcAft>
                  <a:spcPts val="0"/>
                </a:spcAft>
                <a:defRPr/>
              </a:pPr>
              <a:t>46</a:t>
            </a:fld>
            <a:endParaRPr lang="fr-FR" sz="1800" dirty="0"/>
          </a:p>
        </p:txBody>
      </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left)">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left)">
                                      <p:cBhvr>
                                        <p:cTn id="12" dur="500"/>
                                        <p:tgtEl>
                                          <p:spTgt spid="7270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animEffect transition="in" filter="wipe(left)">
                                      <p:cBhvr>
                                        <p:cTn id="15" dur="500"/>
                                        <p:tgtEl>
                                          <p:spTgt spid="7270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2707">
                                            <p:txEl>
                                              <p:pRg st="3" end="3"/>
                                            </p:txEl>
                                          </p:spTgt>
                                        </p:tgtEl>
                                        <p:attrNameLst>
                                          <p:attrName>style.visibility</p:attrName>
                                        </p:attrNameLst>
                                      </p:cBhvr>
                                      <p:to>
                                        <p:strVal val="visible"/>
                                      </p:to>
                                    </p:set>
                                    <p:animEffect transition="in" filter="wipe(left)">
                                      <p:cBhvr>
                                        <p:cTn id="18" dur="500"/>
                                        <p:tgtEl>
                                          <p:spTgt spid="72707">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2707">
                                            <p:txEl>
                                              <p:pRg st="4" end="4"/>
                                            </p:txEl>
                                          </p:spTgt>
                                        </p:tgtEl>
                                        <p:attrNameLst>
                                          <p:attrName>style.visibility</p:attrName>
                                        </p:attrNameLst>
                                      </p:cBhvr>
                                      <p:to>
                                        <p:strVal val="visible"/>
                                      </p:to>
                                    </p:set>
                                    <p:animEffect transition="in" filter="wipe(left)">
                                      <p:cBhvr>
                                        <p:cTn id="21" dur="500"/>
                                        <p:tgtEl>
                                          <p:spTgt spid="72707">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2707">
                                            <p:txEl>
                                              <p:pRg st="5" end="5"/>
                                            </p:txEl>
                                          </p:spTgt>
                                        </p:tgtEl>
                                        <p:attrNameLst>
                                          <p:attrName>style.visibility</p:attrName>
                                        </p:attrNameLst>
                                      </p:cBhvr>
                                      <p:to>
                                        <p:strVal val="visible"/>
                                      </p:to>
                                    </p:set>
                                    <p:animEffect transition="in" filter="wipe(left)">
                                      <p:cBhvr>
                                        <p:cTn id="24" dur="500"/>
                                        <p:tgtEl>
                                          <p:spTgt spid="72707">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2707">
                                            <p:txEl>
                                              <p:pRg st="6" end="6"/>
                                            </p:txEl>
                                          </p:spTgt>
                                        </p:tgtEl>
                                        <p:attrNameLst>
                                          <p:attrName>style.visibility</p:attrName>
                                        </p:attrNameLst>
                                      </p:cBhvr>
                                      <p:to>
                                        <p:strVal val="visible"/>
                                      </p:to>
                                    </p:set>
                                    <p:animEffect transition="in" filter="wipe(left)">
                                      <p:cBhvr>
                                        <p:cTn id="27" dur="500"/>
                                        <p:tgtEl>
                                          <p:spTgt spid="72707">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2707">
                                            <p:txEl>
                                              <p:pRg st="7" end="7"/>
                                            </p:txEl>
                                          </p:spTgt>
                                        </p:tgtEl>
                                        <p:attrNameLst>
                                          <p:attrName>style.visibility</p:attrName>
                                        </p:attrNameLst>
                                      </p:cBhvr>
                                      <p:to>
                                        <p:strVal val="visible"/>
                                      </p:to>
                                    </p:set>
                                    <p:animEffect transition="in" filter="wipe(left)">
                                      <p:cBhvr>
                                        <p:cTn id="30" dur="500"/>
                                        <p:tgtEl>
                                          <p:spTgt spid="72707">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2707">
                                            <p:txEl>
                                              <p:pRg st="8" end="8"/>
                                            </p:txEl>
                                          </p:spTgt>
                                        </p:tgtEl>
                                        <p:attrNameLst>
                                          <p:attrName>style.visibility</p:attrName>
                                        </p:attrNameLst>
                                      </p:cBhvr>
                                      <p:to>
                                        <p:strVal val="visible"/>
                                      </p:to>
                                    </p:set>
                                    <p:animEffect transition="in" filter="wipe(left)">
                                      <p:cBhvr>
                                        <p:cTn id="33" dur="500"/>
                                        <p:tgtEl>
                                          <p:spTgt spid="72707">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2707">
                                            <p:txEl>
                                              <p:pRg st="9" end="9"/>
                                            </p:txEl>
                                          </p:spTgt>
                                        </p:tgtEl>
                                        <p:attrNameLst>
                                          <p:attrName>style.visibility</p:attrName>
                                        </p:attrNameLst>
                                      </p:cBhvr>
                                      <p:to>
                                        <p:strVal val="visible"/>
                                      </p:to>
                                    </p:set>
                                    <p:animEffect transition="in" filter="wipe(left)">
                                      <p:cBhvr>
                                        <p:cTn id="36" dur="500"/>
                                        <p:tgtEl>
                                          <p:spTgt spid="72707">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2707">
                                            <p:txEl>
                                              <p:pRg st="10" end="10"/>
                                            </p:txEl>
                                          </p:spTgt>
                                        </p:tgtEl>
                                        <p:attrNameLst>
                                          <p:attrName>style.visibility</p:attrName>
                                        </p:attrNameLst>
                                      </p:cBhvr>
                                      <p:to>
                                        <p:strVal val="visible"/>
                                      </p:to>
                                    </p:set>
                                    <p:animEffect transition="in" filter="wipe(left)">
                                      <p:cBhvr>
                                        <p:cTn id="39" dur="500"/>
                                        <p:tgtEl>
                                          <p:spTgt spid="72707">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2707">
                                            <p:txEl>
                                              <p:pRg st="11" end="11"/>
                                            </p:txEl>
                                          </p:spTgt>
                                        </p:tgtEl>
                                        <p:attrNameLst>
                                          <p:attrName>style.visibility</p:attrName>
                                        </p:attrNameLst>
                                      </p:cBhvr>
                                      <p:to>
                                        <p:strVal val="visible"/>
                                      </p:to>
                                    </p:set>
                                    <p:animEffect transition="in" filter="wipe(left)">
                                      <p:cBhvr>
                                        <p:cTn id="42" dur="500"/>
                                        <p:tgtEl>
                                          <p:spTgt spid="7270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defRPr/>
            </a:pPr>
            <a:r>
              <a:rPr lang="fr-CA" dirty="0" smtClean="0"/>
              <a:t>Droits patrimoniaux </a:t>
            </a:r>
            <a:br>
              <a:rPr lang="fr-CA" dirty="0" smtClean="0"/>
            </a:br>
            <a:r>
              <a:rPr lang="fr-CA" dirty="0" smtClean="0"/>
              <a:t>L’autorisation art. 3</a:t>
            </a:r>
            <a:endParaRPr lang="fr-FR" dirty="0" smtClean="0"/>
          </a:p>
        </p:txBody>
      </p:sp>
      <p:sp>
        <p:nvSpPr>
          <p:cNvPr id="34819" name="Rectangle 3"/>
          <p:cNvSpPr>
            <a:spLocks noGrp="1" noChangeArrowheads="1"/>
          </p:cNvSpPr>
          <p:nvPr>
            <p:ph idx="1"/>
          </p:nvPr>
        </p:nvSpPr>
        <p:spPr/>
        <p:txBody>
          <a:bodyPr>
            <a:normAutofit fontScale="70000" lnSpcReduction="20000"/>
          </a:bodyPr>
          <a:lstStyle/>
          <a:p>
            <a:pPr eaLnBrk="1" hangingPunct="1">
              <a:lnSpc>
                <a:spcPct val="120000"/>
              </a:lnSpc>
            </a:pPr>
            <a:r>
              <a:rPr lang="fr-CA" dirty="0" smtClean="0"/>
              <a:t>‘Sanctionner, appuyer et soutenir’ CCH (par. 38)</a:t>
            </a:r>
          </a:p>
          <a:p>
            <a:pPr eaLnBrk="1" hangingPunct="1">
              <a:lnSpc>
                <a:spcPct val="120000"/>
              </a:lnSpc>
            </a:pPr>
            <a:r>
              <a:rPr lang="fr-CA" dirty="0" smtClean="0"/>
              <a:t>Un employeur est responsable pour avoir autorisé son employé à contrefaire</a:t>
            </a:r>
          </a:p>
          <a:p>
            <a:pPr eaLnBrk="1" hangingPunct="1">
              <a:lnSpc>
                <a:spcPct val="120000"/>
              </a:lnSpc>
            </a:pPr>
            <a:r>
              <a:rPr lang="fr-CA" dirty="0" smtClean="0"/>
              <a:t>Le seul fait de fournir des moyens des juke-boxes, des disques, des photocopieuses n’est pas une autorisation, mais faire plus est une autorisation </a:t>
            </a:r>
          </a:p>
          <a:p>
            <a:pPr>
              <a:lnSpc>
                <a:spcPct val="120000"/>
              </a:lnSpc>
            </a:pPr>
            <a:r>
              <a:rPr lang="en-GB" dirty="0" smtClean="0"/>
              <a:t>CCH </a:t>
            </a:r>
            <a:r>
              <a:rPr lang="en-GB" dirty="0" err="1" smtClean="0"/>
              <a:t>Canadienne</a:t>
            </a:r>
            <a:r>
              <a:rPr lang="en-GB" dirty="0" smtClean="0"/>
              <a:t> </a:t>
            </a:r>
            <a:r>
              <a:rPr lang="en-GB" dirty="0" err="1" smtClean="0"/>
              <a:t>Ltée</a:t>
            </a:r>
            <a:r>
              <a:rPr lang="en-GB" dirty="0" smtClean="0"/>
              <a:t> </a:t>
            </a:r>
            <a:r>
              <a:rPr lang="en-GB" i="1" dirty="0" smtClean="0"/>
              <a:t>c.</a:t>
            </a:r>
            <a:r>
              <a:rPr lang="en-GB" dirty="0" smtClean="0"/>
              <a:t> </a:t>
            </a:r>
            <a:r>
              <a:rPr lang="en-GB" dirty="0" err="1" smtClean="0"/>
              <a:t>Barreau</a:t>
            </a:r>
            <a:r>
              <a:rPr lang="en-GB" dirty="0" smtClean="0"/>
              <a:t> du Haut-Canada, </a:t>
            </a:r>
            <a:r>
              <a:rPr lang="fr-CA" dirty="0" smtClean="0"/>
              <a:t>[2004] 1 R.C.S. 339, 2004 CSC 13: « Le Barreau n’autorise pas la violation du droit d’auteur en mettant des photocopieuses à la disposition des usagers de la Grande bibliothèque. … le Barreau </a:t>
            </a:r>
            <a:r>
              <a:rPr lang="fr-CA" dirty="0"/>
              <a:t>n’a pas un contrôle suffisant sur les usagers de la Grande bibliothèque pour que l’on puisse conclure qu’il a sanctionné, appuyé ou soutenu la violation du droit d’auteur.</a:t>
            </a:r>
            <a:r>
              <a:rPr lang="fr-CA" dirty="0" smtClean="0"/>
              <a:t>»</a:t>
            </a:r>
          </a:p>
          <a:p>
            <a:pPr>
              <a:lnSpc>
                <a:spcPct val="120000"/>
              </a:lnSpc>
            </a:pPr>
            <a:r>
              <a:rPr lang="fr-CA" dirty="0" smtClean="0"/>
              <a:t>Art. 30.3</a:t>
            </a:r>
          </a:p>
          <a:p>
            <a:pPr>
              <a:lnSpc>
                <a:spcPct val="120000"/>
              </a:lnSpc>
            </a:pPr>
            <a:endParaRPr lang="fr-CA" dirty="0" smtClean="0"/>
          </a:p>
          <a:p>
            <a:pPr eaLnBrk="1" hangingPunct="1">
              <a:lnSpc>
                <a:spcPct val="120000"/>
              </a:lnSpc>
            </a:pPr>
            <a:endParaRPr lang="fr-FR" dirty="0" smtClean="0"/>
          </a:p>
          <a:p>
            <a:pPr>
              <a:lnSpc>
                <a:spcPct val="120000"/>
              </a:lnSpc>
            </a:pPr>
            <a:r>
              <a:rPr lang="fr-CA" dirty="0" smtClean="0"/>
              <a:t>Quid des fournisseurs d’accès internet et des hébergeurs </a:t>
            </a:r>
          </a:p>
          <a:p>
            <a:pPr lvl="1">
              <a:lnSpc>
                <a:spcPct val="120000"/>
              </a:lnSpc>
            </a:pPr>
            <a:r>
              <a:rPr lang="fr-CA" dirty="0" smtClean="0"/>
              <a:t>Modifications législatives de 2012 </a:t>
            </a:r>
          </a:p>
          <a:p>
            <a:pPr>
              <a:lnSpc>
                <a:spcPct val="120000"/>
              </a:lnSpc>
            </a:pPr>
            <a:r>
              <a:rPr lang="fr-CA" dirty="0" smtClean="0"/>
              <a:t>« Je conviens que l’omission de « retirer » un contenu illicite après avoir été avisé de sa présence peut, dans certains cas, être considérée comme une « autorisation » ».</a:t>
            </a:r>
          </a:p>
          <a:p>
            <a:pPr>
              <a:lnSpc>
                <a:spcPct val="120000"/>
              </a:lnSpc>
            </a:pPr>
            <a:r>
              <a:rPr lang="fr-CA" dirty="0" smtClean="0"/>
              <a:t>Attention aux hyperliens vers un contenu illicite …  </a:t>
            </a:r>
          </a:p>
          <a:p>
            <a:pPr eaLnBrk="1" hangingPunct="1">
              <a:lnSpc>
                <a:spcPct val="80000"/>
              </a:lnSpc>
            </a:pPr>
            <a:endParaRPr lang="fr-FR" sz="2800" dirty="0" smtClean="0"/>
          </a:p>
        </p:txBody>
      </p:sp>
      <p:sp>
        <p:nvSpPr>
          <p:cNvPr id="4"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DE53A4FD-CC90-414B-87E2-5B5445D2FAC9}" type="slidenum">
              <a:rPr lang="fr-FR" sz="1800"/>
              <a:pPr fontAlgn="auto">
                <a:spcBef>
                  <a:spcPts val="0"/>
                </a:spcBef>
                <a:spcAft>
                  <a:spcPts val="0"/>
                </a:spcAft>
                <a:defRPr/>
              </a:pPr>
              <a:t>47</a:t>
            </a:fld>
            <a:endParaRPr lang="fr-FR" sz="1800" dirty="0"/>
          </a:p>
        </p:txBody>
      </p:sp>
    </p:spTree>
  </p:cSld>
  <p:clrMapOvr>
    <a:masterClrMapping/>
  </p:clrMapOvr>
  <p:transition advTm="15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285860"/>
          </a:xfrm>
        </p:spPr>
        <p:txBody>
          <a:bodyPr>
            <a:normAutofit fontScale="90000"/>
          </a:bodyPr>
          <a:lstStyle/>
          <a:p>
            <a:pPr lvl="1"/>
            <a:r>
              <a:rPr lang="fr-CA" sz="2000" dirty="0" smtClean="0"/>
              <a:t>Des droits patrimoniaux relatifs aux exemplaires : la  publication, la location, la première distribution par transfert de propriété; les violations et les interdictions</a:t>
            </a:r>
            <a:endParaRPr lang="fr-FR" dirty="0" smtClean="0"/>
          </a:p>
        </p:txBody>
      </p:sp>
      <p:sp>
        <p:nvSpPr>
          <p:cNvPr id="4099" name="Rectangle 3"/>
          <p:cNvSpPr>
            <a:spLocks noGrp="1" noChangeArrowheads="1"/>
          </p:cNvSpPr>
          <p:nvPr>
            <p:ph idx="1"/>
          </p:nvPr>
        </p:nvSpPr>
        <p:spPr/>
        <p:txBody>
          <a:bodyPr>
            <a:normAutofit fontScale="85000" lnSpcReduction="20000"/>
          </a:bodyPr>
          <a:lstStyle/>
          <a:p>
            <a:pPr eaLnBrk="1" hangingPunct="1">
              <a:lnSpc>
                <a:spcPct val="90000"/>
              </a:lnSpc>
              <a:defRPr/>
            </a:pPr>
            <a:r>
              <a:rPr lang="fr-CA" dirty="0"/>
              <a:t>La </a:t>
            </a:r>
            <a:r>
              <a:rPr lang="fr-CA" b="1" dirty="0"/>
              <a:t>publication</a:t>
            </a:r>
            <a:r>
              <a:rPr lang="fr-CA" dirty="0"/>
              <a:t> : art 3 </a:t>
            </a:r>
          </a:p>
          <a:p>
            <a:pPr eaLnBrk="1" hangingPunct="1">
              <a:lnSpc>
                <a:spcPct val="90000"/>
              </a:lnSpc>
              <a:defRPr/>
            </a:pPr>
            <a:r>
              <a:rPr lang="fr-CA" b="1" dirty="0"/>
              <a:t>L’exposition</a:t>
            </a:r>
            <a:r>
              <a:rPr lang="fr-CA" dirty="0"/>
              <a:t> art. 3</a:t>
            </a:r>
          </a:p>
          <a:p>
            <a:pPr lvl="1" eaLnBrk="1" hangingPunct="1">
              <a:lnSpc>
                <a:spcPct val="90000"/>
              </a:lnSpc>
              <a:defRPr/>
            </a:pPr>
            <a:r>
              <a:rPr lang="fr-CA" dirty="0"/>
              <a:t>Certaines œuvres artistiques </a:t>
            </a:r>
          </a:p>
          <a:p>
            <a:pPr lvl="1" eaLnBrk="1" hangingPunct="1">
              <a:lnSpc>
                <a:spcPct val="90000"/>
              </a:lnSpc>
              <a:defRPr/>
            </a:pPr>
            <a:r>
              <a:rPr lang="fr-CA" dirty="0"/>
              <a:t>Créées après le 7 juin 1988</a:t>
            </a:r>
          </a:p>
          <a:p>
            <a:pPr lvl="1" eaLnBrk="1" hangingPunct="1">
              <a:lnSpc>
                <a:spcPct val="90000"/>
              </a:lnSpc>
              <a:defRPr/>
            </a:pPr>
            <a:r>
              <a:rPr lang="fr-CA" dirty="0"/>
              <a:t>Fins autres que vente ou location</a:t>
            </a:r>
          </a:p>
          <a:p>
            <a:pPr eaLnBrk="1" hangingPunct="1">
              <a:lnSpc>
                <a:spcPct val="90000"/>
              </a:lnSpc>
              <a:defRPr/>
            </a:pPr>
            <a:r>
              <a:rPr lang="fr-CA" dirty="0"/>
              <a:t>La </a:t>
            </a:r>
            <a:r>
              <a:rPr lang="fr-CA" b="1" dirty="0"/>
              <a:t>location</a:t>
            </a:r>
            <a:r>
              <a:rPr lang="fr-CA" dirty="0"/>
              <a:t> art. 3 (1h,i)</a:t>
            </a:r>
            <a:r>
              <a:rPr lang="fr-FR" dirty="0"/>
              <a:t> </a:t>
            </a:r>
            <a:r>
              <a:rPr lang="fr-CA" dirty="0"/>
              <a:t> </a:t>
            </a:r>
          </a:p>
          <a:p>
            <a:pPr lvl="1" eaLnBrk="1" hangingPunct="1">
              <a:lnSpc>
                <a:spcPct val="90000"/>
              </a:lnSpc>
              <a:defRPr/>
            </a:pPr>
            <a:r>
              <a:rPr lang="fr-CA" dirty="0"/>
              <a:t>Commerciale (art 2.5) de certaines œuvres (œuvres musicales, programmes d’ordinateurs)</a:t>
            </a:r>
          </a:p>
          <a:p>
            <a:pPr>
              <a:lnSpc>
                <a:spcPct val="90000"/>
              </a:lnSpc>
              <a:defRPr/>
            </a:pPr>
            <a:r>
              <a:rPr lang="fr-CA" dirty="0"/>
              <a:t>La </a:t>
            </a:r>
            <a:r>
              <a:rPr lang="fr-CA" b="1" dirty="0"/>
              <a:t>première vente non autorisée </a:t>
            </a:r>
            <a:r>
              <a:rPr lang="en-US" dirty="0"/>
              <a:t>-art. 3(1)j)</a:t>
            </a:r>
            <a:r>
              <a:rPr lang="fr-CA" dirty="0"/>
              <a:t> (LC 2012)</a:t>
            </a:r>
          </a:p>
          <a:p>
            <a:pPr lvl="1">
              <a:lnSpc>
                <a:spcPct val="90000"/>
              </a:lnSpc>
              <a:defRPr/>
            </a:pPr>
            <a:r>
              <a:rPr lang="fr-CA" dirty="0"/>
              <a:t>« s’il s’agit d’une œuvre sous forme d’un objet tangible, d’effectuer le transfert de propriété, notamment par vente, de l’objet, dans la mesure où la propriété de celui-ci n’a jamais été transférée au Canada ou à l’étranger avec l’autorisation du titulaire du droit d’auteur. </a:t>
            </a:r>
            <a:r>
              <a:rPr lang="fr-CA" dirty="0" smtClean="0"/>
              <a:t>»</a:t>
            </a:r>
          </a:p>
          <a:p>
            <a:r>
              <a:rPr lang="fr-CA" b="1" dirty="0" smtClean="0"/>
              <a:t>La  </a:t>
            </a:r>
            <a:r>
              <a:rPr lang="fr-CA" b="1" dirty="0"/>
              <a:t>vente, location, mise en circulation, importation d’exemplaires </a:t>
            </a:r>
            <a:r>
              <a:rPr lang="fr-CA" b="1" dirty="0" smtClean="0"/>
              <a:t>contrefaits</a:t>
            </a:r>
            <a:r>
              <a:rPr lang="fr-CA" dirty="0" smtClean="0"/>
              <a:t>, si le contractant  </a:t>
            </a:r>
            <a:r>
              <a:rPr lang="fr-CA" b="1" dirty="0" smtClean="0"/>
              <a:t>savait </a:t>
            </a:r>
            <a:r>
              <a:rPr lang="fr-CA" b="1" dirty="0"/>
              <a:t>ou aurait dû savoir qu’il utilisait le produit d’une violation initiale du droit d’auteur</a:t>
            </a:r>
            <a:r>
              <a:rPr lang="fr-CA" dirty="0"/>
              <a:t>; </a:t>
            </a:r>
            <a:r>
              <a:rPr lang="fr-CA" dirty="0" smtClean="0"/>
              <a:t>(une violation - art 27 (1))</a:t>
            </a:r>
          </a:p>
          <a:p>
            <a:r>
              <a:rPr lang="fr-CA" dirty="0"/>
              <a:t>Interdiction </a:t>
            </a:r>
            <a:r>
              <a:rPr lang="fr-CA" b="1" dirty="0"/>
              <a:t>d’importation</a:t>
            </a:r>
            <a:r>
              <a:rPr lang="fr-CA" dirty="0"/>
              <a:t> et </a:t>
            </a:r>
            <a:r>
              <a:rPr lang="fr-CA" b="1" dirty="0" smtClean="0"/>
              <a:t>d’exportation</a:t>
            </a:r>
            <a:r>
              <a:rPr lang="fr-CA" dirty="0" smtClean="0"/>
              <a:t> (art 44.01)</a:t>
            </a:r>
            <a:endParaRPr lang="fr-CA" dirty="0"/>
          </a:p>
          <a:p>
            <a:endParaRPr lang="en-US" dirty="0"/>
          </a:p>
          <a:p>
            <a:pPr eaLnBrk="1" hangingPunct="1">
              <a:lnSpc>
                <a:spcPct val="90000"/>
              </a:lnSpc>
              <a:defRPr/>
            </a:pPr>
            <a:endParaRPr lang="en-US" dirty="0"/>
          </a:p>
          <a:p>
            <a:pPr eaLnBrk="1" hangingPunct="1">
              <a:lnSpc>
                <a:spcPct val="90000"/>
              </a:lnSpc>
              <a:defRPr/>
            </a:pPr>
            <a:endParaRPr lang="fr-FR" dirty="0"/>
          </a:p>
        </p:txBody>
      </p:sp>
      <p:sp>
        <p:nvSpPr>
          <p:cNvPr id="5"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45B659E8-72C1-4D85-8F37-71802F4657C0}" type="slidenum">
              <a:rPr lang="fr-FR" sz="1800"/>
              <a:pPr fontAlgn="auto">
                <a:spcBef>
                  <a:spcPts val="0"/>
                </a:spcBef>
                <a:spcAft>
                  <a:spcPts val="0"/>
                </a:spcAft>
                <a:defRPr/>
              </a:pPr>
              <a:t>48</a:t>
            </a:fld>
            <a:endParaRPr lang="fr-FR" sz="1800" dirty="0"/>
          </a:p>
        </p:txBody>
      </p:sp>
    </p:spTree>
  </p:cSld>
  <p:clrMapOvr>
    <a:masterClrMapping/>
  </p:clrMapOvr>
  <p:transition advTm="15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pPr eaLnBrk="1" hangingPunct="1"/>
            <a:r>
              <a:rPr lang="en-CA" altLang="en-US" smtClean="0">
                <a:latin typeface="Verdana" pitchFamily="34" charset="0"/>
                <a:ea typeface="ＭＳ Ｐゴシック" pitchFamily="34" charset="-128"/>
                <a:cs typeface="Verdana" pitchFamily="34" charset="0"/>
              </a:rPr>
              <a:t>Les mesures de protection technique</a:t>
            </a:r>
            <a:endParaRPr lang="en-US" altLang="en-US" smtClean="0">
              <a:latin typeface="Verdana" pitchFamily="34" charset="0"/>
              <a:ea typeface="ＭＳ Ｐゴシック" pitchFamily="34" charset="-128"/>
              <a:cs typeface="Verdana" pitchFamily="34" charset="0"/>
            </a:endParaRPr>
          </a:p>
        </p:txBody>
      </p:sp>
      <p:sp>
        <p:nvSpPr>
          <p:cNvPr id="67587" name="Espace réservé du contenu 2"/>
          <p:cNvSpPr>
            <a:spLocks noGrp="1"/>
          </p:cNvSpPr>
          <p:nvPr>
            <p:ph idx="1"/>
          </p:nvPr>
        </p:nvSpPr>
        <p:spPr/>
        <p:txBody>
          <a:bodyPr>
            <a:normAutofit fontScale="92500" lnSpcReduction="10000"/>
          </a:bodyPr>
          <a:lstStyle/>
          <a:p>
            <a:pPr eaLnBrk="1" hangingPunct="1">
              <a:defRPr/>
            </a:pPr>
            <a:r>
              <a:rPr lang="fr-CA" altLang="en-US" dirty="0" smtClean="0">
                <a:latin typeface="Verdana" pitchFamily="34" charset="0"/>
                <a:ea typeface="ＭＳ Ｐゴシック" pitchFamily="34" charset="-128"/>
                <a:cs typeface="Verdana" pitchFamily="34" charset="0"/>
              </a:rPr>
              <a:t>Les MPT </a:t>
            </a:r>
          </a:p>
          <a:p>
            <a:pPr eaLnBrk="1" hangingPunct="1">
              <a:defRPr/>
            </a:pPr>
            <a:r>
              <a:rPr lang="fr-CA" altLang="en-US" dirty="0" smtClean="0">
                <a:latin typeface="Verdana" pitchFamily="34" charset="0"/>
                <a:ea typeface="ＭＳ Ｐゴシック" pitchFamily="34" charset="-128"/>
                <a:cs typeface="Verdana" pitchFamily="34" charset="0"/>
              </a:rPr>
              <a:t>- celles qui contrôlent efficacement l’accès à une œuvre (mesure de contrôle d’accès)</a:t>
            </a:r>
          </a:p>
          <a:p>
            <a:pPr eaLnBrk="1" hangingPunct="1">
              <a:defRPr/>
            </a:pPr>
            <a:r>
              <a:rPr lang="fr-CA" altLang="en-US" dirty="0" smtClean="0">
                <a:latin typeface="Verdana" pitchFamily="34" charset="0"/>
                <a:ea typeface="ＭＳ Ｐゴシック" pitchFamily="34" charset="-128"/>
                <a:cs typeface="Verdana" pitchFamily="34" charset="0"/>
              </a:rPr>
              <a:t> - celles qui restreignent efficacement l’exercice d’un droit d’auteur (mesure de protection anti-copie)</a:t>
            </a:r>
          </a:p>
          <a:p>
            <a:pPr eaLnBrk="1" hangingPunct="1">
              <a:defRPr/>
            </a:pPr>
            <a:r>
              <a:rPr lang="fr-CA" altLang="en-US" dirty="0" smtClean="0">
                <a:latin typeface="Verdana" pitchFamily="34" charset="0"/>
                <a:ea typeface="ＭＳ Ｐゴシック" pitchFamily="34" charset="-128"/>
                <a:cs typeface="Verdana" pitchFamily="34" charset="0"/>
              </a:rPr>
              <a:t>L’alinéa 41.1 (1)(a) interdit de contourner les mesures de contrôle d’accès (même d’une copie légalement acquise). </a:t>
            </a:r>
          </a:p>
          <a:p>
            <a:pPr eaLnBrk="1" hangingPunct="1">
              <a:defRPr/>
            </a:pPr>
            <a:r>
              <a:rPr lang="fr-CA" altLang="en-US" dirty="0" smtClean="0">
                <a:latin typeface="Verdana" pitchFamily="34" charset="0"/>
                <a:ea typeface="ＭＳ Ｐゴシック" pitchFamily="34" charset="-128"/>
                <a:cs typeface="Verdana" pitchFamily="34" charset="0"/>
              </a:rPr>
              <a:t>L’article 41.1 (1)(b) (c)  traite ensuite de la distribution et la commercialisation de dispositifs de contournement. Ces dernières interdictions valent autant pour les mesures de contrôle d’accès que pour les mesures anti-copie. </a:t>
            </a:r>
          </a:p>
          <a:p>
            <a:pPr eaLnBrk="1" hangingPunct="1">
              <a:defRPr/>
            </a:pPr>
            <a:r>
              <a:rPr lang="fr-CA" altLang="en-US" dirty="0" smtClean="0">
                <a:latin typeface="Verdana" pitchFamily="34" charset="0"/>
                <a:ea typeface="ＭＳ Ｐゴシック" pitchFamily="34" charset="-128"/>
                <a:cs typeface="Verdana" pitchFamily="34" charset="0"/>
              </a:rPr>
              <a:t> L’article 41.22 interdit à toute personne de supprimer ou de modifier sciemment l’information sur le régime des droits </a:t>
            </a:r>
            <a:endParaRPr lang="en-US" altLang="en-US" dirty="0" smtClean="0">
              <a:latin typeface="Verdana" pitchFamily="34" charset="0"/>
              <a:ea typeface="ＭＳ Ｐゴシック" pitchFamily="34" charset="-128"/>
              <a:cs typeface="Verdana" pitchFamily="34" charset="0"/>
            </a:endParaRPr>
          </a:p>
          <a:p>
            <a:pPr eaLnBrk="1" hangingPunct="1">
              <a:defRPr/>
            </a:pPr>
            <a:endParaRPr lang="en-US" altLang="en-US" dirty="0" smtClean="0">
              <a:latin typeface="Verdana" pitchFamily="34" charset="0"/>
              <a:ea typeface="ＭＳ Ｐゴシック" pitchFamily="34" charset="-128"/>
              <a:cs typeface="Verdana" pitchFamily="34" charset="0"/>
            </a:endParaRPr>
          </a:p>
        </p:txBody>
      </p:sp>
      <p:sp>
        <p:nvSpPr>
          <p:cNvPr id="4"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BD9ECA99-8FDA-4C1E-820E-05CB023C779B}" type="slidenum">
              <a:rPr lang="fr-FR" sz="1800"/>
              <a:pPr fontAlgn="auto">
                <a:spcBef>
                  <a:spcPts val="0"/>
                </a:spcBef>
                <a:spcAft>
                  <a:spcPts val="0"/>
                </a:spcAft>
                <a:defRPr/>
              </a:pPr>
              <a:t>49</a:t>
            </a:fld>
            <a:endParaRPr lang="fr-FR" sz="1800" dirty="0"/>
          </a:p>
        </p:txBody>
      </p:sp>
    </p:spTree>
    <p:extLst>
      <p:ext uri="{BB962C8B-B14F-4D97-AF65-F5344CB8AC3E}">
        <p14:creationId xmlns:p14="http://schemas.microsoft.com/office/powerpoint/2010/main" val="19029026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Exemple d’information confidentielle</a:t>
            </a:r>
            <a:endParaRPr lang="en-CA" dirty="0"/>
          </a:p>
        </p:txBody>
      </p:sp>
      <p:sp>
        <p:nvSpPr>
          <p:cNvPr id="3" name="Espace réservé du contenu 2"/>
          <p:cNvSpPr>
            <a:spLocks noGrp="1"/>
          </p:cNvSpPr>
          <p:nvPr>
            <p:ph idx="1"/>
          </p:nvPr>
        </p:nvSpPr>
        <p:spPr/>
        <p:txBody>
          <a:bodyPr/>
          <a:lstStyle/>
          <a:p>
            <a:r>
              <a:rPr lang="fr-CA" dirty="0"/>
              <a:t>Un exemple </a:t>
            </a:r>
            <a:r>
              <a:rPr lang="fr-CA" dirty="0" smtClean="0"/>
              <a:t>: l’occasion </a:t>
            </a:r>
            <a:r>
              <a:rPr lang="fr-CA" dirty="0"/>
              <a:t>d’affaires </a:t>
            </a:r>
            <a:r>
              <a:rPr lang="fr-CA" dirty="0" smtClean="0"/>
              <a:t>protégée par le lien fiduciaire (</a:t>
            </a:r>
            <a:r>
              <a:rPr lang="fr-CA" dirty="0" err="1" smtClean="0"/>
              <a:t>breach</a:t>
            </a:r>
            <a:r>
              <a:rPr lang="fr-CA" dirty="0" smtClean="0"/>
              <a:t> of confidence en </a:t>
            </a:r>
            <a:r>
              <a:rPr lang="fr-CA" dirty="0" err="1" smtClean="0"/>
              <a:t>common</a:t>
            </a:r>
            <a:r>
              <a:rPr lang="fr-CA" dirty="0" smtClean="0"/>
              <a:t> </a:t>
            </a:r>
            <a:r>
              <a:rPr lang="fr-CA" dirty="0" err="1" smtClean="0"/>
              <a:t>law</a:t>
            </a:r>
            <a:r>
              <a:rPr lang="fr-CA" dirty="0" smtClean="0"/>
              <a:t>) </a:t>
            </a:r>
            <a:endParaRPr lang="en-CA" dirty="0"/>
          </a:p>
          <a:p>
            <a:r>
              <a:rPr lang="fr-CA" dirty="0" smtClean="0"/>
              <a:t>Des mesures pour protéger la confidentialité </a:t>
            </a:r>
          </a:p>
          <a:p>
            <a:pPr lvl="1"/>
            <a:r>
              <a:rPr lang="fr-CA" dirty="0" smtClean="0"/>
              <a:t>Laisser des traces écrites </a:t>
            </a:r>
          </a:p>
          <a:p>
            <a:pPr lvl="2"/>
            <a:r>
              <a:rPr lang="fr-CA" dirty="0" smtClean="0"/>
              <a:t>Une mention </a:t>
            </a:r>
            <a:r>
              <a:rPr lang="fr-CA" dirty="0"/>
              <a:t>de la confidentialité </a:t>
            </a:r>
            <a:r>
              <a:rPr lang="fr-CA" dirty="0" smtClean="0"/>
              <a:t>sur les documents</a:t>
            </a:r>
          </a:p>
          <a:p>
            <a:pPr lvl="2"/>
            <a:r>
              <a:rPr lang="fr-CA" dirty="0" smtClean="0"/>
              <a:t>Une mention de la confidentialité dans la correspondance</a:t>
            </a:r>
          </a:p>
          <a:p>
            <a:pPr marL="457200" lvl="1" indent="0">
              <a:buNone/>
            </a:pPr>
            <a:endParaRPr lang="en-CA" dirty="0"/>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6"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EC2A22-2D9A-40FF-830D-7A28386073B8}" type="slidenum">
              <a:rPr kumimoji="0" lang="fr-FR" sz="1800" b="0" i="0" u="none" strike="noStrike" kern="1200" cap="none" spc="0" normalizeH="0" baseline="0" noProof="0" smtClean="0">
                <a:ln>
                  <a:noFill/>
                </a:ln>
                <a:solidFill>
                  <a:schemeClr val="dk1"/>
                </a:solidFill>
                <a:effectLst/>
                <a:uLnTx/>
                <a:uFillTx/>
                <a:latin typeface="+mn-lt"/>
                <a:ea typeface="+mn-ea"/>
                <a:cs typeface="+mn-cs"/>
              </a:rPr>
              <a:t>5</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464242948"/>
      </p:ext>
    </p:extLst>
  </p:cSld>
  <p:clrMapOvr>
    <a:masterClrMapping/>
  </p:clrMapOvr>
  <p:transition advTm="15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pPr eaLnBrk="1" hangingPunct="1"/>
            <a:r>
              <a:rPr lang="en-US" altLang="en-US" smtClean="0">
                <a:latin typeface="Verdana" pitchFamily="34" charset="0"/>
                <a:ea typeface="ＭＳ Ｐゴシック" pitchFamily="34" charset="-128"/>
                <a:cs typeface="Verdana" pitchFamily="34" charset="0"/>
              </a:rPr>
              <a:t>Les exceptions aux interdictions</a:t>
            </a:r>
          </a:p>
        </p:txBody>
      </p:sp>
      <p:sp>
        <p:nvSpPr>
          <p:cNvPr id="3" name="Espace réservé du contenu 2"/>
          <p:cNvSpPr>
            <a:spLocks noGrp="1"/>
          </p:cNvSpPr>
          <p:nvPr>
            <p:ph idx="1"/>
          </p:nvPr>
        </p:nvSpPr>
        <p:spPr/>
        <p:txBody>
          <a:bodyPr>
            <a:normAutofit fontScale="85000" lnSpcReduction="10000"/>
          </a:bodyPr>
          <a:lstStyle/>
          <a:p>
            <a:pPr eaLnBrk="1" hangingPunct="1">
              <a:defRPr/>
            </a:pPr>
            <a:r>
              <a:rPr lang="fr-CA" dirty="0" smtClean="0"/>
              <a:t>« Les nouveaux articles 41.11 à 41.18 proposés prévoient plusieurs exceptions à l’interdiction de contourner les MTP. Les circonstances dans lesquelles le contournement est permis sont les suivantes : lorsqu’il s’agit d’activités d’exécution de la loi et de protection de la sécurité nationale (art. 41.11); lorsqu’il s’agit de rendre des programmes d’ordinateur interopérables (art. 41.12); lorsqu’il y a recherche sur le chiffrement (art. 41.13); lorsqu’il faut vérifier si une MTP permet de recueillir ou de communiquer des renseignements personnels (art. 41.14); lorsqu’on vérifie la sécurité des systèmes informatiques (art. 41.15); lorsque l’accès est demandé par des personnes atteintes de déficiences perceptuelles (art. 41.16); lorsque des radiodiffuseurs font des enregistrements temporaires pour des raisons techniques (art. 41.17); et lorsqu’il s’agit de déverrouiller des téléphones cellulaires  ou  […] afin d’accéder à un service de télécommunication au moyen [d’un appareil radio] », art. 41.18</a:t>
            </a:r>
            <a:r>
              <a:rPr lang="fr-CA" dirty="0" smtClean="0">
                <a:hlinkClick r:id="rId2" tooltip="Note 78"/>
              </a:rPr>
              <a:t>78</a:t>
            </a:r>
            <a:r>
              <a:rPr lang="fr-CA" dirty="0" smtClean="0"/>
              <a:t>). »</a:t>
            </a:r>
          </a:p>
          <a:p>
            <a:pPr eaLnBrk="1" hangingPunct="1">
              <a:defRPr/>
            </a:pPr>
            <a:r>
              <a:rPr lang="fr-CA" dirty="0" smtClean="0">
                <a:hlinkClick r:id="rId3"/>
              </a:rPr>
              <a:t>http://www.parl.gc.ca/About/Parliament/LegislativeSummaries/bills_ls.asp?ls=c11&amp;Parl=41&amp;Ses=1&amp;source=library_prb&amp;Language=F#a34</a:t>
            </a:r>
            <a:endParaRPr lang="fr-CA" dirty="0" smtClean="0"/>
          </a:p>
          <a:p>
            <a:pPr eaLnBrk="1" hangingPunct="1">
              <a:defRPr/>
            </a:pPr>
            <a:endParaRPr lang="fr-CA" dirty="0" smtClean="0"/>
          </a:p>
          <a:p>
            <a:pPr eaLnBrk="1" hangingPunct="1">
              <a:defRPr/>
            </a:pPr>
            <a:endParaRPr lang="en-US" dirty="0"/>
          </a:p>
        </p:txBody>
      </p:sp>
      <p:sp>
        <p:nvSpPr>
          <p:cNvPr id="4"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4EEC105C-5428-4901-BDAC-E80AD4B31C50}" type="slidenum">
              <a:rPr lang="fr-FR" sz="1800"/>
              <a:pPr fontAlgn="auto">
                <a:spcBef>
                  <a:spcPts val="0"/>
                </a:spcBef>
                <a:spcAft>
                  <a:spcPts val="0"/>
                </a:spcAft>
                <a:defRPr/>
              </a:pPr>
              <a:t>50</a:t>
            </a:fld>
            <a:endParaRPr lang="fr-FR" sz="1800" dirty="0"/>
          </a:p>
        </p:txBody>
      </p:sp>
    </p:spTree>
    <p:extLst>
      <p:ext uri="{BB962C8B-B14F-4D97-AF65-F5344CB8AC3E}">
        <p14:creationId xmlns:p14="http://schemas.microsoft.com/office/powerpoint/2010/main" val="366700371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sanction pécuniaire pour un courriel – contournement de MPT</a:t>
            </a:r>
            <a:endParaRPr lang="fr-CA" dirty="0"/>
          </a:p>
        </p:txBody>
      </p:sp>
      <p:sp>
        <p:nvSpPr>
          <p:cNvPr id="3" name="Espace réservé du contenu 2"/>
          <p:cNvSpPr>
            <a:spLocks noGrp="1"/>
          </p:cNvSpPr>
          <p:nvPr>
            <p:ph idx="1"/>
          </p:nvPr>
        </p:nvSpPr>
        <p:spPr/>
        <p:txBody>
          <a:bodyPr>
            <a:normAutofit fontScale="92500" lnSpcReduction="20000"/>
          </a:bodyPr>
          <a:lstStyle/>
          <a:p>
            <a:r>
              <a:rPr lang="en-US" dirty="0"/>
              <a:t>1395804 Ontario Limited (</a:t>
            </a:r>
            <a:r>
              <a:rPr lang="en-US" dirty="0" err="1"/>
              <a:t>Blacklock’s</a:t>
            </a:r>
            <a:r>
              <a:rPr lang="en-US" dirty="0"/>
              <a:t> Reporter) v Canadian Vintners Association, 2015 </a:t>
            </a:r>
            <a:r>
              <a:rPr lang="en-US" dirty="0" err="1"/>
              <a:t>CanLII</a:t>
            </a:r>
            <a:r>
              <a:rPr lang="en-US" dirty="0"/>
              <a:t> 65885 (ON SCSM</a:t>
            </a:r>
            <a:r>
              <a:rPr lang="en-US" dirty="0" smtClean="0"/>
              <a:t>)</a:t>
            </a:r>
          </a:p>
          <a:p>
            <a:r>
              <a:rPr lang="en-US" dirty="0" smtClean="0"/>
              <a:t>Le </a:t>
            </a:r>
            <a:r>
              <a:rPr lang="en-US" dirty="0" err="1" smtClean="0"/>
              <a:t>défendeur</a:t>
            </a:r>
            <a:r>
              <a:rPr lang="en-US" dirty="0" smtClean="0"/>
              <a:t> </a:t>
            </a:r>
            <a:r>
              <a:rPr lang="en-US" dirty="0" err="1" smtClean="0"/>
              <a:t>demande</a:t>
            </a:r>
            <a:r>
              <a:rPr lang="en-US" dirty="0" smtClean="0"/>
              <a:t> </a:t>
            </a:r>
            <a:r>
              <a:rPr lang="en-US" dirty="0" err="1" smtClean="0"/>
              <a:t>qu’un</a:t>
            </a:r>
            <a:r>
              <a:rPr lang="en-US" dirty="0" smtClean="0"/>
              <a:t> </a:t>
            </a:r>
            <a:r>
              <a:rPr lang="en-US" dirty="0" err="1" smtClean="0"/>
              <a:t>souscripteur</a:t>
            </a:r>
            <a:r>
              <a:rPr lang="en-US" dirty="0" smtClean="0"/>
              <a:t> </a:t>
            </a:r>
            <a:r>
              <a:rPr lang="en-US" dirty="0" err="1" smtClean="0"/>
              <a:t>lui</a:t>
            </a:r>
            <a:r>
              <a:rPr lang="en-US" dirty="0" smtClean="0"/>
              <a:t> </a:t>
            </a:r>
            <a:r>
              <a:rPr lang="en-US" dirty="0" err="1" smtClean="0"/>
              <a:t>envoie</a:t>
            </a:r>
            <a:r>
              <a:rPr lang="en-US" dirty="0" smtClean="0"/>
              <a:t> par </a:t>
            </a:r>
            <a:r>
              <a:rPr lang="en-US" dirty="0" err="1" smtClean="0"/>
              <a:t>courriel</a:t>
            </a:r>
            <a:r>
              <a:rPr lang="en-US" dirty="0" smtClean="0"/>
              <a:t> un article </a:t>
            </a:r>
            <a:r>
              <a:rPr lang="en-US" dirty="0" err="1" smtClean="0"/>
              <a:t>disponible</a:t>
            </a:r>
            <a:r>
              <a:rPr lang="en-US" dirty="0" smtClean="0"/>
              <a:t> sur </a:t>
            </a:r>
            <a:r>
              <a:rPr lang="en-US" dirty="0" err="1" smtClean="0"/>
              <a:t>une</a:t>
            </a:r>
            <a:r>
              <a:rPr lang="en-US" dirty="0" smtClean="0"/>
              <a:t> base de </a:t>
            </a:r>
            <a:r>
              <a:rPr lang="en-US" dirty="0" err="1" smtClean="0"/>
              <a:t>donnée</a:t>
            </a:r>
            <a:r>
              <a:rPr lang="en-US" dirty="0" smtClean="0"/>
              <a:t> </a:t>
            </a:r>
            <a:r>
              <a:rPr lang="en-US" dirty="0" err="1" smtClean="0"/>
              <a:t>payante</a:t>
            </a:r>
            <a:r>
              <a:rPr lang="en-US" dirty="0" smtClean="0"/>
              <a:t> protégée par un ‘ pare-feu ‘. </a:t>
            </a:r>
          </a:p>
          <a:p>
            <a:r>
              <a:rPr lang="en-US" dirty="0" err="1" smtClean="0"/>
              <a:t>Condamné</a:t>
            </a:r>
            <a:r>
              <a:rPr lang="en-US" dirty="0" smtClean="0"/>
              <a:t> à payer  $13,470 </a:t>
            </a:r>
            <a:r>
              <a:rPr lang="en-US" dirty="0" err="1" smtClean="0"/>
              <a:t>en</a:t>
            </a:r>
            <a:r>
              <a:rPr lang="en-US" dirty="0" smtClean="0"/>
              <a:t> </a:t>
            </a:r>
            <a:r>
              <a:rPr lang="en-US" dirty="0" err="1" smtClean="0"/>
              <a:t>dommages-intérêts</a:t>
            </a:r>
            <a:r>
              <a:rPr lang="en-US" dirty="0" smtClean="0"/>
              <a:t> </a:t>
            </a:r>
            <a:r>
              <a:rPr lang="en-US" dirty="0" err="1" smtClean="0"/>
              <a:t>compensatoires</a:t>
            </a:r>
            <a:r>
              <a:rPr lang="en-US" dirty="0" smtClean="0"/>
              <a:t> et </a:t>
            </a:r>
            <a:r>
              <a:rPr lang="en-US" dirty="0" err="1" smtClean="0"/>
              <a:t>punitifs</a:t>
            </a:r>
            <a:r>
              <a:rPr lang="en-US" dirty="0" smtClean="0"/>
              <a:t>, </a:t>
            </a:r>
          </a:p>
          <a:p>
            <a:r>
              <a:rPr lang="en-US" dirty="0" smtClean="0"/>
              <a:t>Pour </a:t>
            </a:r>
            <a:r>
              <a:rPr lang="en-US" dirty="0" err="1" smtClean="0"/>
              <a:t>avoir</a:t>
            </a:r>
            <a:r>
              <a:rPr lang="en-US" dirty="0" smtClean="0"/>
              <a:t> </a:t>
            </a:r>
            <a:r>
              <a:rPr lang="en-US" dirty="0" err="1" smtClean="0"/>
              <a:t>contourné</a:t>
            </a:r>
            <a:r>
              <a:rPr lang="en-US" dirty="0" smtClean="0"/>
              <a:t> la MPT </a:t>
            </a:r>
          </a:p>
          <a:p>
            <a:r>
              <a:rPr lang="en-US" dirty="0" smtClean="0"/>
              <a:t>Le </a:t>
            </a:r>
            <a:r>
              <a:rPr lang="en-US" dirty="0" err="1" smtClean="0"/>
              <a:t>jugement</a:t>
            </a:r>
            <a:r>
              <a:rPr lang="en-US" dirty="0" smtClean="0"/>
              <a:t> a </a:t>
            </a:r>
            <a:r>
              <a:rPr lang="en-US" dirty="0" err="1" smtClean="0"/>
              <a:t>été</a:t>
            </a:r>
            <a:r>
              <a:rPr lang="en-US" dirty="0" smtClean="0"/>
              <a:t> </a:t>
            </a:r>
            <a:r>
              <a:rPr lang="en-US" dirty="0" err="1" smtClean="0"/>
              <a:t>critiqué</a:t>
            </a:r>
            <a:r>
              <a:rPr lang="en-US" dirty="0" smtClean="0"/>
              <a:t> par </a:t>
            </a:r>
            <a:r>
              <a:rPr lang="en-US" dirty="0" err="1" smtClean="0"/>
              <a:t>plusieurs</a:t>
            </a:r>
            <a:r>
              <a:rPr lang="en-US" dirty="0" smtClean="0"/>
              <a:t> auteurs : </a:t>
            </a:r>
            <a:endParaRPr lang="en-US" dirty="0"/>
          </a:p>
          <a:p>
            <a:r>
              <a:rPr lang="fr-CA" dirty="0" smtClean="0">
                <a:hlinkClick r:id="rId2"/>
              </a:rPr>
              <a:t>https</a:t>
            </a:r>
            <a:r>
              <a:rPr lang="fr-CA" dirty="0">
                <a:hlinkClick r:id="rId2"/>
              </a:rPr>
              <a:t>://</a:t>
            </a:r>
            <a:r>
              <a:rPr lang="fr-CA" dirty="0" smtClean="0">
                <a:hlinkClick r:id="rId2"/>
              </a:rPr>
              <a:t>techlaw.uottawa.ca/news/case-comment-blacklocks-reporter-v-canadian-vintners-association-2015-canlii-65885-scsm</a:t>
            </a:r>
            <a:endParaRPr lang="fr-CA" dirty="0" smtClean="0"/>
          </a:p>
          <a:p>
            <a:r>
              <a:rPr lang="fr-CA" dirty="0">
                <a:hlinkClick r:id="rId3"/>
              </a:rPr>
              <a:t>http://</a:t>
            </a:r>
            <a:r>
              <a:rPr lang="fr-CA" dirty="0" smtClean="0">
                <a:hlinkClick r:id="rId3"/>
              </a:rPr>
              <a:t>www.teresascassa.ca/index.php?option=com_k2&amp;view=item&amp;id=197:copyright-decision-would-squelch-any-right-to-read-paywalled-content-in-canada</a:t>
            </a:r>
            <a:endParaRPr lang="fr-CA" dirty="0" smtClean="0"/>
          </a:p>
          <a:p>
            <a:r>
              <a:rPr lang="en-CA" i="1" dirty="0" err="1" smtClean="0">
                <a:ea typeface="ＭＳ Ｐゴシック" pitchFamily="-112" charset="-128"/>
              </a:rPr>
              <a:t>Tendance</a:t>
            </a:r>
            <a:r>
              <a:rPr lang="en-CA" i="1" dirty="0" smtClean="0">
                <a:ea typeface="ＭＳ Ｐゴシック" pitchFamily="-112" charset="-128"/>
              </a:rPr>
              <a:t> contraire : 1395804 </a:t>
            </a:r>
            <a:r>
              <a:rPr lang="en-CA" i="1" dirty="0">
                <a:ea typeface="ＭＳ Ｐゴシック" pitchFamily="-112" charset="-128"/>
              </a:rPr>
              <a:t>Ontario Ltd. (</a:t>
            </a:r>
            <a:r>
              <a:rPr lang="en-CA" i="1" dirty="0" err="1">
                <a:ea typeface="ＭＳ Ｐゴシック" pitchFamily="-112" charset="-128"/>
              </a:rPr>
              <a:t>Blacklock's</a:t>
            </a:r>
            <a:r>
              <a:rPr lang="en-CA" i="1" dirty="0">
                <a:ea typeface="ＭＳ Ｐゴシック" pitchFamily="-112" charset="-128"/>
              </a:rPr>
              <a:t> Reporter) v. Canada (Attorney General</a:t>
            </a:r>
            <a:r>
              <a:rPr lang="en-CA" dirty="0">
                <a:ea typeface="ＭＳ Ｐゴシック" pitchFamily="-112" charset="-128"/>
              </a:rPr>
              <a:t>), 2016 FC 1255, 2017 FCA 185 </a:t>
            </a:r>
          </a:p>
          <a:p>
            <a:endParaRPr lang="fr-CA" dirty="0" smtClean="0"/>
          </a:p>
          <a:p>
            <a:endParaRPr lang="fr-CA" dirty="0" smtClean="0"/>
          </a:p>
          <a:p>
            <a:endParaRPr lang="fr-CA" dirty="0"/>
          </a:p>
        </p:txBody>
      </p:sp>
      <p:sp>
        <p:nvSpPr>
          <p:cNvPr id="4" name="Espace réservé du pied de page 3"/>
          <p:cNvSpPr>
            <a:spLocks noGrp="1"/>
          </p:cNvSpPr>
          <p:nvPr>
            <p:ph type="ftr" sz="quarter" idx="10"/>
          </p:nvPr>
        </p:nvSpPr>
        <p:spPr/>
        <p:txBody>
          <a:bodyPr/>
          <a:lstStyle/>
          <a:p>
            <a:pPr>
              <a:defRPr/>
            </a:pPr>
            <a:r>
              <a:rPr lang="fr-FR" smtClean="0"/>
              <a:t>Faculté de droit - Section de droit civil </a:t>
            </a:r>
            <a:endParaRPr lang="en-US" dirty="0"/>
          </a:p>
        </p:txBody>
      </p:sp>
      <p:sp>
        <p:nvSpPr>
          <p:cNvPr id="5" name="Rectangle 4"/>
          <p:cNvSpPr/>
          <p:nvPr/>
        </p:nvSpPr>
        <p:spPr bwMode="auto">
          <a:xfrm>
            <a:off x="6215074" y="6072206"/>
            <a:ext cx="642942" cy="42862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fld id="{9F8AE2E2-9235-42B5-B493-66C557189FAB}" type="slidenum">
              <a:rPr lang="fr-FR" smtClean="0"/>
              <a:pPr/>
              <a:t>51</a:t>
            </a:fld>
            <a:endParaRPr lang="fr-FR" dirty="0" smtClean="0"/>
          </a:p>
        </p:txBody>
      </p:sp>
    </p:spTree>
    <p:extLst>
      <p:ext uri="{BB962C8B-B14F-4D97-AF65-F5344CB8AC3E}">
        <p14:creationId xmlns:p14="http://schemas.microsoft.com/office/powerpoint/2010/main" val="1997250785"/>
      </p:ext>
    </p:extLst>
  </p:cSld>
  <p:clrMapOvr>
    <a:masterClrMapping/>
  </p:clrMapOvr>
  <p:transition advTm="15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r>
              <a:rPr lang="en-CA" dirty="0" smtClean="0"/>
              <a:t>La structure de la </a:t>
            </a:r>
            <a:r>
              <a:rPr lang="en-CA" dirty="0" err="1" smtClean="0"/>
              <a:t>loi</a:t>
            </a:r>
            <a:endParaRPr lang="en-CA" dirty="0" smtClean="0"/>
          </a:p>
        </p:txBody>
      </p:sp>
      <p:sp>
        <p:nvSpPr>
          <p:cNvPr id="432131" name="Rectangle 3"/>
          <p:cNvSpPr>
            <a:spLocks noGrp="1" noChangeArrowheads="1"/>
          </p:cNvSpPr>
          <p:nvPr>
            <p:ph type="body" sz="half" idx="1"/>
          </p:nvPr>
        </p:nvSpPr>
        <p:spPr>
          <a:xfrm>
            <a:off x="228600" y="1447800"/>
            <a:ext cx="5400675" cy="2481266"/>
          </a:xfrm>
        </p:spPr>
        <p:txBody>
          <a:bodyPr/>
          <a:lstStyle/>
          <a:p>
            <a:pPr eaLnBrk="1" hangingPunct="1">
              <a:buFont typeface="Times" charset="0"/>
              <a:buAutoNum type="arabicPeriod"/>
            </a:pPr>
            <a:endParaRPr lang="en-CA" sz="1600" dirty="0" smtClean="0"/>
          </a:p>
          <a:p>
            <a:pPr>
              <a:buFont typeface="Times" charset="0"/>
              <a:buAutoNum type="arabicPeriod"/>
            </a:pPr>
            <a:r>
              <a:rPr lang="en-US" dirty="0" smtClean="0"/>
              <a:t>Les oeuvres et </a:t>
            </a:r>
            <a:r>
              <a:rPr lang="en-US" dirty="0" err="1" smtClean="0"/>
              <a:t>autres</a:t>
            </a:r>
            <a:r>
              <a:rPr lang="en-US" dirty="0" smtClean="0"/>
              <a:t> </a:t>
            </a:r>
            <a:r>
              <a:rPr lang="en-US" dirty="0" err="1" smtClean="0"/>
              <a:t>objets</a:t>
            </a:r>
            <a:r>
              <a:rPr lang="en-US" dirty="0" smtClean="0"/>
              <a:t> de </a:t>
            </a:r>
            <a:r>
              <a:rPr lang="en-US" dirty="0" err="1" smtClean="0"/>
              <a:t>droit</a:t>
            </a:r>
            <a:r>
              <a:rPr lang="en-US" dirty="0" smtClean="0"/>
              <a:t> </a:t>
            </a:r>
            <a:r>
              <a:rPr lang="en-US" dirty="0" err="1" smtClean="0"/>
              <a:t>d’auteur</a:t>
            </a:r>
            <a:endParaRPr lang="en-US" dirty="0" smtClean="0"/>
          </a:p>
          <a:p>
            <a:pPr>
              <a:buFont typeface="Times" charset="0"/>
              <a:buAutoNum type="arabicPeriod"/>
            </a:pPr>
            <a:r>
              <a:rPr lang="en-US" dirty="0" smtClean="0"/>
              <a:t>Les conditions de protection</a:t>
            </a:r>
          </a:p>
          <a:p>
            <a:pPr>
              <a:buFont typeface="Times" charset="0"/>
              <a:buAutoNum type="arabicPeriod"/>
            </a:pPr>
            <a:r>
              <a:rPr lang="en-US" dirty="0" smtClean="0"/>
              <a:t>Les </a:t>
            </a:r>
            <a:r>
              <a:rPr lang="en-US" dirty="0" err="1" smtClean="0"/>
              <a:t>droits</a:t>
            </a:r>
            <a:r>
              <a:rPr lang="en-US" dirty="0" smtClean="0"/>
              <a:t> </a:t>
            </a:r>
          </a:p>
          <a:p>
            <a:pPr>
              <a:buFont typeface="Times" charset="0"/>
              <a:buAutoNum type="arabicPeriod"/>
            </a:pPr>
            <a:r>
              <a:rPr lang="en-CA" dirty="0" smtClean="0">
                <a:solidFill>
                  <a:srgbClr val="FF0000"/>
                </a:solidFill>
                <a:latin typeface="Arial" pitchFamily="34" charset="0"/>
                <a:cs typeface="Arial" pitchFamily="34" charset="0"/>
              </a:rPr>
              <a:t>► </a:t>
            </a:r>
            <a:r>
              <a:rPr lang="en-US" dirty="0" smtClean="0">
                <a:solidFill>
                  <a:srgbClr val="FF0000"/>
                </a:solidFill>
              </a:rPr>
              <a:t>Les exceptions</a:t>
            </a:r>
          </a:p>
          <a:p>
            <a:pPr>
              <a:buFont typeface="Times" charset="0"/>
              <a:buAutoNum type="arabicPeriod"/>
            </a:pPr>
            <a:r>
              <a:rPr lang="en-US" dirty="0" smtClean="0"/>
              <a:t>Les </a:t>
            </a:r>
            <a:r>
              <a:rPr lang="en-US" dirty="0" err="1" smtClean="0"/>
              <a:t>titulaires</a:t>
            </a:r>
            <a:endParaRPr lang="en-US" dirty="0" smtClean="0"/>
          </a:p>
          <a:p>
            <a:pPr eaLnBrk="1" hangingPunct="1">
              <a:buFont typeface="Times" charset="0"/>
              <a:buNone/>
            </a:pPr>
            <a:endParaRPr lang="en-CA" dirty="0" smtClean="0">
              <a:latin typeface="Arial" pitchFamily="34" charset="0"/>
            </a:endParaRPr>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2130"/>
                                        </p:tgtEl>
                                        <p:attrNameLst>
                                          <p:attrName>style.visibility</p:attrName>
                                        </p:attrNameLst>
                                      </p:cBhvr>
                                      <p:to>
                                        <p:strVal val="visible"/>
                                      </p:to>
                                    </p:set>
                                    <p:animEffect transition="in" filter="fade">
                                      <p:cBhvr>
                                        <p:cTn id="7" dur="1000"/>
                                        <p:tgtEl>
                                          <p:spTgt spid="4321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32131">
                                            <p:txEl>
                                              <p:pRg st="1" end="1"/>
                                            </p:txEl>
                                          </p:spTgt>
                                        </p:tgtEl>
                                        <p:attrNameLst>
                                          <p:attrName>style.visibility</p:attrName>
                                        </p:attrNameLst>
                                      </p:cBhvr>
                                      <p:to>
                                        <p:strVal val="visible"/>
                                      </p:to>
                                    </p:set>
                                    <p:animEffect transition="in" filter="fade">
                                      <p:cBhvr>
                                        <p:cTn id="11" dur="1000"/>
                                        <p:tgtEl>
                                          <p:spTgt spid="432131">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32131">
                                            <p:txEl>
                                              <p:pRg st="2" end="2"/>
                                            </p:txEl>
                                          </p:spTgt>
                                        </p:tgtEl>
                                        <p:attrNameLst>
                                          <p:attrName>style.visibility</p:attrName>
                                        </p:attrNameLst>
                                      </p:cBhvr>
                                      <p:to>
                                        <p:strVal val="visible"/>
                                      </p:to>
                                    </p:set>
                                    <p:animEffect transition="in" filter="fade">
                                      <p:cBhvr>
                                        <p:cTn id="15" dur="1000"/>
                                        <p:tgtEl>
                                          <p:spTgt spid="432131">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32131">
                                            <p:txEl>
                                              <p:pRg st="3" end="3"/>
                                            </p:txEl>
                                          </p:spTgt>
                                        </p:tgtEl>
                                        <p:attrNameLst>
                                          <p:attrName>style.visibility</p:attrName>
                                        </p:attrNameLst>
                                      </p:cBhvr>
                                      <p:to>
                                        <p:strVal val="visible"/>
                                      </p:to>
                                    </p:set>
                                    <p:animEffect transition="in" filter="fade">
                                      <p:cBhvr>
                                        <p:cTn id="19" dur="1000"/>
                                        <p:tgtEl>
                                          <p:spTgt spid="432131">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32131">
                                            <p:txEl>
                                              <p:pRg st="4" end="4"/>
                                            </p:txEl>
                                          </p:spTgt>
                                        </p:tgtEl>
                                        <p:attrNameLst>
                                          <p:attrName>style.visibility</p:attrName>
                                        </p:attrNameLst>
                                      </p:cBhvr>
                                      <p:to>
                                        <p:strVal val="visible"/>
                                      </p:to>
                                    </p:set>
                                    <p:animEffect transition="in" filter="fade">
                                      <p:cBhvr>
                                        <p:cTn id="23" dur="1000"/>
                                        <p:tgtEl>
                                          <p:spTgt spid="43213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2131">
                                            <p:txEl>
                                              <p:pRg st="5" end="5"/>
                                            </p:txEl>
                                          </p:spTgt>
                                        </p:tgtEl>
                                        <p:attrNameLst>
                                          <p:attrName>style.visibility</p:attrName>
                                        </p:attrNameLst>
                                      </p:cBhvr>
                                      <p:to>
                                        <p:strVal val="visible"/>
                                      </p:to>
                                    </p:set>
                                    <p:animEffect transition="in" filter="fade">
                                      <p:cBhvr>
                                        <p:cTn id="28" dur="1000"/>
                                        <p:tgtEl>
                                          <p:spTgt spid="432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p:bldP spid="43213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fr-CA" dirty="0" smtClean="0"/>
              <a:t>Une liste sans fin d’exceptions particulières </a:t>
            </a:r>
            <a:endParaRPr lang="fr-FR" dirty="0" smtClean="0"/>
          </a:p>
        </p:txBody>
      </p:sp>
      <p:sp>
        <p:nvSpPr>
          <p:cNvPr id="35843" name="Rectangle 3"/>
          <p:cNvSpPr>
            <a:spLocks noGrp="1" noChangeArrowheads="1"/>
          </p:cNvSpPr>
          <p:nvPr>
            <p:ph idx="1"/>
          </p:nvPr>
        </p:nvSpPr>
        <p:spPr/>
        <p:txBody>
          <a:bodyPr>
            <a:normAutofit fontScale="40000" lnSpcReduction="20000"/>
          </a:bodyPr>
          <a:lstStyle/>
          <a:p>
            <a:pPr eaLnBrk="1" hangingPunct="1">
              <a:lnSpc>
                <a:spcPct val="90000"/>
              </a:lnSpc>
            </a:pPr>
            <a:r>
              <a:rPr lang="fr-CA" sz="2800" dirty="0" smtClean="0"/>
              <a:t>Utilisation équitable art. 29 et </a:t>
            </a:r>
            <a:r>
              <a:rPr lang="fr-CA" sz="2800" dirty="0" err="1" smtClean="0"/>
              <a:t>ss</a:t>
            </a:r>
            <a:endParaRPr lang="fr-CA" sz="2800" dirty="0" smtClean="0"/>
          </a:p>
          <a:p>
            <a:pPr eaLnBrk="1" hangingPunct="1">
              <a:lnSpc>
                <a:spcPct val="90000"/>
              </a:lnSpc>
            </a:pPr>
            <a:r>
              <a:rPr lang="fr-CA" sz="2800" dirty="0" smtClean="0"/>
              <a:t>Contenu non commercial par utilisateur art 29.21</a:t>
            </a:r>
          </a:p>
          <a:p>
            <a:pPr eaLnBrk="1" hangingPunct="1">
              <a:lnSpc>
                <a:spcPct val="90000"/>
              </a:lnSpc>
            </a:pPr>
            <a:r>
              <a:rPr lang="fr-CA" sz="2800" dirty="0" smtClean="0"/>
              <a:t>Reproduction à des fins privées art. 29.22</a:t>
            </a:r>
          </a:p>
          <a:p>
            <a:pPr eaLnBrk="1" hangingPunct="1">
              <a:lnSpc>
                <a:spcPct val="90000"/>
              </a:lnSpc>
            </a:pPr>
            <a:r>
              <a:rPr lang="fr-CA" sz="2800" dirty="0" smtClean="0"/>
              <a:t>Reproduction pour écoute ou visionnement en différé 29.23</a:t>
            </a:r>
          </a:p>
          <a:p>
            <a:pPr eaLnBrk="1" hangingPunct="1">
              <a:lnSpc>
                <a:spcPct val="90000"/>
              </a:lnSpc>
            </a:pPr>
            <a:r>
              <a:rPr lang="fr-CA" sz="2800" dirty="0" smtClean="0"/>
              <a:t>Copie de sauvegarde art. 29.24</a:t>
            </a:r>
          </a:p>
          <a:p>
            <a:pPr eaLnBrk="1" hangingPunct="1">
              <a:lnSpc>
                <a:spcPct val="90000"/>
              </a:lnSpc>
            </a:pPr>
            <a:r>
              <a:rPr lang="fr-CA" sz="2800" dirty="0" smtClean="0"/>
              <a:t>Établissement d’enseignement 29.4 et </a:t>
            </a:r>
            <a:r>
              <a:rPr lang="fr-CA" sz="2800" dirty="0" err="1" smtClean="0"/>
              <a:t>ss</a:t>
            </a:r>
            <a:r>
              <a:rPr lang="fr-CA" sz="2800" dirty="0" smtClean="0"/>
              <a:t>  </a:t>
            </a:r>
          </a:p>
          <a:p>
            <a:pPr eaLnBrk="1" hangingPunct="1">
              <a:lnSpc>
                <a:spcPct val="90000"/>
              </a:lnSpc>
            </a:pPr>
            <a:r>
              <a:rPr lang="fr-CA" sz="2800" dirty="0" smtClean="0"/>
              <a:t>Œuvres sur internet art 30.04</a:t>
            </a:r>
          </a:p>
          <a:p>
            <a:pPr eaLnBrk="1" hangingPunct="1">
              <a:lnSpc>
                <a:spcPct val="90000"/>
              </a:lnSpc>
            </a:pPr>
            <a:r>
              <a:rPr lang="fr-CA" sz="2800" dirty="0" smtClean="0"/>
              <a:t>Bibliothèques, musées et archives art. 30.1 è 30.6</a:t>
            </a:r>
          </a:p>
          <a:p>
            <a:pPr eaLnBrk="1" hangingPunct="1">
              <a:lnSpc>
                <a:spcPct val="90000"/>
              </a:lnSpc>
            </a:pPr>
            <a:r>
              <a:rPr lang="fr-CA" sz="2800" dirty="0" smtClean="0"/>
              <a:t>Programme d’ordinateur art. 30.6</a:t>
            </a:r>
          </a:p>
          <a:p>
            <a:pPr eaLnBrk="1" hangingPunct="1">
              <a:lnSpc>
                <a:spcPct val="90000"/>
              </a:lnSpc>
            </a:pPr>
            <a:r>
              <a:rPr lang="fr-CA" sz="2800" dirty="0" smtClean="0"/>
              <a:t>Chiffrement art. 30.62</a:t>
            </a:r>
          </a:p>
          <a:p>
            <a:pPr eaLnBrk="1" hangingPunct="1">
              <a:lnSpc>
                <a:spcPct val="90000"/>
              </a:lnSpc>
            </a:pPr>
            <a:r>
              <a:rPr lang="fr-CA" sz="2800" dirty="0" smtClean="0"/>
              <a:t>Sécurité art. 30.63 </a:t>
            </a:r>
          </a:p>
          <a:p>
            <a:pPr eaLnBrk="1" hangingPunct="1">
              <a:lnSpc>
                <a:spcPct val="90000"/>
              </a:lnSpc>
            </a:pPr>
            <a:r>
              <a:rPr lang="fr-CA" sz="2800" dirty="0" smtClean="0"/>
              <a:t>Incorporation incidente art. 30.7</a:t>
            </a:r>
          </a:p>
          <a:p>
            <a:pPr eaLnBrk="1" hangingPunct="1">
              <a:lnSpc>
                <a:spcPct val="90000"/>
              </a:lnSpc>
            </a:pPr>
            <a:r>
              <a:rPr lang="fr-CA" sz="2800" dirty="0" smtClean="0"/>
              <a:t>Reproduction pour processus technologique art. 30.71</a:t>
            </a:r>
          </a:p>
          <a:p>
            <a:pPr eaLnBrk="1" hangingPunct="1">
              <a:lnSpc>
                <a:spcPct val="90000"/>
              </a:lnSpc>
            </a:pPr>
            <a:r>
              <a:rPr lang="fr-CA" sz="2800" dirty="0" smtClean="0"/>
              <a:t>Enregistrement éphémère pour entreprise de programmation  et de radiodiffusion art. 30.8-30.9</a:t>
            </a:r>
          </a:p>
          <a:p>
            <a:pPr eaLnBrk="1" hangingPunct="1">
              <a:lnSpc>
                <a:spcPct val="90000"/>
              </a:lnSpc>
            </a:pPr>
            <a:r>
              <a:rPr lang="fr-CA" sz="2800" dirty="0" smtClean="0"/>
              <a:t>Retransmission de signaux art. 31 et 71</a:t>
            </a:r>
          </a:p>
          <a:p>
            <a:pPr eaLnBrk="1" hangingPunct="1">
              <a:lnSpc>
                <a:spcPct val="90000"/>
              </a:lnSpc>
            </a:pPr>
            <a:r>
              <a:rPr lang="fr-CA" sz="2800" dirty="0" smtClean="0"/>
              <a:t>Déficience perceptuelle art. 32</a:t>
            </a:r>
          </a:p>
          <a:p>
            <a:pPr eaLnBrk="1" hangingPunct="1">
              <a:lnSpc>
                <a:spcPct val="90000"/>
              </a:lnSpc>
            </a:pPr>
            <a:r>
              <a:rPr lang="fr-CA" sz="2800" dirty="0" smtClean="0"/>
              <a:t>Obligations légales art. 32.1</a:t>
            </a:r>
          </a:p>
          <a:p>
            <a:pPr eaLnBrk="1" hangingPunct="1">
              <a:lnSpc>
                <a:spcPct val="90000"/>
              </a:lnSpc>
            </a:pPr>
            <a:r>
              <a:rPr lang="fr-CA" sz="2800" dirty="0" smtClean="0"/>
              <a:t>Moules, conférences, allocution politique, art. 32.2 </a:t>
            </a:r>
          </a:p>
          <a:p>
            <a:pPr eaLnBrk="1" hangingPunct="1">
              <a:lnSpc>
                <a:spcPct val="90000"/>
              </a:lnSpc>
            </a:pPr>
            <a:r>
              <a:rPr lang="fr-CA" sz="2800" dirty="0" smtClean="0"/>
              <a:t>Lecture, récitation d’un extrait raisonnable, utilisation privée de photographies art. 32.2 (1)</a:t>
            </a:r>
          </a:p>
          <a:p>
            <a:pPr eaLnBrk="1" hangingPunct="1">
              <a:lnSpc>
                <a:spcPct val="90000"/>
              </a:lnSpc>
            </a:pPr>
            <a:r>
              <a:rPr lang="fr-CA" sz="2800" dirty="0" smtClean="0"/>
              <a:t>Exécution musicale à une foire, exposition, dans l’intérêt d’organismes religieux, charitables, établissements d’enseignement art. 32.2  (2) (3) </a:t>
            </a:r>
          </a:p>
          <a:p>
            <a:pPr>
              <a:lnSpc>
                <a:spcPct val="90000"/>
              </a:lnSpc>
            </a:pPr>
            <a:r>
              <a:rPr lang="fr-CA" sz="2800" dirty="0" smtClean="0"/>
              <a:t>Les dessins industriels  Art. 64</a:t>
            </a:r>
          </a:p>
          <a:p>
            <a:pPr>
              <a:lnSpc>
                <a:spcPct val="90000"/>
              </a:lnSpc>
            </a:pPr>
            <a:r>
              <a:rPr lang="fr-CA" sz="2800" dirty="0" smtClean="0"/>
              <a:t>Caractéristiques résultant uniquement de sa fonction utilitaire art. 64.1</a:t>
            </a:r>
          </a:p>
          <a:p>
            <a:pPr eaLnBrk="1" hangingPunct="1">
              <a:lnSpc>
                <a:spcPct val="90000"/>
              </a:lnSpc>
            </a:pPr>
            <a:r>
              <a:rPr lang="fr-CA" sz="2800" dirty="0" smtClean="0"/>
              <a:t>Représentation à l’aide d’un appareil radiophonique récepteur art. 69 (2)</a:t>
            </a:r>
            <a:endParaRPr lang="fr-FR" sz="2800" dirty="0" smtClean="0"/>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6" name="Espace réservé du pied de page 5"/>
          <p:cNvSpPr>
            <a:spLocks noGrp="1"/>
          </p:cNvSpPr>
          <p:nvPr>
            <p:ph type="ftr" sz="quarter" idx="10"/>
          </p:nvPr>
        </p:nvSpPr>
        <p:spPr/>
        <p:txBody>
          <a:bodyPr/>
          <a:lstStyle/>
          <a:p>
            <a:r>
              <a:rPr lang="en-US" smtClean="0"/>
              <a:t>Section de droit civil</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r-CA" smtClean="0"/>
              <a:t>UTILISATION ÉQUITABLE</a:t>
            </a:r>
            <a:endParaRPr lang="fr-FR" smtClean="0"/>
          </a:p>
        </p:txBody>
      </p:sp>
      <p:sp>
        <p:nvSpPr>
          <p:cNvPr id="9219" name="Rectangle 3"/>
          <p:cNvSpPr>
            <a:spLocks noGrp="1" noChangeArrowheads="1"/>
          </p:cNvSpPr>
          <p:nvPr>
            <p:ph idx="1"/>
          </p:nvPr>
        </p:nvSpPr>
        <p:spPr/>
        <p:txBody>
          <a:bodyPr/>
          <a:lstStyle/>
          <a:p>
            <a:pPr eaLnBrk="1" hangingPunct="1"/>
            <a:r>
              <a:rPr lang="fr-CA" dirty="0" smtClean="0"/>
              <a:t>Deux conditions (20-29.2)</a:t>
            </a:r>
          </a:p>
          <a:p>
            <a:pPr lvl="1" eaLnBrk="1" hangingPunct="1"/>
            <a:r>
              <a:rPr lang="fr-CA" dirty="0" smtClean="0"/>
              <a:t>Utilisation équitable (6 critères (1) le but de l'utilisation; (2) la nature de l'utilisation; (3) l'ampleur de l'utilisation; (4) les solutions de rechange à l'utilisation;(5) la nature de l'</a:t>
            </a:r>
            <a:r>
              <a:rPr lang="fr-CA" dirty="0" err="1" smtClean="0"/>
              <a:t>oeuvre</a:t>
            </a:r>
            <a:r>
              <a:rPr lang="fr-CA" dirty="0" smtClean="0"/>
              <a:t>; (6) l'effet de l'utilisation sur l'</a:t>
            </a:r>
            <a:r>
              <a:rPr lang="fr-CA" dirty="0" err="1" smtClean="0"/>
              <a:t>oeuvre</a:t>
            </a:r>
            <a:r>
              <a:rPr lang="fr-CA" dirty="0" smtClean="0"/>
              <a:t> ) </a:t>
            </a:r>
          </a:p>
          <a:p>
            <a:pPr lvl="1"/>
            <a:r>
              <a:rPr lang="en-GB" i="1" dirty="0" smtClean="0"/>
              <a:t>CCH </a:t>
            </a:r>
            <a:r>
              <a:rPr lang="en-GB" i="1" dirty="0" err="1" smtClean="0"/>
              <a:t>Canadienne</a:t>
            </a:r>
            <a:r>
              <a:rPr lang="en-GB" i="1" dirty="0" smtClean="0"/>
              <a:t> </a:t>
            </a:r>
            <a:r>
              <a:rPr lang="en-GB" i="1" dirty="0" err="1" smtClean="0"/>
              <a:t>Ltée</a:t>
            </a:r>
            <a:r>
              <a:rPr lang="en-GB" i="1" dirty="0" smtClean="0"/>
              <a:t> c. </a:t>
            </a:r>
            <a:r>
              <a:rPr lang="en-GB" i="1" dirty="0" err="1" smtClean="0"/>
              <a:t>Barreau</a:t>
            </a:r>
            <a:r>
              <a:rPr lang="en-GB" i="1" dirty="0" smtClean="0"/>
              <a:t> du Haut-Canada</a:t>
            </a:r>
            <a:r>
              <a:rPr lang="en-GB" dirty="0" smtClean="0"/>
              <a:t>, </a:t>
            </a:r>
            <a:r>
              <a:rPr lang="fr-CA" dirty="0" smtClean="0"/>
              <a:t>[2004] 1 R.C.S. 339, 2004 CSC 13</a:t>
            </a:r>
          </a:p>
          <a:p>
            <a:pPr lvl="1" eaLnBrk="1" hangingPunct="1"/>
            <a:r>
              <a:rPr lang="fr-CA" dirty="0" smtClean="0"/>
              <a:t>Utilisation dans un des buts visés par la loi (recherche, étude privée, éducation, parodie, satire (29),   critique, compte rendu (29.1), communications de nouvelles (29.2))</a:t>
            </a:r>
            <a:endParaRPr lang="fr-FR" dirty="0" smtClean="0"/>
          </a:p>
        </p:txBody>
      </p:sp>
      <p:sp>
        <p:nvSpPr>
          <p:cNvPr id="5"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4BD20211-CDBB-459A-A633-75255726F0C0}" type="slidenum">
              <a:rPr lang="fr-FR" sz="1800"/>
              <a:pPr fontAlgn="auto">
                <a:spcBef>
                  <a:spcPts val="0"/>
                </a:spcBef>
                <a:spcAft>
                  <a:spcPts val="0"/>
                </a:spcAft>
                <a:defRPr/>
              </a:pPr>
              <a:t>54</a:t>
            </a:fld>
            <a:endParaRPr lang="fr-FR" sz="1800" dirty="0"/>
          </a:p>
        </p:txBody>
      </p:sp>
    </p:spTree>
  </p:cSld>
  <p:clrMapOvr>
    <a:masterClrMapping/>
  </p:clrMapOvr>
  <p:transition advTm="15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85800" y="381000"/>
            <a:ext cx="7772400" cy="1119174"/>
          </a:xfrm>
        </p:spPr>
        <p:txBody>
          <a:bodyPr/>
          <a:lstStyle/>
          <a:p>
            <a:r>
              <a:rPr lang="en-GB" dirty="0" smtClean="0"/>
              <a:t>CCH </a:t>
            </a:r>
            <a:r>
              <a:rPr lang="en-GB" dirty="0" err="1" smtClean="0"/>
              <a:t>Canadienne</a:t>
            </a:r>
            <a:r>
              <a:rPr lang="en-GB" dirty="0" smtClean="0"/>
              <a:t> </a:t>
            </a:r>
            <a:r>
              <a:rPr lang="en-GB" dirty="0" err="1" smtClean="0"/>
              <a:t>Ltée</a:t>
            </a:r>
            <a:r>
              <a:rPr lang="en-GB" dirty="0" smtClean="0"/>
              <a:t> </a:t>
            </a:r>
            <a:r>
              <a:rPr lang="en-GB" i="1" dirty="0" smtClean="0"/>
              <a:t>c.</a:t>
            </a:r>
            <a:r>
              <a:rPr lang="en-GB" dirty="0" smtClean="0"/>
              <a:t> </a:t>
            </a:r>
            <a:r>
              <a:rPr lang="en-GB" dirty="0" err="1" smtClean="0"/>
              <a:t>Barreau</a:t>
            </a:r>
            <a:r>
              <a:rPr lang="en-GB" dirty="0" smtClean="0"/>
              <a:t> du Haut-Canada, </a:t>
            </a:r>
            <a:r>
              <a:rPr lang="fr-CA" dirty="0" smtClean="0"/>
              <a:t>[2004] 1 R.C.S. 339, 2004 CSC 13</a:t>
            </a:r>
            <a:endParaRPr lang="en-US" dirty="0"/>
          </a:p>
        </p:txBody>
      </p:sp>
      <p:sp>
        <p:nvSpPr>
          <p:cNvPr id="6" name="Espace réservé du contenu 5"/>
          <p:cNvSpPr>
            <a:spLocks noGrp="1"/>
          </p:cNvSpPr>
          <p:nvPr>
            <p:ph idx="1"/>
          </p:nvPr>
        </p:nvSpPr>
        <p:spPr>
          <a:xfrm>
            <a:off x="685800" y="1643050"/>
            <a:ext cx="7772400" cy="3995750"/>
          </a:xfrm>
        </p:spPr>
        <p:txBody>
          <a:bodyPr/>
          <a:lstStyle/>
          <a:p>
            <a:r>
              <a:rPr lang="fr-CA" dirty="0" smtClean="0"/>
              <a:t>« 48…  À l’instar des autres exceptions que prévoit la </a:t>
            </a:r>
            <a:r>
              <a:rPr lang="fr-CA" i="1" dirty="0" smtClean="0"/>
              <a:t>Loi sur le droit d’auteur</a:t>
            </a:r>
            <a:r>
              <a:rPr lang="fr-CA" dirty="0" smtClean="0"/>
              <a:t>, cette exception correspond à un droit des utilisateurs.  Pour maintenir un juste équilibre entre les droits des titulaires du droit d’auteur et les intérêts des utilisateurs, il ne faut </a:t>
            </a:r>
            <a:r>
              <a:rPr lang="fr-CA" b="1" dirty="0" smtClean="0"/>
              <a:t>pas l’interpréter restrictivement</a:t>
            </a:r>
            <a:r>
              <a:rPr lang="fr-CA" dirty="0" smtClean="0"/>
              <a:t>.  Comme le professeur </a:t>
            </a:r>
            <a:r>
              <a:rPr lang="fr-CA" dirty="0" err="1" smtClean="0"/>
              <a:t>Vaver</a:t>
            </a:r>
            <a:r>
              <a:rPr lang="fr-CA" dirty="0" smtClean="0"/>
              <a:t>, </a:t>
            </a:r>
            <a:r>
              <a:rPr lang="fr-CA" i="1" dirty="0" smtClean="0"/>
              <a:t>op. </a:t>
            </a:r>
            <a:r>
              <a:rPr lang="fr-CA" i="1" dirty="0" err="1" smtClean="0"/>
              <a:t>cit</a:t>
            </a:r>
            <a:r>
              <a:rPr lang="fr-CA" i="1" dirty="0" smtClean="0"/>
              <a:t>.</a:t>
            </a:r>
            <a:r>
              <a:rPr lang="fr-CA" dirty="0" smtClean="0"/>
              <a:t>, l’a expliqué, à la p. 171,</a:t>
            </a:r>
            <a:r>
              <a:rPr lang="fr-CA" cap="all" dirty="0" smtClean="0"/>
              <a:t>[TRADUCTION]</a:t>
            </a:r>
            <a:r>
              <a:rPr lang="fr-CA" dirty="0" smtClean="0"/>
              <a:t> « [l]es droits des utilisateurs ne sont pas de simples échappatoires.  Les droits du titulaire et ceux de l’utilisateur doivent donc recevoir l’interprétation juste et équilibrée que commande une mesure législative visant à remédier à un état de fait. » »</a:t>
            </a:r>
            <a:endParaRPr lang="en-US" dirty="0"/>
          </a:p>
        </p:txBody>
      </p:sp>
      <p:sp>
        <p:nvSpPr>
          <p:cNvPr id="4" name="Espace réservé du pied de page 3"/>
          <p:cNvSpPr>
            <a:spLocks noGrp="1"/>
          </p:cNvSpPr>
          <p:nvPr>
            <p:ph type="ftr" sz="quarter" idx="10"/>
          </p:nvPr>
        </p:nvSpPr>
        <p:spPr>
          <a:xfrm>
            <a:off x="6429388" y="6286520"/>
            <a:ext cx="428628" cy="357190"/>
          </a:xfrm>
        </p:spPr>
        <p:style>
          <a:lnRef idx="2">
            <a:schemeClr val="accent1"/>
          </a:lnRef>
          <a:fillRef idx="1">
            <a:schemeClr val="lt1"/>
          </a:fillRef>
          <a:effectRef idx="0">
            <a:schemeClr val="accent1"/>
          </a:effectRef>
          <a:fontRef idx="minor">
            <a:schemeClr val="dk1"/>
          </a:fontRef>
        </p:style>
        <p:txBody>
          <a:bodyPr/>
          <a:lstStyle/>
          <a:p>
            <a:fld id="{3F102516-BF51-4470-AE34-26A4C1501817}" type="slidenum">
              <a:rPr lang="en-US" smtClean="0">
                <a:solidFill>
                  <a:schemeClr val="tx1"/>
                </a:solidFill>
              </a:rPr>
              <a:pPr/>
              <a:t>55</a:t>
            </a:fld>
            <a:endParaRPr lang="en-US" dirty="0" smtClean="0">
              <a:solidFill>
                <a:schemeClr val="tx1"/>
              </a:solidFill>
            </a:endParaRPr>
          </a:p>
        </p:txBody>
      </p:sp>
    </p:spTree>
  </p:cSld>
  <p:clrMapOvr>
    <a:masterClrMapping/>
  </p:clrMapOvr>
  <p:transition advTm="15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CA" smtClean="0"/>
              <a:t>Utilisation équitable – Cause CCH </a:t>
            </a:r>
            <a:r>
              <a:rPr lang="en-US" smtClean="0">
                <a:cs typeface="Times New Roman" pitchFamily="18" charset="0"/>
              </a:rPr>
              <a:t>§53</a:t>
            </a:r>
          </a:p>
        </p:txBody>
      </p:sp>
      <p:sp>
        <p:nvSpPr>
          <p:cNvPr id="13315" name="Rectangle 3"/>
          <p:cNvSpPr>
            <a:spLocks noGrp="1" noChangeArrowheads="1"/>
          </p:cNvSpPr>
          <p:nvPr>
            <p:ph idx="1"/>
          </p:nvPr>
        </p:nvSpPr>
        <p:spPr/>
        <p:txBody>
          <a:bodyPr/>
          <a:lstStyle/>
          <a:p>
            <a:pPr eaLnBrk="1" hangingPunct="1"/>
            <a:r>
              <a:rPr lang="fr-CA" dirty="0" smtClean="0"/>
              <a:t>(1) le but de l'utilisation; </a:t>
            </a:r>
          </a:p>
          <a:p>
            <a:pPr eaLnBrk="1" hangingPunct="1"/>
            <a:r>
              <a:rPr lang="fr-CA" dirty="0" smtClean="0"/>
              <a:t>(2) la nature de l'utilisation (une seule copie, copies multiples?); </a:t>
            </a:r>
          </a:p>
          <a:p>
            <a:pPr eaLnBrk="1" hangingPunct="1"/>
            <a:r>
              <a:rPr lang="fr-CA" dirty="0" smtClean="0"/>
              <a:t>(3) l'ampleur de l'utilisation (l’</a:t>
            </a:r>
            <a:r>
              <a:rPr lang="fr-CA" dirty="0" err="1" smtClean="0"/>
              <a:t>oeuvre</a:t>
            </a:r>
            <a:r>
              <a:rPr lang="fr-CA" dirty="0" smtClean="0"/>
              <a:t> en entier ou partie infime?); </a:t>
            </a:r>
          </a:p>
          <a:p>
            <a:pPr eaLnBrk="1" hangingPunct="1"/>
            <a:r>
              <a:rPr lang="fr-CA" dirty="0" smtClean="0"/>
              <a:t>(4) les solutions de rechange à l'utilisation;</a:t>
            </a:r>
          </a:p>
          <a:p>
            <a:pPr eaLnBrk="1" hangingPunct="1"/>
            <a:r>
              <a:rPr lang="fr-CA" dirty="0" smtClean="0"/>
              <a:t>(5) la nature de l'</a:t>
            </a:r>
            <a:r>
              <a:rPr lang="fr-CA" dirty="0" err="1" smtClean="0"/>
              <a:t>oeuvre</a:t>
            </a:r>
            <a:r>
              <a:rPr lang="fr-CA" dirty="0" smtClean="0"/>
              <a:t> (</a:t>
            </a:r>
            <a:r>
              <a:rPr lang="fr-CA" dirty="0" err="1" smtClean="0"/>
              <a:t>oeuvre</a:t>
            </a:r>
            <a:r>
              <a:rPr lang="fr-CA" dirty="0" smtClean="0"/>
              <a:t> non publiée?); </a:t>
            </a:r>
          </a:p>
          <a:p>
            <a:pPr eaLnBrk="1" hangingPunct="1"/>
            <a:r>
              <a:rPr lang="fr-CA" dirty="0" smtClean="0"/>
              <a:t>(6) l'effet de l'utilisation sur l'</a:t>
            </a:r>
            <a:r>
              <a:rPr lang="fr-CA" dirty="0" err="1" smtClean="0"/>
              <a:t>oeuvre</a:t>
            </a:r>
            <a:r>
              <a:rPr lang="fr-CA" dirty="0" smtClean="0"/>
              <a:t> (impact sur le marché ?)</a:t>
            </a:r>
          </a:p>
        </p:txBody>
      </p:sp>
      <p:sp>
        <p:nvSpPr>
          <p:cNvPr id="5"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3FB437C0-49E6-4B9C-9876-B3640ECA58C3}" type="slidenum">
              <a:rPr lang="fr-FR" sz="1800"/>
              <a:pPr fontAlgn="auto">
                <a:spcBef>
                  <a:spcPts val="0"/>
                </a:spcBef>
                <a:spcAft>
                  <a:spcPts val="0"/>
                </a:spcAft>
                <a:defRPr/>
              </a:pPr>
              <a:t>56</a:t>
            </a:fld>
            <a:endParaRPr lang="fr-FR" sz="1800" dirty="0"/>
          </a:p>
        </p:txBody>
      </p:sp>
    </p:spTree>
  </p:cSld>
  <p:clrMapOvr>
    <a:masterClrMapping/>
  </p:clrMapOvr>
  <p:transition advTm="15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685800" y="381000"/>
            <a:ext cx="7772400" cy="976298"/>
          </a:xfrm>
        </p:spPr>
        <p:txBody>
          <a:bodyPr/>
          <a:lstStyle/>
          <a:p>
            <a:pPr eaLnBrk="1" hangingPunct="1"/>
            <a:r>
              <a:rPr lang="fr-CA" sz="2400" dirty="0" smtClean="0"/>
              <a:t>Société canadienne des auteurs, compositeurs et éditeurs de musique </a:t>
            </a:r>
            <a:r>
              <a:rPr lang="fr-CA" sz="2400" i="1" dirty="0" smtClean="0"/>
              <a:t>c.</a:t>
            </a:r>
            <a:r>
              <a:rPr lang="fr-CA" sz="2400" dirty="0" smtClean="0"/>
              <a:t> Bell Canada, 2012 CSC 36, [2012] 2 R.C.S. 326</a:t>
            </a:r>
            <a:endParaRPr lang="en-CA" sz="2400" dirty="0" smtClean="0"/>
          </a:p>
        </p:txBody>
      </p:sp>
      <p:sp>
        <p:nvSpPr>
          <p:cNvPr id="19459" name="Espace réservé du contenu 2"/>
          <p:cNvSpPr>
            <a:spLocks noGrp="1"/>
          </p:cNvSpPr>
          <p:nvPr>
            <p:ph idx="1"/>
          </p:nvPr>
        </p:nvSpPr>
        <p:spPr>
          <a:xfrm>
            <a:off x="642938" y="1714500"/>
            <a:ext cx="7815262" cy="4143375"/>
          </a:xfrm>
        </p:spPr>
        <p:txBody>
          <a:bodyPr>
            <a:normAutofit fontScale="85000" lnSpcReduction="10000"/>
          </a:bodyPr>
          <a:lstStyle/>
          <a:p>
            <a:pPr eaLnBrk="1" hangingPunct="1">
              <a:defRPr/>
            </a:pPr>
            <a:r>
              <a:rPr lang="fr-CA" sz="2800" dirty="0" smtClean="0"/>
              <a:t>Certains téléchargements sont offerts avec une possibilité d’écoute préalable. - la question est «de savoir si l’offre qui est faite au consommateur d’écouter au préalable, pour un maximum de trente (30) secondes, un extrait d’une œuvre musicale constitue une utilisation équitable à des fins de recherche au sens de l’article 29 de la Loi.»</a:t>
            </a:r>
          </a:p>
          <a:p>
            <a:pPr eaLnBrk="1" hangingPunct="1">
              <a:defRPr/>
            </a:pPr>
            <a:r>
              <a:rPr lang="fr-CA" sz="2800" dirty="0" smtClean="0"/>
              <a:t>L’utilisation équitable </a:t>
            </a:r>
          </a:p>
          <a:p>
            <a:pPr lvl="1" eaLnBrk="1" hangingPunct="1">
              <a:defRPr/>
            </a:pPr>
            <a:r>
              <a:rPr lang="fr-CA" sz="2400" dirty="0" smtClean="0"/>
              <a:t>Peut être un but récréatif, sans but créatif</a:t>
            </a:r>
          </a:p>
          <a:p>
            <a:pPr lvl="1" eaLnBrk="1" hangingPunct="1">
              <a:defRPr/>
            </a:pPr>
            <a:r>
              <a:rPr lang="fr-CA" sz="2400" dirty="0" smtClean="0"/>
              <a:t>Peut être en vue d’un achat </a:t>
            </a:r>
          </a:p>
          <a:p>
            <a:pPr lvl="1" eaLnBrk="1" hangingPunct="1">
              <a:defRPr/>
            </a:pPr>
            <a:r>
              <a:rPr lang="fr-CA" sz="2400" dirty="0" smtClean="0"/>
              <a:t>L’ampleur en fonction de l’utilisation individuelle </a:t>
            </a:r>
          </a:p>
          <a:p>
            <a:pPr lvl="1" eaLnBrk="1" hangingPunct="1">
              <a:defRPr/>
            </a:pPr>
            <a:r>
              <a:rPr lang="fr-CA" sz="2400" dirty="0" smtClean="0"/>
              <a:t>Évaluation en fonction du destinataire de la copie</a:t>
            </a:r>
          </a:p>
        </p:txBody>
      </p:sp>
      <p:sp>
        <p:nvSpPr>
          <p:cNvPr id="5"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C5D30A96-8452-4512-B407-E2D0C678CE8C}" type="slidenum">
              <a:rPr lang="fr-FR" sz="1800"/>
              <a:pPr fontAlgn="auto">
                <a:spcBef>
                  <a:spcPts val="0"/>
                </a:spcBef>
                <a:spcAft>
                  <a:spcPts val="0"/>
                </a:spcAft>
                <a:defRPr/>
              </a:pPr>
              <a:t>57</a:t>
            </a:fld>
            <a:endParaRPr lang="fr-FR" sz="1800" dirty="0"/>
          </a:p>
        </p:txBody>
      </p:sp>
    </p:spTree>
  </p:cSld>
  <p:clrMapOvr>
    <a:masterClrMapping/>
  </p:clrMapOvr>
  <p:transition advTm="15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pPr eaLnBrk="1" hangingPunct="1"/>
            <a:r>
              <a:rPr lang="en-US" smtClean="0"/>
              <a:t>En éducation </a:t>
            </a:r>
          </a:p>
        </p:txBody>
      </p:sp>
      <p:sp>
        <p:nvSpPr>
          <p:cNvPr id="3" name="Espace réservé du contenu 2"/>
          <p:cNvSpPr>
            <a:spLocks noGrp="1"/>
          </p:cNvSpPr>
          <p:nvPr>
            <p:ph idx="1"/>
          </p:nvPr>
        </p:nvSpPr>
        <p:spPr/>
        <p:txBody>
          <a:bodyPr>
            <a:normAutofit fontScale="70000" lnSpcReduction="20000"/>
          </a:bodyPr>
          <a:lstStyle/>
          <a:p>
            <a:pPr eaLnBrk="1" hangingPunct="1">
              <a:defRPr/>
            </a:pPr>
            <a:r>
              <a:rPr lang="en-CA" i="1" dirty="0" smtClean="0">
                <a:solidFill>
                  <a:schemeClr val="tx1"/>
                </a:solidFill>
                <a:latin typeface="+mn-lt"/>
                <a:ea typeface="+mn-ea"/>
                <a:cs typeface="+mn-cs"/>
              </a:rPr>
              <a:t>Alberta (</a:t>
            </a:r>
            <a:r>
              <a:rPr lang="en-CA" i="1" dirty="0" err="1" smtClean="0">
                <a:solidFill>
                  <a:schemeClr val="tx1"/>
                </a:solidFill>
                <a:latin typeface="+mn-lt"/>
                <a:ea typeface="+mn-ea"/>
                <a:cs typeface="+mn-cs"/>
              </a:rPr>
              <a:t>Éducation</a:t>
            </a:r>
            <a:r>
              <a:rPr lang="en-CA" i="1" dirty="0" smtClean="0">
                <a:solidFill>
                  <a:schemeClr val="tx1"/>
                </a:solidFill>
                <a:latin typeface="+mn-lt"/>
                <a:ea typeface="+mn-ea"/>
                <a:cs typeface="+mn-cs"/>
              </a:rPr>
              <a:t>) c. Canadian Copyright Licensing Agency (Access Copyright</a:t>
            </a:r>
            <a:r>
              <a:rPr lang="en-CA" dirty="0" smtClean="0">
                <a:solidFill>
                  <a:schemeClr val="tx1"/>
                </a:solidFill>
                <a:latin typeface="+mn-lt"/>
                <a:ea typeface="+mn-ea"/>
                <a:cs typeface="+mn-cs"/>
              </a:rPr>
              <a:t>), 2012 CSC 37, [2012] 2 R.C.S. 345</a:t>
            </a:r>
          </a:p>
          <a:p>
            <a:pPr eaLnBrk="1" hangingPunct="1">
              <a:defRPr/>
            </a:pPr>
            <a:r>
              <a:rPr lang="fr-CA" dirty="0" smtClean="0"/>
              <a:t>« [31]  J’ai également des réserves quant à la manière dont la Commission  soupèse le troisième élément, celui des « solutions de rechange à l’utilisation ».  La balance risque de pencher en faveur d’une utilisation inéquitable lorsqu’un équivalent non protégé peut remplacer l’œuvre ou que l’utilisation de cette dernière n’est pas raisonnablement nécessaire eu égard à la fin visée (CCH, par. 57).  Tout en précisant que l’on ne s’attend pas à ce que les élèves n’utilisent que des œuvres du domaine public, la Commission conclut que les établissements d’enseignement disposent d’une solution de rechange à la reproduction des manuels : ils peuvent simplement acquérir des exemplaires pour tous les élèves ou les mettre à leur disposition à la bibliothèque. </a:t>
            </a:r>
          </a:p>
          <a:p>
            <a:pPr eaLnBrk="1" hangingPunct="1">
              <a:defRPr/>
            </a:pPr>
            <a:r>
              <a:rPr lang="fr-CA" dirty="0" smtClean="0"/>
              <a:t>[32] À mon avis, l’achat de livres pour tous les élèves ne constitue pas une solution de rechange réaliste à la reproduction par l’enseignant de courts extraits complémentaires.</a:t>
            </a:r>
          </a:p>
          <a:p>
            <a:pPr eaLnBrk="1" hangingPunct="1">
              <a:defRPr/>
            </a:pPr>
            <a:r>
              <a:rPr lang="fr-CA" dirty="0" smtClean="0"/>
              <a:t>[36]                          De plus, je vois difficilement comment les photocopies peuvent concurrencer les manuels sur le marché, car au dire de la Commission, les enseignants n’en reproduisent que de courts extraits à titre complémentaire.  Selon toute vraisemblance, si ces photocopies n’étaient pas tirées, les élèves seraient tout simplement privés du complément d’information ou se verraient contraints de consulter le seul exemplaire que possède l’école. »</a:t>
            </a:r>
            <a:endParaRPr lang="en-CA" dirty="0" smtClean="0"/>
          </a:p>
          <a:p>
            <a:pPr eaLnBrk="1" hangingPunct="1">
              <a:defRPr/>
            </a:pPr>
            <a:endParaRPr lang="en-CA" dirty="0" smtClean="0"/>
          </a:p>
          <a:p>
            <a:pPr eaLnBrk="1" hangingPunct="1">
              <a:defRPr/>
            </a:pPr>
            <a:endParaRPr lang="en-US" dirty="0"/>
          </a:p>
        </p:txBody>
      </p:sp>
      <p:sp>
        <p:nvSpPr>
          <p:cNvPr id="5" name="Espace réservé du numéro de diapositive 5"/>
          <p:cNvSpPr txBox="1">
            <a:spLocks/>
          </p:cNvSpPr>
          <p:nvPr/>
        </p:nvSpPr>
        <p:spPr>
          <a:xfrm>
            <a:off x="6553200" y="6248400"/>
            <a:ext cx="447675"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fld id="{1AAB137C-AF6B-4E5F-8869-C439BD467AA6}" type="slidenum">
              <a:rPr lang="fr-FR" sz="1800"/>
              <a:pPr fontAlgn="auto">
                <a:spcBef>
                  <a:spcPts val="0"/>
                </a:spcBef>
                <a:spcAft>
                  <a:spcPts val="0"/>
                </a:spcAft>
                <a:defRPr/>
              </a:pPr>
              <a:t>58</a:t>
            </a:fld>
            <a:endParaRPr lang="fr-FR" sz="1800" dirty="0"/>
          </a:p>
        </p:txBody>
      </p:sp>
    </p:spTree>
  </p:cSld>
  <p:clrMapOvr>
    <a:masterClrMapping/>
  </p:clrMapOvr>
  <p:transition advTm="15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L’interprétation</a:t>
            </a:r>
            <a:r>
              <a:rPr lang="en-US" dirty="0" smtClean="0"/>
              <a:t> extensive de </a:t>
            </a:r>
            <a:r>
              <a:rPr lang="en-US" dirty="0" err="1" smtClean="0"/>
              <a:t>l’utilisation</a:t>
            </a:r>
            <a:r>
              <a:rPr lang="en-US" dirty="0" smtClean="0"/>
              <a:t> </a:t>
            </a:r>
            <a:r>
              <a:rPr lang="en-US" dirty="0" err="1" smtClean="0"/>
              <a:t>équitable</a:t>
            </a:r>
            <a:r>
              <a:rPr lang="en-US" dirty="0" smtClean="0"/>
              <a:t> </a:t>
            </a:r>
            <a:endParaRPr lang="en-US" dirty="0"/>
          </a:p>
        </p:txBody>
      </p:sp>
      <p:sp>
        <p:nvSpPr>
          <p:cNvPr id="3" name="Espace réservé du contenu 2"/>
          <p:cNvSpPr>
            <a:spLocks noGrp="1"/>
          </p:cNvSpPr>
          <p:nvPr>
            <p:ph idx="1"/>
          </p:nvPr>
        </p:nvSpPr>
        <p:spPr>
          <a:xfrm>
            <a:off x="685800" y="1371600"/>
            <a:ext cx="8134672" cy="4505672"/>
          </a:xfrm>
        </p:spPr>
        <p:txBody>
          <a:bodyPr>
            <a:normAutofit fontScale="62500" lnSpcReduction="20000"/>
          </a:bodyPr>
          <a:lstStyle/>
          <a:p>
            <a:r>
              <a:rPr lang="en-CA" dirty="0" smtClean="0"/>
              <a:t>Alberta (</a:t>
            </a:r>
            <a:r>
              <a:rPr lang="en-CA" dirty="0" err="1" smtClean="0"/>
              <a:t>Éducation</a:t>
            </a:r>
            <a:r>
              <a:rPr lang="en-CA" dirty="0" smtClean="0"/>
              <a:t>) c. Canadian Copyright Licensing Agency (Access Copyright), 2012 CSC 37</a:t>
            </a:r>
          </a:p>
          <a:p>
            <a:r>
              <a:rPr lang="fr-CA" dirty="0" smtClean="0"/>
              <a:t>1…</a:t>
            </a:r>
            <a:r>
              <a:rPr lang="fr-CA" dirty="0"/>
              <a:t> «</a:t>
            </a:r>
            <a:r>
              <a:rPr lang="fr-CA" dirty="0" smtClean="0"/>
              <a:t> La photocopie de courts extraits de ces </a:t>
            </a:r>
            <a:r>
              <a:rPr lang="fr-CA" dirty="0" err="1" smtClean="0"/>
              <a:t>oeuvres</a:t>
            </a:r>
            <a:r>
              <a:rPr lang="fr-CA" dirty="0" smtClean="0"/>
              <a:t> est monnaie courante dans les écoles canadiennes, et les copies ainsi tirées constituent souvent un outil didactique et administratif important pour les enseignants.  Le fait, pour les enseignants, de faire des photocopies en vue de les distribuer en classe aux élèves peut constituer une utilisation équitable pour l’application de la Loi sur le droit d’auteur. </a:t>
            </a:r>
            <a:r>
              <a:rPr lang="fr-CA" dirty="0"/>
              <a:t>» </a:t>
            </a:r>
            <a:r>
              <a:rPr lang="fr-CA" dirty="0" smtClean="0"/>
              <a:t> </a:t>
            </a:r>
          </a:p>
          <a:p>
            <a:r>
              <a:rPr lang="fr-CA" dirty="0" smtClean="0"/>
              <a:t>Affirmation sujette à interprétation : </a:t>
            </a:r>
          </a:p>
          <a:p>
            <a:r>
              <a:rPr lang="fr-CA" dirty="0" smtClean="0"/>
              <a:t>Licence </a:t>
            </a:r>
            <a:r>
              <a:rPr lang="fr-CA" dirty="0" err="1" smtClean="0"/>
              <a:t>Copibec</a:t>
            </a:r>
            <a:r>
              <a:rPr lang="fr-CA" dirty="0" smtClean="0"/>
              <a:t> : </a:t>
            </a:r>
          </a:p>
          <a:p>
            <a:pPr lvl="1"/>
            <a:r>
              <a:rPr lang="fr-CA" dirty="0" smtClean="0"/>
              <a:t>15 </a:t>
            </a:r>
            <a:r>
              <a:rPr lang="fr-CA" dirty="0"/>
              <a:t>pages d’un livre de 100 </a:t>
            </a:r>
            <a:r>
              <a:rPr lang="fr-CA" dirty="0" smtClean="0"/>
              <a:t>pages ou chapitre d’un livre (max 20 %) avec paiement de droits </a:t>
            </a:r>
          </a:p>
          <a:p>
            <a:pPr lvl="1"/>
            <a:r>
              <a:rPr lang="fr-CA" b="1" dirty="0"/>
              <a:t>«Ce flou a provoqué, comme prévu, une judiciarisation des rapports entre les créateurs et les utilisateurs. On a vu les causes en cour se multiplier ces dernières années, dont celle de l'Université Laval, qui a décidé de son propre chef et sans l'approbation des tribunaux ou de la Loi que l'utilisation équitable permettait de reproduire un court extrait allant jusqu'à 10 % de l'</a:t>
            </a:r>
            <a:r>
              <a:rPr lang="fr-CA" b="1" dirty="0" err="1"/>
              <a:t>oeuvre</a:t>
            </a:r>
            <a:r>
              <a:rPr lang="fr-CA" b="1" dirty="0"/>
              <a:t> ou à un chapitre entier, précisant dans sa politique: « Dans chaque cas où l'on envisage d'utiliser un court extrait, il importe de se prévaloir de la plus avantageuse des possibilités offertes. » </a:t>
            </a:r>
            <a:r>
              <a:rPr lang="fr-CA" b="1" dirty="0" smtClean="0"/>
              <a:t>Témoignage de Mme </a:t>
            </a:r>
            <a:r>
              <a:rPr lang="fr-CA" b="1" dirty="0"/>
              <a:t>Suzanne Aubry (présidente, Union des écrivaines et des écrivains québécois (UNEQ)) au Comité permanent de l'industrie, des sciences et de la </a:t>
            </a:r>
            <a:r>
              <a:rPr lang="fr-CA" b="1" dirty="0" smtClean="0"/>
              <a:t>technologie, 24 avril 2018 »</a:t>
            </a:r>
          </a:p>
          <a:p>
            <a:pPr marL="457200" lvl="1" indent="0">
              <a:buNone/>
            </a:pPr>
            <a:endParaRPr lang="en-CA" i="1" dirty="0" smtClean="0">
              <a:ea typeface="ＭＳ Ｐゴシック" pitchFamily="-112" charset="-128"/>
            </a:endParaRPr>
          </a:p>
          <a:p>
            <a:pPr marL="457200" lvl="1" indent="0">
              <a:buNone/>
            </a:pPr>
            <a:r>
              <a:rPr lang="fr-CA" i="1" dirty="0">
                <a:ea typeface="ＭＳ Ｐゴシック" pitchFamily="-112" charset="-128"/>
              </a:rPr>
              <a:t>Société québécoise de gestion collective des droits de reproduction (</a:t>
            </a:r>
            <a:r>
              <a:rPr lang="fr-CA" i="1" dirty="0" err="1">
                <a:ea typeface="ＭＳ Ｐゴシック" pitchFamily="-112" charset="-128"/>
              </a:rPr>
              <a:t>Copibec</a:t>
            </a:r>
            <a:r>
              <a:rPr lang="fr-CA" i="1" dirty="0">
                <a:ea typeface="ＭＳ Ｐゴシック" pitchFamily="-112" charset="-128"/>
              </a:rPr>
              <a:t>) c. Université Laval,</a:t>
            </a:r>
            <a:r>
              <a:rPr lang="fr-CA" dirty="0">
                <a:ea typeface="ＭＳ Ｐゴシック" pitchFamily="-112" charset="-128"/>
              </a:rPr>
              <a:t> 2017 QCCA 199 – recours collectif certifié </a:t>
            </a:r>
            <a:r>
              <a:rPr lang="fr-CA" dirty="0">
                <a:ea typeface="ＭＳ Ｐゴシック" pitchFamily="-112" charset="-128"/>
                <a:hlinkClick r:id="rId2"/>
              </a:rPr>
              <a:t>–</a:t>
            </a:r>
            <a:r>
              <a:rPr lang="fr-CA" dirty="0">
                <a:ea typeface="ＭＳ Ｐゴシック" pitchFamily="-112" charset="-128"/>
              </a:rPr>
              <a:t> entente hors cour </a:t>
            </a:r>
            <a:r>
              <a:rPr lang="fr-CA" dirty="0">
                <a:ea typeface="ＭＳ Ｐゴシック" pitchFamily="-112" charset="-128"/>
                <a:hlinkClick r:id="rId2"/>
              </a:rPr>
              <a:t>https://www.ulaval.ca/notre-universite/salle-de-presse/communiques-de-presse/details/article/copibec-et-luniversite-laval-concluent-une-entente-hors-cour-en-matiere-de-droits-dauteurs.html</a:t>
            </a:r>
            <a:endParaRPr lang="fr-CA" dirty="0">
              <a:ea typeface="ＭＳ Ｐゴシック" pitchFamily="-112" charset="-128"/>
            </a:endParaRPr>
          </a:p>
          <a:p>
            <a:pPr marL="457200" lvl="1" indent="0">
              <a:buNone/>
            </a:pPr>
            <a:r>
              <a:rPr lang="en-CA" i="1" dirty="0" smtClean="0">
                <a:ea typeface="ＭＳ Ｐゴシック" pitchFamily="-112" charset="-128"/>
              </a:rPr>
              <a:t>Canadian </a:t>
            </a:r>
            <a:r>
              <a:rPr lang="en-CA" i="1" dirty="0">
                <a:ea typeface="ＭＳ Ｐゴシック" pitchFamily="-112" charset="-128"/>
              </a:rPr>
              <a:t>Copyright Licensing Agency c. </a:t>
            </a:r>
            <a:r>
              <a:rPr lang="en-CA" i="1" dirty="0" err="1">
                <a:ea typeface="ＭＳ Ｐゴシック" pitchFamily="-112" charset="-128"/>
              </a:rPr>
              <a:t>Université</a:t>
            </a:r>
            <a:r>
              <a:rPr lang="en-CA" i="1" dirty="0">
                <a:ea typeface="ＭＳ Ｐゴシック" pitchFamily="-112" charset="-128"/>
              </a:rPr>
              <a:t> York</a:t>
            </a:r>
            <a:r>
              <a:rPr lang="en-CA" dirty="0">
                <a:ea typeface="ＭＳ Ｐゴシック" pitchFamily="-112" charset="-128"/>
              </a:rPr>
              <a:t>, 2017 CF 669 York </a:t>
            </a:r>
            <a:r>
              <a:rPr lang="en-CA" dirty="0" err="1">
                <a:ea typeface="ＭＳ Ｐゴシック" pitchFamily="-112" charset="-128"/>
              </a:rPr>
              <a:t>condamné</a:t>
            </a:r>
            <a:r>
              <a:rPr lang="en-CA" dirty="0">
                <a:ea typeface="ＭＳ Ｐゴシック" pitchFamily="-112" charset="-128"/>
              </a:rPr>
              <a:t> – </a:t>
            </a:r>
            <a:r>
              <a:rPr lang="en-CA" dirty="0" err="1">
                <a:ea typeface="ＭＳ Ｐゴシック" pitchFamily="-112" charset="-128"/>
              </a:rPr>
              <a:t>appel</a:t>
            </a:r>
            <a:r>
              <a:rPr lang="en-CA" dirty="0">
                <a:ea typeface="ＭＳ Ｐゴシック" pitchFamily="-112" charset="-128"/>
              </a:rPr>
              <a:t> </a:t>
            </a:r>
            <a:r>
              <a:rPr lang="en-CA" dirty="0" err="1">
                <a:ea typeface="ＭＳ Ｐゴシック" pitchFamily="-112" charset="-128"/>
              </a:rPr>
              <a:t>en</a:t>
            </a:r>
            <a:r>
              <a:rPr lang="en-CA" dirty="0">
                <a:ea typeface="ＭＳ Ｐゴシック" pitchFamily="-112" charset="-128"/>
              </a:rPr>
              <a:t> </a:t>
            </a:r>
            <a:r>
              <a:rPr lang="en-CA" dirty="0" err="1">
                <a:ea typeface="ＭＳ Ｐゴシック" pitchFamily="-112" charset="-128"/>
              </a:rPr>
              <a:t>cours</a:t>
            </a:r>
            <a:endParaRPr lang="en-CA" dirty="0">
              <a:ea typeface="ＭＳ Ｐゴシック" pitchFamily="-112" charset="-128"/>
            </a:endParaRPr>
          </a:p>
          <a:p>
            <a:pPr lvl="1"/>
            <a:endParaRPr lang="fr-CA" b="1" dirty="0"/>
          </a:p>
          <a:p>
            <a:endParaRPr lang="fr-CA" dirty="0"/>
          </a:p>
          <a:p>
            <a:endParaRPr lang="en-US" dirty="0"/>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5" name="Espace réservé du pied de page 4"/>
          <p:cNvSpPr>
            <a:spLocks noGrp="1"/>
          </p:cNvSpPr>
          <p:nvPr>
            <p:ph type="ftr" sz="quarter" idx="10"/>
          </p:nvPr>
        </p:nvSpPr>
        <p:spPr/>
        <p:txBody>
          <a:bodyPr/>
          <a:lstStyle/>
          <a:p>
            <a:r>
              <a:rPr lang="en-US" smtClean="0"/>
              <a:t>Section de droit civil</a:t>
            </a:r>
            <a:endParaRPr lang="en-US"/>
          </a:p>
        </p:txBody>
      </p:sp>
    </p:spTree>
  </p:cSld>
  <p:clrMapOvr>
    <a:masterClrMapping/>
  </p:clrMapOvr>
  <p:transition advTm="1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fr-CA" altLang="en-US" smtClean="0">
                <a:latin typeface="Verdana" panose="020B0604030504040204" pitchFamily="34" charset="0"/>
                <a:cs typeface="Verdana" panose="020B0604030504040204" pitchFamily="34" charset="0"/>
              </a:rPr>
              <a:t>BREVETS</a:t>
            </a:r>
            <a:endParaRPr lang="fr-FR" altLang="en-US" smtClean="0">
              <a:latin typeface="Verdana" panose="020B0604030504040204" pitchFamily="34" charset="0"/>
              <a:cs typeface="Verdana" panose="020B0604030504040204" pitchFamily="34" charset="0"/>
            </a:endParaRPr>
          </a:p>
        </p:txBody>
      </p:sp>
      <p:sp>
        <p:nvSpPr>
          <p:cNvPr id="33795" name="Rectangle 3"/>
          <p:cNvSpPr>
            <a:spLocks noGrp="1" noChangeArrowheads="1"/>
          </p:cNvSpPr>
          <p:nvPr>
            <p:ph idx="1"/>
          </p:nvPr>
        </p:nvSpPr>
        <p:spPr/>
        <p:txBody>
          <a:bodyPr>
            <a:normAutofit lnSpcReduction="10000"/>
          </a:bodyPr>
          <a:lstStyle/>
          <a:p>
            <a:pPr eaLnBrk="1" hangingPunct="1">
              <a:lnSpc>
                <a:spcPct val="90000"/>
              </a:lnSpc>
            </a:pPr>
            <a:r>
              <a:rPr lang="fr-CA" altLang="en-US" dirty="0" smtClean="0">
                <a:latin typeface="Line Printer 16.67cpi"/>
                <a:cs typeface="Verdana" panose="020B0604030504040204" pitchFamily="34" charset="0"/>
              </a:rPr>
              <a:t>Objet : Invention (ex en chimie, en génie, en informatique)</a:t>
            </a:r>
          </a:p>
          <a:p>
            <a:pPr>
              <a:lnSpc>
                <a:spcPct val="90000"/>
              </a:lnSpc>
            </a:pPr>
            <a:r>
              <a:rPr lang="fr-CA" altLang="en-US" dirty="0" smtClean="0">
                <a:latin typeface="Line Printer 16.67cpi"/>
                <a:cs typeface="Verdana" panose="020B0604030504040204" pitchFamily="34" charset="0"/>
              </a:rPr>
              <a:t>Conditions quant à l’invention : Nouvelle (délai de grâce dans certains pays)</a:t>
            </a:r>
            <a:r>
              <a:rPr lang="fr-CA" altLang="en-US" dirty="0" smtClean="0">
                <a:latin typeface="Verdana" panose="020B0604030504040204" pitchFamily="34" charset="0"/>
                <a:ea typeface="Verdana" panose="020B0604030504040204" pitchFamily="34" charset="0"/>
                <a:cs typeface="Verdana" panose="020B0604030504040204" pitchFamily="34" charset="0"/>
              </a:rPr>
              <a:t>*</a:t>
            </a:r>
            <a:r>
              <a:rPr lang="fr-CA" altLang="en-US" dirty="0" smtClean="0">
                <a:latin typeface="Line Printer 16.67cpi"/>
                <a:cs typeface="Verdana" panose="020B0604030504040204" pitchFamily="34" charset="0"/>
              </a:rPr>
              <a:t>, non évidente, utile</a:t>
            </a:r>
          </a:p>
          <a:p>
            <a:pPr>
              <a:lnSpc>
                <a:spcPct val="90000"/>
              </a:lnSpc>
            </a:pPr>
            <a:r>
              <a:rPr lang="fr-CA" altLang="en-US" dirty="0" smtClean="0">
                <a:latin typeface="Line Printer 16.67cpi"/>
                <a:cs typeface="Verdana" panose="020B0604030504040204" pitchFamily="34" charset="0"/>
              </a:rPr>
              <a:t>Formalités : octroi sur demande</a:t>
            </a:r>
          </a:p>
          <a:p>
            <a:pPr eaLnBrk="1" hangingPunct="1">
              <a:lnSpc>
                <a:spcPct val="90000"/>
              </a:lnSpc>
            </a:pPr>
            <a:r>
              <a:rPr lang="fr-CA" altLang="en-US" dirty="0" smtClean="0">
                <a:latin typeface="Line Printer 16.67cpi"/>
                <a:cs typeface="Verdana" panose="020B0604030504040204" pitchFamily="34" charset="0"/>
              </a:rPr>
              <a:t>Droits: </a:t>
            </a:r>
            <a:r>
              <a:rPr lang="fr-FR" altLang="en-US" dirty="0" smtClean="0">
                <a:latin typeface="Line Printer 16.67cpi"/>
                <a:cs typeface="Verdana" panose="020B0604030504040204" pitchFamily="34" charset="0"/>
              </a:rPr>
              <a:t>Fabriquer Vendre Utiliser</a:t>
            </a:r>
            <a:r>
              <a:rPr lang="fr-CA" altLang="en-US" dirty="0" smtClean="0">
                <a:latin typeface="Line Printer 16.67cpi"/>
                <a:cs typeface="Verdana" panose="020B0604030504040204" pitchFamily="34" charset="0"/>
              </a:rPr>
              <a:t> </a:t>
            </a:r>
            <a:r>
              <a:rPr lang="fr-FR" altLang="en-US" dirty="0" smtClean="0">
                <a:latin typeface="Line Printer 16.67cpi"/>
                <a:cs typeface="Verdana" panose="020B0604030504040204" pitchFamily="34" charset="0"/>
              </a:rPr>
              <a:t>Importer	</a:t>
            </a:r>
            <a:endParaRPr lang="fr-CA" altLang="en-US" dirty="0" smtClean="0">
              <a:latin typeface="Line Printer 16.67cpi"/>
              <a:cs typeface="Verdana" panose="020B0604030504040204" pitchFamily="34" charset="0"/>
            </a:endParaRPr>
          </a:p>
          <a:p>
            <a:pPr eaLnBrk="1" hangingPunct="1">
              <a:lnSpc>
                <a:spcPct val="90000"/>
              </a:lnSpc>
            </a:pPr>
            <a:r>
              <a:rPr lang="fr-CA" altLang="en-US" dirty="0" smtClean="0">
                <a:latin typeface="Line Printer 16.67cpi"/>
                <a:cs typeface="Verdana" panose="020B0604030504040204" pitchFamily="34" charset="0"/>
              </a:rPr>
              <a:t>Durée: </a:t>
            </a:r>
            <a:r>
              <a:rPr lang="fr-FR" altLang="en-US" dirty="0" smtClean="0">
                <a:latin typeface="Line Printer 16.67cpi"/>
                <a:cs typeface="Verdana" panose="020B0604030504040204" pitchFamily="34" charset="0"/>
              </a:rPr>
              <a:t>20 ans</a:t>
            </a:r>
            <a:endParaRPr lang="fr-CA" altLang="en-US" dirty="0" smtClean="0">
              <a:latin typeface="Line Printer 16.67cpi"/>
              <a:cs typeface="Verdana" panose="020B0604030504040204" pitchFamily="34" charset="0"/>
            </a:endParaRPr>
          </a:p>
          <a:p>
            <a:pPr eaLnBrk="1" hangingPunct="1">
              <a:lnSpc>
                <a:spcPct val="90000"/>
              </a:lnSpc>
            </a:pPr>
            <a:r>
              <a:rPr lang="fr-CA" altLang="en-US" dirty="0" smtClean="0">
                <a:latin typeface="Line Printer 16.67cpi"/>
                <a:cs typeface="Verdana" panose="020B0604030504040204" pitchFamily="34" charset="0"/>
              </a:rPr>
              <a:t>Exceptions: </a:t>
            </a:r>
          </a:p>
          <a:p>
            <a:pPr lvl="2" eaLnBrk="1" hangingPunct="1">
              <a:lnSpc>
                <a:spcPct val="90000"/>
              </a:lnSpc>
            </a:pPr>
            <a:r>
              <a:rPr lang="fr-FR" altLang="en-US" dirty="0" smtClean="0">
                <a:latin typeface="Line Printer 16.67cpi"/>
                <a:cs typeface="Verdana" panose="020B0604030504040204" pitchFamily="34" charset="0"/>
              </a:rPr>
              <a:t>Recherche </a:t>
            </a:r>
            <a:endParaRPr lang="fr-CA" altLang="en-US" dirty="0" smtClean="0">
              <a:latin typeface="Line Printer 16.67cpi"/>
              <a:cs typeface="Verdana" panose="020B0604030504040204" pitchFamily="34" charset="0"/>
            </a:endParaRPr>
          </a:p>
          <a:p>
            <a:pPr lvl="2" eaLnBrk="1" hangingPunct="1">
              <a:lnSpc>
                <a:spcPct val="90000"/>
              </a:lnSpc>
            </a:pPr>
            <a:r>
              <a:rPr lang="fr-CA" altLang="en-US" dirty="0" smtClean="0">
                <a:latin typeface="Line Printer 16.67cpi"/>
                <a:cs typeface="Verdana" panose="020B0604030504040204" pitchFamily="34" charset="0"/>
              </a:rPr>
              <a:t>Abus de brevets, droit de la concurrence</a:t>
            </a:r>
            <a:endParaRPr lang="fr-FR" altLang="en-US" dirty="0" smtClean="0">
              <a:latin typeface="Verdana" panose="020B0604030504040204" pitchFamily="34" charset="0"/>
              <a:cs typeface="Verdana" panose="020B0604030504040204" pitchFamily="34" charset="0"/>
            </a:endParaRPr>
          </a:p>
          <a:p>
            <a:pPr lvl="2" eaLnBrk="1" hangingPunct="1">
              <a:lnSpc>
                <a:spcPct val="90000"/>
              </a:lnSpc>
            </a:pPr>
            <a:r>
              <a:rPr lang="fr-CA" altLang="en-US" dirty="0" smtClean="0">
                <a:latin typeface="Line Printer 16.67cpi"/>
                <a:cs typeface="Verdana" panose="020B0604030504040204" pitchFamily="34" charset="0"/>
              </a:rPr>
              <a:t>Licences obligatoires ou d’office </a:t>
            </a:r>
          </a:p>
          <a:p>
            <a:pPr lvl="2" eaLnBrk="1" hangingPunct="1">
              <a:lnSpc>
                <a:spcPct val="90000"/>
              </a:lnSpc>
            </a:pPr>
            <a:r>
              <a:rPr lang="fr-CA" altLang="en-US" dirty="0" smtClean="0">
                <a:latin typeface="Line Printer 16.67cpi"/>
                <a:cs typeface="Verdana" panose="020B0604030504040204" pitchFamily="34" charset="0"/>
              </a:rPr>
              <a:t>Contrôle des prix des médicaments</a:t>
            </a:r>
          </a:p>
          <a:p>
            <a:pPr lvl="2" eaLnBrk="1" hangingPunct="1">
              <a:lnSpc>
                <a:spcPct val="90000"/>
              </a:lnSpc>
            </a:pPr>
            <a:endParaRPr lang="fr-CA" altLang="en-US" dirty="0">
              <a:latin typeface="Line Printer 16.67cpi"/>
              <a:cs typeface="Verdana" panose="020B0604030504040204" pitchFamily="34" charset="0"/>
            </a:endParaRPr>
          </a:p>
          <a:p>
            <a:pPr>
              <a:lnSpc>
                <a:spcPct val="90000"/>
              </a:lnSpc>
            </a:pPr>
            <a:r>
              <a:rPr lang="fr-CA" altLang="en-US" dirty="0">
                <a:latin typeface="Verdana" panose="020B0604030504040204" pitchFamily="34" charset="0"/>
                <a:ea typeface="Verdana" panose="020B0604030504040204" pitchFamily="34" charset="0"/>
                <a:cs typeface="Verdana" panose="020B0604030504040204" pitchFamily="34" charset="0"/>
              </a:rPr>
              <a:t>*</a:t>
            </a:r>
            <a:r>
              <a:rPr lang="fr-CA" altLang="en-US" dirty="0" smtClean="0">
                <a:latin typeface="Line Printer 16.67cpi"/>
                <a:cs typeface="Verdana" panose="020B0604030504040204" pitchFamily="34" charset="0"/>
              </a:rPr>
              <a:t>Attention : rendre l’invention accessible au public fait perdre le droit de demander un brevet</a:t>
            </a:r>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A5C273-78C7-437B-98F1-0C660ED38C1C}" type="slidenum">
              <a:rPr kumimoji="0" lang="fr-FR" sz="1800" b="0" i="0" u="none" strike="noStrike" kern="1200" cap="none" spc="0" normalizeH="0" baseline="0" noProof="0" smtClean="0">
                <a:ln>
                  <a:noFill/>
                </a:ln>
                <a:solidFill>
                  <a:schemeClr val="dk1"/>
                </a:solidFill>
                <a:effectLst/>
                <a:uLnTx/>
                <a:uFillTx/>
                <a:latin typeface="+mn-lt"/>
                <a:ea typeface="+mn-ea"/>
                <a:cs typeface="+mn-cs"/>
              </a:rPr>
              <a:t>6</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2630545171"/>
      </p:ext>
    </p:extLst>
  </p:cSld>
  <p:clrMapOvr>
    <a:masterClrMapping/>
  </p:clrMapOvr>
  <p:transition advTm="15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r-FR" dirty="0" smtClean="0"/>
              <a:t>Exceptions pour les établissements d’enseignement</a:t>
            </a:r>
          </a:p>
        </p:txBody>
      </p:sp>
      <p:sp>
        <p:nvSpPr>
          <p:cNvPr id="28675" name="Rectangle 3"/>
          <p:cNvSpPr>
            <a:spLocks noGrp="1" noChangeArrowheads="1"/>
          </p:cNvSpPr>
          <p:nvPr>
            <p:ph idx="1"/>
          </p:nvPr>
        </p:nvSpPr>
        <p:spPr/>
        <p:txBody>
          <a:bodyPr>
            <a:normAutofit fontScale="92500" lnSpcReduction="20000"/>
          </a:bodyPr>
          <a:lstStyle/>
          <a:p>
            <a:pPr eaLnBrk="1" hangingPunct="1"/>
            <a:r>
              <a:rPr lang="fr-CA" dirty="0" smtClean="0"/>
              <a:t>Établissements d’enseignement – article 2 Loi sur le droit d’auteur</a:t>
            </a:r>
          </a:p>
          <a:p>
            <a:r>
              <a:rPr lang="fr-CA" i="1" dirty="0" smtClean="0"/>
              <a:t>“</a:t>
            </a:r>
            <a:r>
              <a:rPr lang="fr-CA" i="1" dirty="0" err="1" smtClean="0"/>
              <a:t>educational</a:t>
            </a:r>
            <a:r>
              <a:rPr lang="fr-CA" i="1" dirty="0" smtClean="0"/>
              <a:t> institution”</a:t>
            </a:r>
            <a:endParaRPr lang="fr-CA" dirty="0" smtClean="0"/>
          </a:p>
          <a:p>
            <a:r>
              <a:rPr lang="fr-CA" i="1" dirty="0" smtClean="0"/>
              <a:t>a</a:t>
            </a:r>
            <a:r>
              <a:rPr lang="fr-CA" dirty="0" smtClean="0"/>
              <a:t>) Établissement sans but lucratif agréé aux termes des lois fédérales ou provinciales pour dispenser de l’enseignement aux niveaux préscolaire, élémentaire, secondaire ou postsecondaire, ou reconnu comme tel;</a:t>
            </a:r>
          </a:p>
          <a:p>
            <a:r>
              <a:rPr lang="fr-CA" i="1" dirty="0" smtClean="0"/>
              <a:t>b</a:t>
            </a:r>
            <a:r>
              <a:rPr lang="fr-CA" dirty="0" smtClean="0"/>
              <a:t>) établissement sans but lucratif placé sous l’autorité d’un conseil scolaire régi par une loi provinciale et qui dispense des cours d’éducation ou de formation permanente, technique ou professionnelle;</a:t>
            </a:r>
          </a:p>
          <a:p>
            <a:r>
              <a:rPr lang="fr-CA" i="1" dirty="0" smtClean="0"/>
              <a:t>c</a:t>
            </a:r>
            <a:r>
              <a:rPr lang="fr-CA" dirty="0" smtClean="0"/>
              <a:t>) ministère ou organisme, quel que soit l’ordre de gouvernement, ou entité sans but lucratif qui exerce une autorité sur l’enseignement et la formation visés aux alinéas </a:t>
            </a:r>
            <a:r>
              <a:rPr lang="fr-CA" i="1" dirty="0" smtClean="0"/>
              <a:t>a</a:t>
            </a:r>
            <a:r>
              <a:rPr lang="fr-CA" dirty="0" smtClean="0"/>
              <a:t>) et </a:t>
            </a:r>
            <a:r>
              <a:rPr lang="fr-CA" i="1" dirty="0" smtClean="0"/>
              <a:t>b</a:t>
            </a:r>
            <a:r>
              <a:rPr lang="fr-CA" dirty="0" smtClean="0"/>
              <a:t>);</a:t>
            </a:r>
          </a:p>
          <a:p>
            <a:r>
              <a:rPr lang="fr-CA" i="1" dirty="0" smtClean="0"/>
              <a:t>d</a:t>
            </a:r>
            <a:r>
              <a:rPr lang="fr-CA" dirty="0" smtClean="0"/>
              <a:t>) tout autre établissement sans but lucratif visé par règlement.</a:t>
            </a:r>
          </a:p>
          <a:p>
            <a:endParaRPr lang="en-CA" dirty="0" smtClean="0"/>
          </a:p>
          <a:p>
            <a:r>
              <a:rPr lang="en-CA" dirty="0" smtClean="0"/>
              <a:t>L-10.1 </a:t>
            </a:r>
            <a:r>
              <a:rPr lang="en-CA" dirty="0"/>
              <a:t>- </a:t>
            </a:r>
            <a:r>
              <a:rPr lang="en-CA" i="1" dirty="0"/>
              <a:t>The Legal Profession Act</a:t>
            </a:r>
            <a:r>
              <a:rPr lang="en-CA" dirty="0"/>
              <a:t>, </a:t>
            </a:r>
            <a:r>
              <a:rPr lang="en-CA" dirty="0" smtClean="0"/>
              <a:t>1990, s 10</a:t>
            </a:r>
            <a:endParaRPr lang="fr-CA" dirty="0" smtClean="0"/>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6" name="Espace réservé du pied de page 5"/>
          <p:cNvSpPr>
            <a:spLocks noGrp="1"/>
          </p:cNvSpPr>
          <p:nvPr>
            <p:ph type="ftr" sz="quarter" idx="10"/>
          </p:nvPr>
        </p:nvSpPr>
        <p:spPr/>
        <p:txBody>
          <a:bodyPr/>
          <a:lstStyle/>
          <a:p>
            <a:r>
              <a:rPr lang="en-US" smtClean="0"/>
              <a:t>Section de droit civil</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Exceptions </a:t>
            </a:r>
            <a:r>
              <a:rPr lang="fr-CA" dirty="0" smtClean="0"/>
              <a:t>législatives particulières pour </a:t>
            </a:r>
            <a:r>
              <a:rPr lang="fr-CA" dirty="0"/>
              <a:t>les établissements d’enseignement</a:t>
            </a:r>
          </a:p>
        </p:txBody>
      </p:sp>
      <p:sp>
        <p:nvSpPr>
          <p:cNvPr id="3" name="Espace réservé du contenu 2"/>
          <p:cNvSpPr>
            <a:spLocks noGrp="1"/>
          </p:cNvSpPr>
          <p:nvPr>
            <p:ph idx="1"/>
          </p:nvPr>
        </p:nvSpPr>
        <p:spPr>
          <a:xfrm>
            <a:off x="685800" y="1628800"/>
            <a:ext cx="7772400" cy="4010000"/>
          </a:xfrm>
        </p:spPr>
        <p:txBody>
          <a:bodyPr/>
          <a:lstStyle/>
          <a:p>
            <a:r>
              <a:rPr lang="fr-CA" dirty="0" smtClean="0"/>
              <a:t>L’utilisation équitable à des fins d’éducation</a:t>
            </a:r>
          </a:p>
          <a:p>
            <a:r>
              <a:rPr lang="fr-CA" dirty="0" smtClean="0"/>
              <a:t>La représentation publique</a:t>
            </a:r>
          </a:p>
          <a:p>
            <a:r>
              <a:rPr lang="fr-CA" dirty="0" smtClean="0"/>
              <a:t>L’utilisation lors d’un examen</a:t>
            </a:r>
          </a:p>
          <a:p>
            <a:r>
              <a:rPr lang="fr-CA" dirty="0" smtClean="0"/>
              <a:t>La </a:t>
            </a:r>
            <a:r>
              <a:rPr lang="fr-CA" dirty="0"/>
              <a:t>reproduction pour une représentation visuelle</a:t>
            </a:r>
          </a:p>
          <a:p>
            <a:r>
              <a:rPr lang="fr-CA" dirty="0"/>
              <a:t>La leçon</a:t>
            </a:r>
          </a:p>
          <a:p>
            <a:r>
              <a:rPr lang="fr-CA" dirty="0"/>
              <a:t>La représentation à partir d’internet </a:t>
            </a:r>
          </a:p>
          <a:p>
            <a:r>
              <a:rPr lang="fr-CA" dirty="0"/>
              <a:t>Le visionnement d’une émission d’actualités (pour les autres, une licence est requise)</a:t>
            </a:r>
          </a:p>
          <a:p>
            <a:r>
              <a:rPr lang="fr-CA" dirty="0"/>
              <a:t>Le </a:t>
            </a:r>
            <a:r>
              <a:rPr lang="fr-CA" dirty="0" smtClean="0"/>
              <a:t>polycopié numérique</a:t>
            </a:r>
            <a:endParaRPr lang="fr-CA" dirty="0"/>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6"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3797728015"/>
      </p:ext>
    </p:extLst>
  </p:cSld>
  <p:clrMapOvr>
    <a:masterClrMapping/>
  </p:clrMapOvr>
  <p:transition advTm="15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Mises en garde</a:t>
            </a:r>
            <a:endParaRPr lang="fr-CA" dirty="0"/>
          </a:p>
        </p:txBody>
      </p:sp>
      <p:sp>
        <p:nvSpPr>
          <p:cNvPr id="3" name="Espace réservé du contenu 2"/>
          <p:cNvSpPr>
            <a:spLocks noGrp="1"/>
          </p:cNvSpPr>
          <p:nvPr>
            <p:ph idx="1"/>
          </p:nvPr>
        </p:nvSpPr>
        <p:spPr/>
        <p:txBody>
          <a:bodyPr/>
          <a:lstStyle/>
          <a:p>
            <a:r>
              <a:rPr lang="fr-CA" dirty="0" smtClean="0"/>
              <a:t>Une copie est-elle accessible sur le marché ?</a:t>
            </a:r>
          </a:p>
          <a:p>
            <a:r>
              <a:rPr lang="fr-CA" dirty="0" smtClean="0"/>
              <a:t>L’auditoire comprend-il des visiteurs ou est principalement composé d’élèves ?</a:t>
            </a:r>
          </a:p>
          <a:p>
            <a:r>
              <a:rPr lang="fr-CA" dirty="0" smtClean="0"/>
              <a:t>L’activité est-elle sans intention de gain ?</a:t>
            </a:r>
          </a:p>
          <a:p>
            <a:r>
              <a:rPr lang="fr-CA" dirty="0" smtClean="0"/>
              <a:t>Faut-il détruire dans un délai prescrit ? </a:t>
            </a:r>
          </a:p>
          <a:p>
            <a:r>
              <a:rPr lang="fr-CA" dirty="0" smtClean="0"/>
              <a:t>Faut-il mentionner la source (</a:t>
            </a:r>
            <a:r>
              <a:rPr lang="en-US" dirty="0" smtClean="0"/>
              <a:t>respect </a:t>
            </a:r>
            <a:r>
              <a:rPr lang="en-US" dirty="0"/>
              <a:t>du droit de </a:t>
            </a:r>
            <a:r>
              <a:rPr lang="en-US" dirty="0" err="1" smtClean="0"/>
              <a:t>paternité</a:t>
            </a:r>
            <a:r>
              <a:rPr lang="en-US" dirty="0" smtClean="0"/>
              <a:t>) ?</a:t>
            </a:r>
          </a:p>
          <a:p>
            <a:r>
              <a:rPr lang="en-US" dirty="0" smtClean="0"/>
              <a:t>Y a-t-</a:t>
            </a:r>
            <a:r>
              <a:rPr lang="en-US" dirty="0" err="1" smtClean="0"/>
              <a:t>il</a:t>
            </a:r>
            <a:r>
              <a:rPr lang="en-US" dirty="0" smtClean="0"/>
              <a:t> </a:t>
            </a:r>
            <a:r>
              <a:rPr lang="en-US" dirty="0" err="1" smtClean="0"/>
              <a:t>une</a:t>
            </a:r>
            <a:r>
              <a:rPr lang="en-US" dirty="0" smtClean="0"/>
              <a:t> </a:t>
            </a:r>
            <a:r>
              <a:rPr lang="en-US" dirty="0" err="1" smtClean="0"/>
              <a:t>mesure</a:t>
            </a:r>
            <a:r>
              <a:rPr lang="en-US" dirty="0" smtClean="0"/>
              <a:t> de protection technique ?</a:t>
            </a:r>
          </a:p>
          <a:p>
            <a:r>
              <a:rPr lang="en-US" dirty="0" smtClean="0"/>
              <a:t>Y a-t-</a:t>
            </a:r>
            <a:r>
              <a:rPr lang="en-US" dirty="0" err="1" smtClean="0"/>
              <a:t>il</a:t>
            </a:r>
            <a:r>
              <a:rPr lang="en-US" dirty="0" smtClean="0"/>
              <a:t> un </a:t>
            </a:r>
            <a:r>
              <a:rPr lang="en-US" dirty="0" err="1" smtClean="0"/>
              <a:t>avis</a:t>
            </a:r>
            <a:r>
              <a:rPr lang="en-US" dirty="0" smtClean="0"/>
              <a:t> </a:t>
            </a:r>
            <a:r>
              <a:rPr lang="en-US" dirty="0" err="1" smtClean="0"/>
              <a:t>qu’il</a:t>
            </a:r>
            <a:r>
              <a:rPr lang="en-US" dirty="0" smtClean="0"/>
              <a:t> </a:t>
            </a:r>
            <a:r>
              <a:rPr lang="en-US" dirty="0" err="1" smtClean="0"/>
              <a:t>est</a:t>
            </a:r>
            <a:r>
              <a:rPr lang="en-US" dirty="0" smtClean="0"/>
              <a:t> </a:t>
            </a:r>
            <a:r>
              <a:rPr lang="en-US" dirty="0" err="1" smtClean="0"/>
              <a:t>interdit</a:t>
            </a:r>
            <a:r>
              <a:rPr lang="en-US" dirty="0" smtClean="0"/>
              <a:t> de </a:t>
            </a:r>
            <a:r>
              <a:rPr lang="en-US" dirty="0" err="1" smtClean="0"/>
              <a:t>reproduire</a:t>
            </a:r>
            <a:r>
              <a:rPr lang="en-US" dirty="0" smtClean="0"/>
              <a:t> </a:t>
            </a:r>
            <a:r>
              <a:rPr lang="en-US" dirty="0" err="1" smtClean="0"/>
              <a:t>ou</a:t>
            </a:r>
            <a:r>
              <a:rPr lang="en-US" dirty="0" smtClean="0"/>
              <a:t> </a:t>
            </a:r>
            <a:r>
              <a:rPr lang="en-US" dirty="0" err="1" smtClean="0"/>
              <a:t>présenter</a:t>
            </a:r>
            <a:r>
              <a:rPr lang="en-US" dirty="0" smtClean="0"/>
              <a:t> </a:t>
            </a:r>
            <a:r>
              <a:rPr lang="en-US" dirty="0" err="1" smtClean="0"/>
              <a:t>publiquement</a:t>
            </a:r>
            <a:r>
              <a:rPr lang="en-US" dirty="0" smtClean="0"/>
              <a:t> </a:t>
            </a:r>
            <a:r>
              <a:rPr lang="en-US" dirty="0" err="1" smtClean="0"/>
              <a:t>l’oeuvre</a:t>
            </a:r>
            <a:r>
              <a:rPr lang="en-US" dirty="0" smtClean="0"/>
              <a:t> ?</a:t>
            </a:r>
          </a:p>
          <a:p>
            <a:r>
              <a:rPr lang="en-US" dirty="0" err="1" smtClean="0"/>
              <a:t>Sait</a:t>
            </a:r>
            <a:r>
              <a:rPr lang="en-US" dirty="0" smtClean="0"/>
              <a:t>-on </a:t>
            </a:r>
            <a:r>
              <a:rPr lang="en-US" dirty="0" err="1" smtClean="0"/>
              <a:t>ou</a:t>
            </a:r>
            <a:r>
              <a:rPr lang="en-US" dirty="0" smtClean="0"/>
              <a:t> </a:t>
            </a:r>
            <a:r>
              <a:rPr lang="en-US" dirty="0" err="1" smtClean="0"/>
              <a:t>devrait</a:t>
            </a:r>
            <a:r>
              <a:rPr lang="en-US" dirty="0" smtClean="0"/>
              <a:t>-on savoir que la </a:t>
            </a:r>
            <a:r>
              <a:rPr lang="en-US" dirty="0" err="1" smtClean="0"/>
              <a:t>copie</a:t>
            </a:r>
            <a:r>
              <a:rPr lang="en-US" dirty="0" smtClean="0"/>
              <a:t> </a:t>
            </a:r>
            <a:r>
              <a:rPr lang="en-US" dirty="0" err="1" smtClean="0"/>
              <a:t>est</a:t>
            </a:r>
            <a:r>
              <a:rPr lang="en-US" dirty="0" smtClean="0"/>
              <a:t> </a:t>
            </a:r>
            <a:r>
              <a:rPr lang="en-US" dirty="0" err="1" smtClean="0"/>
              <a:t>contrefaite</a:t>
            </a:r>
            <a:r>
              <a:rPr lang="en-US" dirty="0" smtClean="0"/>
              <a:t> </a:t>
            </a:r>
            <a:r>
              <a:rPr lang="en-US" dirty="0" err="1" smtClean="0"/>
              <a:t>ou</a:t>
            </a:r>
            <a:r>
              <a:rPr lang="en-US" dirty="0" smtClean="0"/>
              <a:t> a </a:t>
            </a:r>
            <a:r>
              <a:rPr lang="en-US" dirty="0" err="1" smtClean="0"/>
              <a:t>été</a:t>
            </a:r>
            <a:r>
              <a:rPr lang="en-US" dirty="0" smtClean="0"/>
              <a:t>  </a:t>
            </a:r>
            <a:r>
              <a:rPr lang="en-US" dirty="0" err="1"/>
              <a:t>rendue</a:t>
            </a:r>
            <a:r>
              <a:rPr lang="en-US" dirty="0"/>
              <a:t> accessible sans </a:t>
            </a:r>
            <a:r>
              <a:rPr lang="en-US" dirty="0" err="1" smtClean="0"/>
              <a:t>autorisation</a:t>
            </a:r>
            <a:r>
              <a:rPr lang="en-US" dirty="0" smtClean="0"/>
              <a:t> ?</a:t>
            </a:r>
          </a:p>
          <a:p>
            <a:r>
              <a:rPr lang="en-US" dirty="0" err="1" smtClean="0"/>
              <a:t>Faut-il</a:t>
            </a:r>
            <a:r>
              <a:rPr lang="en-US" dirty="0" smtClean="0"/>
              <a:t> </a:t>
            </a:r>
            <a:r>
              <a:rPr lang="en-US" dirty="0" err="1" smtClean="0"/>
              <a:t>tenir</a:t>
            </a:r>
            <a:r>
              <a:rPr lang="en-US" dirty="0" smtClean="0"/>
              <a:t> un </a:t>
            </a:r>
            <a:r>
              <a:rPr lang="en-US" dirty="0" err="1" smtClean="0"/>
              <a:t>registre</a:t>
            </a:r>
            <a:r>
              <a:rPr lang="en-US" dirty="0" smtClean="0"/>
              <a:t> ?</a:t>
            </a:r>
          </a:p>
          <a:p>
            <a:endParaRPr lang="en-US" dirty="0"/>
          </a:p>
          <a:p>
            <a:endParaRPr lang="fr-CA" dirty="0"/>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921902585"/>
      </p:ext>
    </p:extLst>
  </p:cSld>
  <p:clrMapOvr>
    <a:masterClrMapping/>
  </p:clrMapOvr>
  <p:transition advTm="15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81000"/>
            <a:ext cx="8062664" cy="762000"/>
          </a:xfrm>
        </p:spPr>
        <p:txBody>
          <a:bodyPr/>
          <a:lstStyle/>
          <a:p>
            <a:r>
              <a:rPr lang="fr-CA" dirty="0" smtClean="0"/>
              <a:t>Autres exceptions</a:t>
            </a:r>
            <a:r>
              <a:rPr lang="en-US" dirty="0" smtClean="0"/>
              <a:t> </a:t>
            </a:r>
            <a:r>
              <a:rPr lang="en-US" dirty="0" err="1" smtClean="0"/>
              <a:t>assorties</a:t>
            </a:r>
            <a:r>
              <a:rPr lang="en-US" dirty="0" smtClean="0"/>
              <a:t> de conditions </a:t>
            </a:r>
            <a:r>
              <a:rPr lang="en-US" dirty="0" err="1" smtClean="0"/>
              <a:t>irréalistes</a:t>
            </a:r>
            <a:r>
              <a:rPr lang="en-US" dirty="0" smtClean="0"/>
              <a:t> – la </a:t>
            </a:r>
            <a:r>
              <a:rPr lang="en-US" dirty="0" err="1" smtClean="0"/>
              <a:t>copie</a:t>
            </a:r>
            <a:r>
              <a:rPr lang="en-US" dirty="0" smtClean="0"/>
              <a:t> </a:t>
            </a:r>
            <a:r>
              <a:rPr lang="en-US" dirty="0" err="1" smtClean="0"/>
              <a:t>privée</a:t>
            </a:r>
            <a:r>
              <a:rPr lang="en-US" dirty="0" smtClean="0"/>
              <a:t> audio </a:t>
            </a:r>
            <a:endParaRPr lang="fr-FR" dirty="0" smtClean="0"/>
          </a:p>
        </p:txBody>
      </p:sp>
      <p:sp>
        <p:nvSpPr>
          <p:cNvPr id="34819" name="Rectangle 3"/>
          <p:cNvSpPr>
            <a:spLocks noGrp="1" noChangeArrowheads="1"/>
          </p:cNvSpPr>
          <p:nvPr>
            <p:ph idx="1"/>
          </p:nvPr>
        </p:nvSpPr>
        <p:spPr/>
        <p:txBody>
          <a:bodyPr>
            <a:normAutofit fontScale="77500" lnSpcReduction="20000"/>
          </a:bodyPr>
          <a:lstStyle/>
          <a:p>
            <a:pPr>
              <a:lnSpc>
                <a:spcPct val="90000"/>
              </a:lnSpc>
            </a:pPr>
            <a:r>
              <a:rPr lang="fr-CA" sz="2100" b="1" dirty="0" smtClean="0"/>
              <a:t>Enregistrements pour usage privé sur support audio </a:t>
            </a:r>
            <a:r>
              <a:rPr lang="fr-CA" sz="2100" dirty="0" smtClean="0"/>
              <a:t>art 80 (rémunération versée par le fabricant ou importateur de supports audio vierges art 81) - peu importe la source de la copie</a:t>
            </a:r>
          </a:p>
          <a:p>
            <a:pPr eaLnBrk="1" hangingPunct="1">
              <a:lnSpc>
                <a:spcPct val="90000"/>
              </a:lnSpc>
            </a:pPr>
            <a:r>
              <a:rPr lang="fr-CA" sz="2100" dirty="0" smtClean="0"/>
              <a:t>– Ne couvre pas la mémoire des ordinateurs ni les enregistreurs audionumériques comme les MP3 (SCPCP [2005] 2 R.C.F. 654, par. 159-160-164)</a:t>
            </a:r>
          </a:p>
          <a:p>
            <a:pPr eaLnBrk="1" hangingPunct="1">
              <a:lnSpc>
                <a:spcPct val="90000"/>
              </a:lnSpc>
            </a:pPr>
            <a:r>
              <a:rPr lang="fr-CA" sz="2100" dirty="0" smtClean="0"/>
              <a:t>Mais le nouvel art.</a:t>
            </a:r>
            <a:r>
              <a:rPr lang="fr-CA" sz="2100" b="1" dirty="0" smtClean="0"/>
              <a:t> 29.23 </a:t>
            </a:r>
            <a:r>
              <a:rPr lang="fr-CA" sz="2100" b="1" i="1" dirty="0" smtClean="0">
                <a:solidFill>
                  <a:schemeClr val="tx1"/>
                </a:solidFill>
                <a:latin typeface="+mn-lt"/>
                <a:ea typeface="+mn-ea"/>
                <a:cs typeface="+mn-cs"/>
              </a:rPr>
              <a:t>Fixation d’un signal et enregistrement d’une émission pour écoute ou visionnement en différé</a:t>
            </a:r>
          </a:p>
          <a:p>
            <a:r>
              <a:rPr lang="fr-CA" sz="2100" dirty="0" smtClean="0">
                <a:solidFill>
                  <a:schemeClr val="tx1"/>
                </a:solidFill>
                <a:latin typeface="+mn-lt"/>
                <a:ea typeface="+mn-ea"/>
                <a:cs typeface="+mn-cs"/>
              </a:rPr>
              <a:t>si les conditions suivantes sont réunies :</a:t>
            </a:r>
          </a:p>
          <a:p>
            <a:r>
              <a:rPr lang="fr-CA" sz="2100" i="1" dirty="0" smtClean="0">
                <a:solidFill>
                  <a:schemeClr val="tx1"/>
                </a:solidFill>
                <a:latin typeface="+mn-lt"/>
                <a:ea typeface="+mn-ea"/>
                <a:cs typeface="+mn-cs"/>
              </a:rPr>
              <a:t>b</a:t>
            </a:r>
            <a:r>
              <a:rPr lang="fr-CA" sz="2100" dirty="0" smtClean="0">
                <a:solidFill>
                  <a:schemeClr val="tx1"/>
                </a:solidFill>
                <a:latin typeface="+mn-lt"/>
                <a:ea typeface="+mn-ea"/>
                <a:cs typeface="+mn-cs"/>
              </a:rPr>
              <a:t>) elle ne contourne pas ni ne fait contourner une mesure technique de protection, au sens de ces termes à l’article 41, pour enregistrer l’émission;</a:t>
            </a:r>
          </a:p>
          <a:p>
            <a:r>
              <a:rPr lang="fr-CA" sz="2100" i="1" dirty="0" smtClean="0">
                <a:solidFill>
                  <a:schemeClr val="tx1"/>
                </a:solidFill>
                <a:latin typeface="+mn-lt"/>
                <a:ea typeface="+mn-ea"/>
                <a:cs typeface="+mn-cs"/>
              </a:rPr>
              <a:t>c</a:t>
            </a:r>
            <a:r>
              <a:rPr lang="fr-CA" sz="2100" dirty="0" smtClean="0">
                <a:solidFill>
                  <a:schemeClr val="tx1"/>
                </a:solidFill>
                <a:latin typeface="+mn-lt"/>
                <a:ea typeface="+mn-ea"/>
                <a:cs typeface="+mn-cs"/>
              </a:rPr>
              <a:t>) elle ne fait pas plus d’un enregistrement de l’émission;</a:t>
            </a:r>
          </a:p>
          <a:p>
            <a:r>
              <a:rPr lang="fr-CA" sz="2100" i="1" dirty="0" smtClean="0">
                <a:solidFill>
                  <a:schemeClr val="tx1"/>
                </a:solidFill>
                <a:latin typeface="+mn-lt"/>
                <a:ea typeface="+mn-ea"/>
                <a:cs typeface="+mn-cs"/>
              </a:rPr>
              <a:t>d</a:t>
            </a:r>
            <a:r>
              <a:rPr lang="fr-CA" sz="2100" dirty="0" smtClean="0">
                <a:solidFill>
                  <a:schemeClr val="tx1"/>
                </a:solidFill>
                <a:latin typeface="+mn-lt"/>
                <a:ea typeface="+mn-ea"/>
                <a:cs typeface="+mn-cs"/>
              </a:rPr>
              <a:t>) elle </a:t>
            </a:r>
            <a:r>
              <a:rPr lang="fr-CA" sz="2100" b="1" dirty="0" smtClean="0">
                <a:solidFill>
                  <a:schemeClr val="tx1"/>
                </a:solidFill>
                <a:latin typeface="+mn-lt"/>
                <a:ea typeface="+mn-ea"/>
                <a:cs typeface="+mn-cs"/>
              </a:rPr>
              <a:t>ne conserve l’enregistrement que le temps vraisemblablement nécessaire pour écouter ou regarder l’émission à un moment plus opportun</a:t>
            </a:r>
            <a:r>
              <a:rPr lang="fr-CA" sz="2100" dirty="0" smtClean="0">
                <a:solidFill>
                  <a:schemeClr val="tx1"/>
                </a:solidFill>
                <a:latin typeface="+mn-lt"/>
                <a:ea typeface="+mn-ea"/>
                <a:cs typeface="+mn-cs"/>
              </a:rPr>
              <a:t>;</a:t>
            </a:r>
          </a:p>
          <a:p>
            <a:r>
              <a:rPr lang="fr-CA" sz="2100" i="1" dirty="0" smtClean="0">
                <a:solidFill>
                  <a:schemeClr val="tx1"/>
                </a:solidFill>
                <a:latin typeface="+mn-lt"/>
                <a:ea typeface="+mn-ea"/>
                <a:cs typeface="+mn-cs"/>
              </a:rPr>
              <a:t>e</a:t>
            </a:r>
            <a:r>
              <a:rPr lang="fr-CA" sz="2100" dirty="0" smtClean="0">
                <a:solidFill>
                  <a:schemeClr val="tx1"/>
                </a:solidFill>
                <a:latin typeface="+mn-lt"/>
                <a:ea typeface="+mn-ea"/>
                <a:cs typeface="+mn-cs"/>
              </a:rPr>
              <a:t>) elle ne donne l’enregistrement à personne;</a:t>
            </a:r>
          </a:p>
          <a:p>
            <a:r>
              <a:rPr lang="fr-CA" sz="2100" i="1" dirty="0" smtClean="0">
                <a:solidFill>
                  <a:schemeClr val="tx1"/>
                </a:solidFill>
                <a:latin typeface="+mn-lt"/>
                <a:ea typeface="+mn-ea"/>
                <a:cs typeface="+mn-cs"/>
              </a:rPr>
              <a:t>f</a:t>
            </a:r>
            <a:r>
              <a:rPr lang="fr-CA" sz="2100" dirty="0" smtClean="0">
                <a:solidFill>
                  <a:schemeClr val="tx1"/>
                </a:solidFill>
                <a:latin typeface="+mn-lt"/>
                <a:ea typeface="+mn-ea"/>
                <a:cs typeface="+mn-cs"/>
              </a:rPr>
              <a:t>) elle n’utilise l’enregistrement qu’à des fins privées</a:t>
            </a:r>
            <a:r>
              <a:rPr lang="fr-CA" dirty="0" smtClean="0">
                <a:solidFill>
                  <a:schemeClr val="tx1"/>
                </a:solidFill>
                <a:latin typeface="+mn-lt"/>
                <a:ea typeface="+mn-ea"/>
                <a:cs typeface="+mn-cs"/>
              </a:rPr>
              <a:t>.</a:t>
            </a:r>
          </a:p>
          <a:p>
            <a:r>
              <a:rPr lang="fr-CA" dirty="0" smtClean="0"/>
              <a:t>(2) Le paragraphe (1) ne </a:t>
            </a:r>
            <a:r>
              <a:rPr lang="fr-CA" b="1" dirty="0" smtClean="0"/>
              <a:t>s’applique pas </a:t>
            </a:r>
            <a:r>
              <a:rPr lang="fr-CA" dirty="0" smtClean="0"/>
              <a:t>si la personne reçoit l’</a:t>
            </a:r>
            <a:r>
              <a:rPr lang="fr-CA" dirty="0" err="1" smtClean="0"/>
              <a:t>oeuvre</a:t>
            </a:r>
            <a:r>
              <a:rPr lang="fr-CA" dirty="0" smtClean="0"/>
              <a:t>, la prestation ou l’enregistrement sonore </a:t>
            </a:r>
            <a:r>
              <a:rPr lang="fr-CA" b="1" dirty="0" smtClean="0"/>
              <a:t>dans le cadre de la fourniture d’un service sur demande.</a:t>
            </a:r>
            <a:endParaRPr lang="fr-CA" b="1" dirty="0" smtClean="0">
              <a:solidFill>
                <a:schemeClr val="tx1"/>
              </a:solidFill>
              <a:latin typeface="+mn-lt"/>
              <a:ea typeface="+mn-ea"/>
              <a:cs typeface="+mn-cs"/>
            </a:endParaRPr>
          </a:p>
          <a:p>
            <a:pPr eaLnBrk="1" hangingPunct="1">
              <a:lnSpc>
                <a:spcPct val="90000"/>
              </a:lnSpc>
            </a:pPr>
            <a:endParaRPr lang="fr-CA" dirty="0" smtClean="0"/>
          </a:p>
          <a:p>
            <a:pPr lvl="1" eaLnBrk="1" hangingPunct="1">
              <a:lnSpc>
                <a:spcPct val="90000"/>
              </a:lnSpc>
            </a:pPr>
            <a:endParaRPr lang="fr-CA" sz="2400" dirty="0" smtClean="0"/>
          </a:p>
          <a:p>
            <a:pPr eaLnBrk="1" hangingPunct="1">
              <a:lnSpc>
                <a:spcPct val="90000"/>
              </a:lnSpc>
            </a:pPr>
            <a:endParaRPr lang="fr-CA" sz="2800" dirty="0" smtClean="0"/>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6" name="Espace réservé du pied de page 5"/>
          <p:cNvSpPr>
            <a:spLocks noGrp="1"/>
          </p:cNvSpPr>
          <p:nvPr>
            <p:ph type="ftr" sz="quarter" idx="10"/>
          </p:nvPr>
        </p:nvSpPr>
        <p:spPr/>
        <p:txBody>
          <a:bodyPr/>
          <a:lstStyle/>
          <a:p>
            <a:r>
              <a:rPr lang="en-US" smtClean="0"/>
              <a:t>Section de droit civil</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Et le </a:t>
            </a:r>
            <a:r>
              <a:rPr lang="en-US" dirty="0" err="1" smtClean="0"/>
              <a:t>nouvel</a:t>
            </a:r>
            <a:r>
              <a:rPr lang="en-US" dirty="0" smtClean="0"/>
              <a:t> art. 29.22 Le </a:t>
            </a:r>
            <a:r>
              <a:rPr lang="en-US" dirty="0" err="1" smtClean="0"/>
              <a:t>transfert</a:t>
            </a:r>
            <a:r>
              <a:rPr lang="en-US" dirty="0" smtClean="0"/>
              <a:t> d’un </a:t>
            </a:r>
            <a:r>
              <a:rPr lang="en-US" dirty="0" err="1" smtClean="0"/>
              <a:t>médium</a:t>
            </a:r>
            <a:r>
              <a:rPr lang="en-US" dirty="0" smtClean="0"/>
              <a:t> à un </a:t>
            </a:r>
            <a:r>
              <a:rPr lang="en-US" dirty="0" err="1" smtClean="0"/>
              <a:t>autre</a:t>
            </a:r>
            <a:r>
              <a:rPr lang="en-US" dirty="0" smtClean="0"/>
              <a:t> </a:t>
            </a:r>
            <a:endParaRPr lang="en-US" dirty="0"/>
          </a:p>
        </p:txBody>
      </p:sp>
      <p:sp>
        <p:nvSpPr>
          <p:cNvPr id="3" name="Espace réservé du contenu 2"/>
          <p:cNvSpPr>
            <a:spLocks noGrp="1"/>
          </p:cNvSpPr>
          <p:nvPr>
            <p:ph idx="1"/>
          </p:nvPr>
        </p:nvSpPr>
        <p:spPr/>
        <p:txBody>
          <a:bodyPr>
            <a:normAutofit fontScale="55000" lnSpcReduction="20000"/>
          </a:bodyPr>
          <a:lstStyle/>
          <a:p>
            <a:r>
              <a:rPr lang="fr-CA" i="1" dirty="0" smtClean="0"/>
              <a:t>Reproduction à des fins privées</a:t>
            </a:r>
          </a:p>
          <a:p>
            <a:r>
              <a:rPr lang="fr-CA" dirty="0" smtClean="0"/>
              <a:t>Reproduction à des fins privées</a:t>
            </a:r>
          </a:p>
          <a:p>
            <a:r>
              <a:rPr lang="fr-CA" dirty="0" smtClean="0"/>
              <a:t>29.22 (1) Ne constitue pas une violation du droit d’auteur le fait, pour une personne physique, de reproduire l’intégralité ou toute partie importante d’une </a:t>
            </a:r>
            <a:r>
              <a:rPr lang="fr-CA" dirty="0" err="1" smtClean="0"/>
              <a:t>oeuvre</a:t>
            </a:r>
            <a:r>
              <a:rPr lang="fr-CA" dirty="0" smtClean="0"/>
              <a:t> ou d’un autre objet du droit d’auteur si les conditions suivantes sont réunies :</a:t>
            </a:r>
          </a:p>
          <a:p>
            <a:pPr lvl="1"/>
            <a:r>
              <a:rPr lang="fr-CA" i="1" dirty="0" smtClean="0"/>
              <a:t>a</a:t>
            </a:r>
            <a:r>
              <a:rPr lang="fr-CA" dirty="0" smtClean="0"/>
              <a:t>) la copie de l’</a:t>
            </a:r>
            <a:r>
              <a:rPr lang="fr-CA" dirty="0" err="1" smtClean="0"/>
              <a:t>oeuvre</a:t>
            </a:r>
            <a:r>
              <a:rPr lang="fr-CA" dirty="0" smtClean="0"/>
              <a:t> ou de l’autre objet du droit d’auteur reproduite n’est pas contrefaite;</a:t>
            </a:r>
          </a:p>
          <a:p>
            <a:pPr lvl="1"/>
            <a:r>
              <a:rPr lang="fr-CA" i="1" dirty="0" smtClean="0"/>
              <a:t>b</a:t>
            </a:r>
            <a:r>
              <a:rPr lang="fr-CA" dirty="0" smtClean="0"/>
              <a:t>) la personne a obtenu la copie légalement, autrement que par emprunt ou location, et soit est propriétaire du support ou de l’appareil sur lequel elle est reproduite, soit est autorisée à l’utiliser;</a:t>
            </a:r>
          </a:p>
          <a:p>
            <a:pPr lvl="1"/>
            <a:r>
              <a:rPr lang="fr-CA" i="1" dirty="0" smtClean="0"/>
              <a:t>c</a:t>
            </a:r>
            <a:r>
              <a:rPr lang="fr-CA" dirty="0" smtClean="0"/>
              <a:t>) elle ne contourne pas ni ne fait contourner une mesure technique de protection, au sens de ces termes à l’article 41, pour faire la reproduction;</a:t>
            </a:r>
          </a:p>
          <a:p>
            <a:pPr lvl="1"/>
            <a:r>
              <a:rPr lang="fr-CA" i="1" dirty="0" smtClean="0"/>
              <a:t>d</a:t>
            </a:r>
            <a:r>
              <a:rPr lang="fr-CA" dirty="0" smtClean="0"/>
              <a:t>) elle ne donne la reproduction à personne;</a:t>
            </a:r>
          </a:p>
          <a:p>
            <a:pPr lvl="1"/>
            <a:r>
              <a:rPr lang="fr-CA" i="1" dirty="0" smtClean="0"/>
              <a:t>e</a:t>
            </a:r>
            <a:r>
              <a:rPr lang="fr-CA" dirty="0" smtClean="0"/>
              <a:t>) elle n’utilise la reproduction qu’à des fins privées.</a:t>
            </a:r>
          </a:p>
          <a:p>
            <a:r>
              <a:rPr lang="fr-CA" dirty="0" smtClean="0"/>
              <a:t>Définition : support ou appareil</a:t>
            </a:r>
          </a:p>
          <a:p>
            <a:r>
              <a:rPr lang="fr-CA" dirty="0" smtClean="0"/>
              <a:t>(2) À l’alinéa (1)</a:t>
            </a:r>
            <a:r>
              <a:rPr lang="fr-CA" i="1" dirty="0" smtClean="0"/>
              <a:t>b</a:t>
            </a:r>
            <a:r>
              <a:rPr lang="fr-CA" dirty="0" smtClean="0"/>
              <a:t>), la mention « du support ou de l’appareil » s’entend notamment de la mémoire numérique dans laquelle il est possible de stocker une </a:t>
            </a:r>
            <a:r>
              <a:rPr lang="fr-CA" dirty="0" err="1" smtClean="0"/>
              <a:t>oeuvre</a:t>
            </a:r>
            <a:r>
              <a:rPr lang="fr-CA" dirty="0" smtClean="0"/>
              <a:t> ou un autre objet du droit d’auteur pour en permettre la communication par télécommunication sur Internet ou tout autre réseau numérique.</a:t>
            </a:r>
          </a:p>
          <a:p>
            <a:r>
              <a:rPr lang="fr-CA" dirty="0" smtClean="0"/>
              <a:t>Non-application : support audio</a:t>
            </a:r>
          </a:p>
          <a:p>
            <a:r>
              <a:rPr lang="fr-CA" dirty="0" smtClean="0"/>
              <a:t>(3) Dans le cas où l’</a:t>
            </a:r>
            <a:r>
              <a:rPr lang="fr-CA" dirty="0" err="1" smtClean="0"/>
              <a:t>oeuvre</a:t>
            </a:r>
            <a:r>
              <a:rPr lang="fr-CA" dirty="0" smtClean="0"/>
              <a:t> ou l’autre objet est l’enregistrement sonore d’une </a:t>
            </a:r>
            <a:r>
              <a:rPr lang="fr-CA" dirty="0" err="1" smtClean="0"/>
              <a:t>oeuvre</a:t>
            </a:r>
            <a:r>
              <a:rPr lang="fr-CA" dirty="0" smtClean="0"/>
              <a:t> musicale ou de la prestation d’une </a:t>
            </a:r>
            <a:r>
              <a:rPr lang="fr-CA" dirty="0" err="1" smtClean="0"/>
              <a:t>oeuvre</a:t>
            </a:r>
            <a:r>
              <a:rPr lang="fr-CA" dirty="0" smtClean="0"/>
              <a:t> musicale ou l’</a:t>
            </a:r>
            <a:r>
              <a:rPr lang="fr-CA" dirty="0" err="1" smtClean="0"/>
              <a:t>oeuvre</a:t>
            </a:r>
            <a:r>
              <a:rPr lang="fr-CA" dirty="0" smtClean="0"/>
              <a:t> musicale, ou la prestation d’une </a:t>
            </a:r>
            <a:r>
              <a:rPr lang="fr-CA" dirty="0" err="1" smtClean="0"/>
              <a:t>oeuvre</a:t>
            </a:r>
            <a:r>
              <a:rPr lang="fr-CA" dirty="0" smtClean="0"/>
              <a:t> musicale fixée au moyen d’un enregistrement sonore, </a:t>
            </a:r>
            <a:r>
              <a:rPr lang="fr-CA" sz="2900" b="1" dirty="0" smtClean="0"/>
              <a:t>le paragraphe (1) ne s’applique pas si la reproduction est faite sur un support audio, au sens de l’article 79.</a:t>
            </a:r>
          </a:p>
          <a:p>
            <a:r>
              <a:rPr lang="fr-CA" dirty="0" smtClean="0"/>
              <a:t>Non-application : destruction des reproductions</a:t>
            </a:r>
          </a:p>
          <a:p>
            <a:r>
              <a:rPr lang="fr-CA" sz="2900" b="1" dirty="0" smtClean="0"/>
              <a:t>(4) Le paragraphe (1) ne s’applique pas si la personne donne, loue ou vend la copie reproduite sans en avoir au préalable détruit toutes les reproductions faites au titre de ce paragraphe.</a:t>
            </a:r>
            <a:endParaRPr lang="en-US" sz="2900" b="1" dirty="0"/>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ransition advTm="15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 </a:t>
            </a:r>
            <a:r>
              <a:rPr lang="en-US" dirty="0" err="1" smtClean="0"/>
              <a:t>programme</a:t>
            </a:r>
            <a:r>
              <a:rPr lang="en-US" dirty="0" smtClean="0"/>
              <a:t> </a:t>
            </a:r>
            <a:r>
              <a:rPr lang="en-US" dirty="0" err="1" smtClean="0"/>
              <a:t>d’ordinateur</a:t>
            </a:r>
            <a:r>
              <a:rPr lang="en-US" dirty="0" smtClean="0"/>
              <a:t> </a:t>
            </a:r>
            <a:endParaRPr lang="en-US" dirty="0"/>
          </a:p>
        </p:txBody>
      </p:sp>
      <p:sp>
        <p:nvSpPr>
          <p:cNvPr id="3" name="Espace réservé du contenu 2"/>
          <p:cNvSpPr>
            <a:spLocks noGrp="1"/>
          </p:cNvSpPr>
          <p:nvPr>
            <p:ph idx="1"/>
          </p:nvPr>
        </p:nvSpPr>
        <p:spPr/>
        <p:txBody>
          <a:bodyPr/>
          <a:lstStyle/>
          <a:p>
            <a:r>
              <a:rPr lang="en-US" dirty="0" smtClean="0"/>
              <a:t>Art. 30.6</a:t>
            </a:r>
          </a:p>
          <a:p>
            <a:r>
              <a:rPr lang="en-US" dirty="0" err="1" smtClean="0"/>
              <a:t>Permet</a:t>
            </a:r>
            <a:r>
              <a:rPr lang="en-US" dirty="0" smtClean="0"/>
              <a:t> </a:t>
            </a:r>
          </a:p>
          <a:p>
            <a:pPr lvl="1"/>
            <a:r>
              <a:rPr lang="en-US" dirty="0" smtClean="0"/>
              <a:t>la </a:t>
            </a:r>
            <a:r>
              <a:rPr lang="en-US" dirty="0" err="1" smtClean="0"/>
              <a:t>copie</a:t>
            </a:r>
            <a:r>
              <a:rPr lang="en-US" dirty="0" smtClean="0"/>
              <a:t> de </a:t>
            </a:r>
            <a:r>
              <a:rPr lang="en-US" dirty="0" err="1" smtClean="0"/>
              <a:t>sauvegarge</a:t>
            </a:r>
            <a:r>
              <a:rPr lang="en-US" dirty="0" smtClean="0"/>
              <a:t> et </a:t>
            </a:r>
          </a:p>
          <a:p>
            <a:pPr lvl="1"/>
            <a:r>
              <a:rPr lang="en-US" dirty="0" smtClean="0"/>
              <a:t>la </a:t>
            </a:r>
            <a:r>
              <a:rPr lang="en-US" dirty="0" err="1" smtClean="0"/>
              <a:t>copie</a:t>
            </a:r>
            <a:r>
              <a:rPr lang="en-US" dirty="0" smtClean="0"/>
              <a:t> pour </a:t>
            </a:r>
            <a:r>
              <a:rPr lang="en-US" dirty="0" err="1" smtClean="0"/>
              <a:t>interopérabilité</a:t>
            </a:r>
            <a:endParaRPr lang="en-US" dirty="0" smtClean="0"/>
          </a:p>
          <a:p>
            <a:pPr lvl="1"/>
            <a:r>
              <a:rPr lang="en-US" dirty="0" smtClean="0"/>
              <a:t>Si </a:t>
            </a:r>
            <a:r>
              <a:rPr lang="en-US" dirty="0" err="1" smtClean="0"/>
              <a:t>titulaire</a:t>
            </a:r>
            <a:r>
              <a:rPr lang="en-US" dirty="0" smtClean="0"/>
              <a:t> </a:t>
            </a:r>
            <a:r>
              <a:rPr lang="en-US" dirty="0" err="1" smtClean="0"/>
              <a:t>d’une</a:t>
            </a:r>
            <a:r>
              <a:rPr lang="en-US" dirty="0" smtClean="0"/>
              <a:t> </a:t>
            </a:r>
            <a:r>
              <a:rPr lang="en-US" dirty="0" err="1" smtClean="0"/>
              <a:t>licence</a:t>
            </a:r>
            <a:r>
              <a:rPr lang="en-US" dirty="0" smtClean="0"/>
              <a:t> </a:t>
            </a:r>
            <a:r>
              <a:rPr lang="en-US" dirty="0" err="1" smtClean="0"/>
              <a:t>d’utilisation</a:t>
            </a:r>
            <a:endParaRPr lang="en-US" dirty="0" smtClean="0"/>
          </a:p>
          <a:p>
            <a:pPr lvl="1"/>
            <a:r>
              <a:rPr lang="en-US" dirty="0" smtClean="0"/>
              <a:t>Destruction </a:t>
            </a:r>
            <a:r>
              <a:rPr lang="en-US" dirty="0" err="1" smtClean="0"/>
              <a:t>si</a:t>
            </a:r>
            <a:r>
              <a:rPr lang="en-US" dirty="0" smtClean="0"/>
              <a:t> </a:t>
            </a:r>
            <a:r>
              <a:rPr lang="en-US" dirty="0" err="1" smtClean="0"/>
              <a:t>cesse</a:t>
            </a:r>
            <a:r>
              <a:rPr lang="en-US" dirty="0" smtClean="0"/>
              <a:t> d’être </a:t>
            </a:r>
            <a:r>
              <a:rPr lang="en-US" dirty="0" err="1" smtClean="0"/>
              <a:t>titulaire</a:t>
            </a:r>
            <a:r>
              <a:rPr lang="en-US" dirty="0" smtClean="0"/>
              <a:t> de la </a:t>
            </a:r>
            <a:r>
              <a:rPr lang="en-US" dirty="0" err="1" smtClean="0"/>
              <a:t>licence</a:t>
            </a:r>
            <a:r>
              <a:rPr lang="en-US" dirty="0" smtClean="0"/>
              <a:t>  </a:t>
            </a:r>
            <a:endParaRPr lang="en-US" dirty="0"/>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ransition advTm="15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Exception – </a:t>
            </a:r>
            <a:r>
              <a:rPr lang="en-US" dirty="0" err="1" smtClean="0"/>
              <a:t>contenu</a:t>
            </a:r>
            <a:r>
              <a:rPr lang="en-US" dirty="0" smtClean="0"/>
              <a:t> non commercial </a:t>
            </a:r>
            <a:r>
              <a:rPr lang="en-US" dirty="0" err="1" smtClean="0"/>
              <a:t>généré</a:t>
            </a:r>
            <a:r>
              <a:rPr lang="en-US" dirty="0" smtClean="0"/>
              <a:t> par </a:t>
            </a:r>
            <a:r>
              <a:rPr lang="en-US" dirty="0" err="1" smtClean="0"/>
              <a:t>l’utilisateur</a:t>
            </a:r>
            <a:endParaRPr lang="en-US" dirty="0"/>
          </a:p>
        </p:txBody>
      </p:sp>
      <p:sp>
        <p:nvSpPr>
          <p:cNvPr id="3" name="Espace réservé du contenu 2"/>
          <p:cNvSpPr>
            <a:spLocks noGrp="1"/>
          </p:cNvSpPr>
          <p:nvPr>
            <p:ph idx="1"/>
          </p:nvPr>
        </p:nvSpPr>
        <p:spPr/>
        <p:txBody>
          <a:bodyPr>
            <a:normAutofit fontScale="70000" lnSpcReduction="20000"/>
          </a:bodyPr>
          <a:lstStyle/>
          <a:p>
            <a:r>
              <a:rPr lang="en-US" dirty="0" smtClean="0"/>
              <a:t>Art 29.21 </a:t>
            </a:r>
          </a:p>
          <a:p>
            <a:r>
              <a:rPr lang="fr-CA" dirty="0" smtClean="0"/>
              <a:t>d’utiliser une </a:t>
            </a:r>
            <a:r>
              <a:rPr lang="fr-CA" dirty="0" err="1" smtClean="0"/>
              <a:t>oeuvre</a:t>
            </a:r>
            <a:r>
              <a:rPr lang="fr-CA" dirty="0" smtClean="0"/>
              <a:t> ou tout autre objet du droit d’auteur ou une copie de ceux-ci — déjà publiés ou mis à la disposition du public — pour créer une autre </a:t>
            </a:r>
            <a:r>
              <a:rPr lang="fr-CA" dirty="0" err="1" smtClean="0"/>
              <a:t>oeuvre</a:t>
            </a:r>
            <a:r>
              <a:rPr lang="fr-CA" dirty="0" smtClean="0"/>
              <a:t> ou un autre objet du droit d’auteur protégés et, pour cette personne de même que, si elle les y autorise, celles qui résident habituellement avec elle, d’utiliser la nouvelle </a:t>
            </a:r>
            <a:r>
              <a:rPr lang="fr-CA" dirty="0" err="1" smtClean="0"/>
              <a:t>oeuvre</a:t>
            </a:r>
            <a:r>
              <a:rPr lang="fr-CA" dirty="0" smtClean="0"/>
              <a:t> ou le nouvel objet ou d’autoriser un intermédiaire à le diffuser, si les conditions suivantes sont réunies :</a:t>
            </a:r>
          </a:p>
          <a:p>
            <a:r>
              <a:rPr lang="fr-CA" i="1" dirty="0" smtClean="0"/>
              <a:t>a</a:t>
            </a:r>
            <a:r>
              <a:rPr lang="fr-CA" dirty="0" smtClean="0"/>
              <a:t>) la nouvelle </a:t>
            </a:r>
            <a:r>
              <a:rPr lang="fr-CA" dirty="0" err="1" smtClean="0"/>
              <a:t>oeuvre</a:t>
            </a:r>
            <a:r>
              <a:rPr lang="fr-CA" dirty="0" smtClean="0"/>
              <a:t> ou le nouvel objet n’est utilisé qu’à des </a:t>
            </a:r>
            <a:r>
              <a:rPr lang="fr-CA" b="1" dirty="0" smtClean="0"/>
              <a:t>fins non commerciales</a:t>
            </a:r>
            <a:r>
              <a:rPr lang="fr-CA" dirty="0" smtClean="0"/>
              <a:t>, ou l’autorisation de le diffuser n’est donnée qu’à de telles fins;</a:t>
            </a:r>
          </a:p>
          <a:p>
            <a:r>
              <a:rPr lang="fr-CA" i="1" dirty="0" smtClean="0"/>
              <a:t>b</a:t>
            </a:r>
            <a:r>
              <a:rPr lang="fr-CA" dirty="0" smtClean="0"/>
              <a:t>) si cela est possible dans les circonstances, la </a:t>
            </a:r>
            <a:r>
              <a:rPr lang="fr-CA" b="1" dirty="0" smtClean="0"/>
              <a:t>source de l’</a:t>
            </a:r>
            <a:r>
              <a:rPr lang="fr-CA" b="1" dirty="0" err="1" smtClean="0"/>
              <a:t>oeuvre</a:t>
            </a:r>
            <a:r>
              <a:rPr lang="fr-CA" b="1" dirty="0" smtClean="0"/>
              <a:t> </a:t>
            </a:r>
            <a:r>
              <a:rPr lang="fr-CA" dirty="0" smtClean="0"/>
              <a:t>ou de l’autre objet ou de la copie de ceux-ci et, si ces renseignements figurent dans la source, les noms de l’auteur, de l’artiste-interprète, du producteur ou du radiodiffuseur sont mentionnés; </a:t>
            </a:r>
          </a:p>
          <a:p>
            <a:r>
              <a:rPr lang="fr-CA" i="1" dirty="0" smtClean="0"/>
              <a:t>c</a:t>
            </a:r>
            <a:r>
              <a:rPr lang="fr-CA" dirty="0" smtClean="0"/>
              <a:t>) la personne croit, pour des motifs raisonnables, que l’</a:t>
            </a:r>
            <a:r>
              <a:rPr lang="fr-CA" dirty="0" err="1" smtClean="0"/>
              <a:t>oeuvre</a:t>
            </a:r>
            <a:r>
              <a:rPr lang="fr-CA" dirty="0" smtClean="0"/>
              <a:t> ou l’objet ou la copie de ceux-ci, ayant servi à la création </a:t>
            </a:r>
            <a:r>
              <a:rPr lang="fr-CA" b="1" dirty="0" smtClean="0"/>
              <a:t>n’était pas contrefait</a:t>
            </a:r>
            <a:r>
              <a:rPr lang="fr-CA" dirty="0" smtClean="0"/>
              <a:t>;</a:t>
            </a:r>
          </a:p>
          <a:p>
            <a:r>
              <a:rPr lang="fr-CA" i="1" dirty="0" smtClean="0"/>
              <a:t>d</a:t>
            </a:r>
            <a:r>
              <a:rPr lang="fr-CA" dirty="0" smtClean="0"/>
              <a:t>) l’utilisation de la nouvelle </a:t>
            </a:r>
            <a:r>
              <a:rPr lang="fr-CA" dirty="0" err="1" smtClean="0"/>
              <a:t>oeuvre</a:t>
            </a:r>
            <a:r>
              <a:rPr lang="fr-CA" dirty="0" smtClean="0"/>
              <a:t> ou du nouvel objet, ou l’autorisation de le diffuser, n’a </a:t>
            </a:r>
            <a:r>
              <a:rPr lang="fr-CA" b="1" dirty="0" smtClean="0"/>
              <a:t>aucun effet négatif important, pécuniaire ou autre, sur l’exploitation — actuelle ou éventuelle — de l’</a:t>
            </a:r>
            <a:r>
              <a:rPr lang="fr-CA" b="1" dirty="0" err="1" smtClean="0"/>
              <a:t>oeuvre</a:t>
            </a:r>
            <a:r>
              <a:rPr lang="fr-CA" b="1" dirty="0" smtClean="0"/>
              <a:t> </a:t>
            </a:r>
            <a:r>
              <a:rPr lang="fr-CA" dirty="0" smtClean="0"/>
              <a:t>ou autre objet ou de la copie de ceux-ci ayant servi à la création ou sur tout marché actuel ou éventuel à son égard, notamment parce que l’</a:t>
            </a:r>
            <a:r>
              <a:rPr lang="fr-CA" dirty="0" err="1" smtClean="0"/>
              <a:t>oeuvre</a:t>
            </a:r>
            <a:r>
              <a:rPr lang="fr-CA" dirty="0" smtClean="0"/>
              <a:t> ou l’objet nouvellement créé ne peut s’y substituer.</a:t>
            </a:r>
          </a:p>
          <a:p>
            <a:endParaRPr lang="en-US" dirty="0" smtClean="0"/>
          </a:p>
          <a:p>
            <a:r>
              <a:rPr lang="en-US" dirty="0" err="1" smtClean="0"/>
              <a:t>Plateforme</a:t>
            </a:r>
            <a:r>
              <a:rPr lang="en-US" dirty="0" smtClean="0"/>
              <a:t> </a:t>
            </a:r>
            <a:r>
              <a:rPr lang="en-US" dirty="0" err="1" smtClean="0"/>
              <a:t>vidéos</a:t>
            </a:r>
            <a:r>
              <a:rPr lang="en-US" dirty="0" smtClean="0"/>
              <a:t>: </a:t>
            </a:r>
            <a:r>
              <a:rPr lang="en-US" dirty="0" err="1" smtClean="0"/>
              <a:t>Youtube</a:t>
            </a:r>
            <a:r>
              <a:rPr lang="en-US" dirty="0"/>
              <a:t>, Dailymotion, Vimeo, </a:t>
            </a:r>
            <a:r>
              <a:rPr lang="en-US" dirty="0" smtClean="0"/>
              <a:t>Tape.tv, </a:t>
            </a:r>
            <a:r>
              <a:rPr lang="en-US" dirty="0" err="1"/>
              <a:t>Clipfish</a:t>
            </a:r>
            <a:endParaRPr lang="en-US" dirty="0"/>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5" name="Espace réservé du pied de page 4"/>
          <p:cNvSpPr>
            <a:spLocks noGrp="1"/>
          </p:cNvSpPr>
          <p:nvPr>
            <p:ph type="ftr" sz="quarter" idx="10"/>
          </p:nvPr>
        </p:nvSpPr>
        <p:spPr/>
        <p:txBody>
          <a:bodyPr/>
          <a:lstStyle/>
          <a:p>
            <a:r>
              <a:rPr lang="en-US" smtClean="0"/>
              <a:t>Section de droit civil</a:t>
            </a:r>
            <a:endParaRPr lang="en-US"/>
          </a:p>
        </p:txBody>
      </p:sp>
    </p:spTree>
  </p:cSld>
  <p:clrMapOvr>
    <a:masterClrMapping/>
  </p:clrMapOvr>
  <p:transition advTm="15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Exception – </a:t>
            </a:r>
            <a:r>
              <a:rPr lang="en-US" dirty="0" err="1" smtClean="0"/>
              <a:t>contenu</a:t>
            </a:r>
            <a:r>
              <a:rPr lang="en-US" dirty="0" smtClean="0"/>
              <a:t> non commercial </a:t>
            </a:r>
            <a:r>
              <a:rPr lang="en-US" dirty="0" err="1" smtClean="0"/>
              <a:t>généré</a:t>
            </a:r>
            <a:r>
              <a:rPr lang="en-US" dirty="0" smtClean="0"/>
              <a:t> par </a:t>
            </a:r>
            <a:r>
              <a:rPr lang="en-US" dirty="0" err="1" smtClean="0"/>
              <a:t>l’utilisateur</a:t>
            </a:r>
            <a:r>
              <a:rPr lang="en-US" dirty="0" smtClean="0"/>
              <a:t> – les </a:t>
            </a:r>
            <a:r>
              <a:rPr lang="en-US" dirty="0" err="1" smtClean="0"/>
              <a:t>problématiques</a:t>
            </a:r>
            <a:r>
              <a:rPr lang="en-US" dirty="0" smtClean="0"/>
              <a:t> </a:t>
            </a:r>
            <a:endParaRPr lang="en-US" dirty="0"/>
          </a:p>
        </p:txBody>
      </p:sp>
      <p:sp>
        <p:nvSpPr>
          <p:cNvPr id="3" name="Espace réservé du contenu 2"/>
          <p:cNvSpPr>
            <a:spLocks noGrp="1"/>
          </p:cNvSpPr>
          <p:nvPr>
            <p:ph idx="1"/>
          </p:nvPr>
        </p:nvSpPr>
        <p:spPr/>
        <p:txBody>
          <a:bodyPr/>
          <a:lstStyle/>
          <a:p>
            <a:r>
              <a:rPr lang="en-US" dirty="0" err="1" smtClean="0"/>
              <a:t>Utilisateur</a:t>
            </a:r>
            <a:r>
              <a:rPr lang="en-US" dirty="0" smtClean="0"/>
              <a:t> non commercial  - quid des </a:t>
            </a:r>
            <a:r>
              <a:rPr lang="en-US" dirty="0" err="1" smtClean="0"/>
              <a:t>projets</a:t>
            </a:r>
            <a:r>
              <a:rPr lang="en-US" dirty="0" smtClean="0"/>
              <a:t> en collaboration ?</a:t>
            </a:r>
          </a:p>
          <a:p>
            <a:r>
              <a:rPr lang="fr-CA" dirty="0" smtClean="0"/>
              <a:t>N’a aucun effet négatif important, pécuniaire ou autre sur l’exploitation — actuelle ou éventuelle — de l’</a:t>
            </a:r>
            <a:r>
              <a:rPr lang="fr-CA" dirty="0" err="1" smtClean="0"/>
              <a:t>oeuvre</a:t>
            </a:r>
            <a:r>
              <a:rPr lang="fr-CA" dirty="0" smtClean="0"/>
              <a:t> ? </a:t>
            </a:r>
          </a:p>
          <a:p>
            <a:pPr lvl="1"/>
            <a:r>
              <a:rPr lang="fr-CA" dirty="0" smtClean="0"/>
              <a:t>Évaluation à long terme  - impossible à évaluer lors de la mise sur le réseau social </a:t>
            </a:r>
          </a:p>
          <a:p>
            <a:r>
              <a:rPr lang="fr-CA" dirty="0" smtClean="0"/>
              <a:t>Doit mener à la création d’une nouvelle </a:t>
            </a:r>
            <a:r>
              <a:rPr lang="fr-CA" dirty="0" err="1" smtClean="0"/>
              <a:t>oeuvre</a:t>
            </a:r>
            <a:r>
              <a:rPr lang="fr-CA" dirty="0" smtClean="0"/>
              <a:t>  - pas une simple agrégation d’œuvres </a:t>
            </a:r>
          </a:p>
          <a:p>
            <a:r>
              <a:rPr lang="fr-CA" dirty="0" smtClean="0"/>
              <a:t>Perte de contrôle de l’auteur de l’</a:t>
            </a:r>
            <a:r>
              <a:rPr lang="fr-CA" dirty="0" err="1" smtClean="0"/>
              <a:t>oeuvre</a:t>
            </a:r>
            <a:r>
              <a:rPr lang="fr-CA" dirty="0" smtClean="0"/>
              <a:t> source  - peut-il invoquer le droit moral ?</a:t>
            </a:r>
          </a:p>
          <a:p>
            <a:r>
              <a:rPr lang="fr-CA" dirty="0" smtClean="0"/>
              <a:t>Cumul avec l’exception de l’utilisation équitable ? </a:t>
            </a:r>
            <a:endParaRPr lang="en-US" dirty="0" smtClean="0"/>
          </a:p>
          <a:p>
            <a:endParaRPr lang="en-US" dirty="0"/>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5" name="Espace réservé du pied de page 3"/>
          <p:cNvSpPr txBox="1">
            <a:spLocks/>
          </p:cNvSpPr>
          <p:nvPr/>
        </p:nvSpPr>
        <p:spPr bwMode="auto">
          <a:xfrm>
            <a:off x="6429388" y="6286520"/>
            <a:ext cx="428628" cy="357190"/>
          </a:xfrm>
          <a:prstGeom prst="rect">
            <a:avLst/>
          </a:prstGeom>
          <a:ln w="25400" cap="flat" cmpd="sng" algn="ctr">
            <a:solidFill>
              <a:schemeClr val="accent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F102516-BF51-4470-AE34-26A4C1501817}"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advTm="15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r>
              <a:rPr lang="en-CA" dirty="0" smtClean="0"/>
              <a:t>La structure de la </a:t>
            </a:r>
            <a:r>
              <a:rPr lang="en-CA" dirty="0" err="1" smtClean="0"/>
              <a:t>loi</a:t>
            </a:r>
            <a:endParaRPr lang="en-CA" dirty="0" smtClean="0"/>
          </a:p>
        </p:txBody>
      </p:sp>
      <p:sp>
        <p:nvSpPr>
          <p:cNvPr id="432131" name="Rectangle 3"/>
          <p:cNvSpPr>
            <a:spLocks noGrp="1" noChangeArrowheads="1"/>
          </p:cNvSpPr>
          <p:nvPr>
            <p:ph type="body" sz="half" idx="1"/>
          </p:nvPr>
        </p:nvSpPr>
        <p:spPr>
          <a:xfrm>
            <a:off x="1142976" y="1643050"/>
            <a:ext cx="6286544" cy="3143272"/>
          </a:xfrm>
        </p:spPr>
        <p:txBody>
          <a:bodyPr/>
          <a:lstStyle/>
          <a:p>
            <a:pPr eaLnBrk="1" hangingPunct="1">
              <a:buFont typeface="Times" charset="0"/>
              <a:buAutoNum type="arabicPeriod"/>
            </a:pPr>
            <a:endParaRPr lang="en-CA" sz="1600" dirty="0" smtClean="0"/>
          </a:p>
          <a:p>
            <a:pPr>
              <a:buFont typeface="Times" charset="0"/>
              <a:buAutoNum type="arabicPeriod"/>
            </a:pPr>
            <a:r>
              <a:rPr lang="en-CA" dirty="0" smtClean="0">
                <a:latin typeface="Arial" pitchFamily="34" charset="0"/>
              </a:rPr>
              <a:t>Les oeuvres et </a:t>
            </a:r>
            <a:r>
              <a:rPr lang="en-CA" dirty="0" err="1" smtClean="0">
                <a:latin typeface="Arial" pitchFamily="34" charset="0"/>
              </a:rPr>
              <a:t>autres</a:t>
            </a:r>
            <a:r>
              <a:rPr lang="en-CA" dirty="0" smtClean="0">
                <a:latin typeface="Arial" pitchFamily="34" charset="0"/>
              </a:rPr>
              <a:t> </a:t>
            </a:r>
            <a:r>
              <a:rPr lang="en-CA" dirty="0" err="1" smtClean="0">
                <a:latin typeface="Arial" pitchFamily="34" charset="0"/>
              </a:rPr>
              <a:t>objets</a:t>
            </a:r>
            <a:r>
              <a:rPr lang="en-CA" dirty="0" smtClean="0">
                <a:latin typeface="Arial" pitchFamily="34" charset="0"/>
              </a:rPr>
              <a:t> de droit </a:t>
            </a:r>
            <a:r>
              <a:rPr lang="en-CA" dirty="0" err="1" smtClean="0">
                <a:latin typeface="Arial" pitchFamily="34" charset="0"/>
              </a:rPr>
              <a:t>d’auteur</a:t>
            </a:r>
            <a:endParaRPr lang="en-US" dirty="0" smtClean="0"/>
          </a:p>
          <a:p>
            <a:pPr>
              <a:buFont typeface="Times" charset="0"/>
              <a:buAutoNum type="arabicPeriod"/>
            </a:pPr>
            <a:r>
              <a:rPr lang="en-US" dirty="0" smtClean="0"/>
              <a:t>Les conditions de protection</a:t>
            </a:r>
          </a:p>
          <a:p>
            <a:pPr>
              <a:buFont typeface="Times" charset="0"/>
              <a:buAutoNum type="arabicPeriod"/>
            </a:pPr>
            <a:r>
              <a:rPr lang="fr-CA" altLang="fr-FR" dirty="0" smtClean="0"/>
              <a:t>Les droits </a:t>
            </a:r>
            <a:r>
              <a:rPr lang="fr-CA" altLang="fr-FR" dirty="0"/>
              <a:t>exclusifs de l’auteur (droits, violations, </a:t>
            </a:r>
            <a:r>
              <a:rPr lang="fr-CA" altLang="fr-FR" dirty="0" smtClean="0"/>
              <a:t>interdictions)</a:t>
            </a:r>
          </a:p>
          <a:p>
            <a:pPr>
              <a:buFont typeface="Times" charset="0"/>
              <a:buAutoNum type="arabicPeriod"/>
            </a:pPr>
            <a:r>
              <a:rPr lang="fr-CA" altLang="fr-FR" dirty="0" smtClean="0"/>
              <a:t> </a:t>
            </a:r>
            <a:r>
              <a:rPr lang="en-US" dirty="0" smtClean="0"/>
              <a:t>Les exceptions</a:t>
            </a:r>
          </a:p>
          <a:p>
            <a:pPr>
              <a:buFont typeface="Times" charset="0"/>
              <a:buAutoNum type="arabicPeriod"/>
            </a:pPr>
            <a:r>
              <a:rPr lang="en-CA" dirty="0">
                <a:solidFill>
                  <a:srgbClr val="DA0202"/>
                </a:solidFill>
                <a:latin typeface="Arial" pitchFamily="34" charset="0"/>
                <a:cs typeface="Arial" pitchFamily="34" charset="0"/>
              </a:rPr>
              <a:t>►</a:t>
            </a:r>
            <a:r>
              <a:rPr lang="en-US" dirty="0" smtClean="0"/>
              <a:t>Les </a:t>
            </a:r>
            <a:r>
              <a:rPr lang="en-US" dirty="0" err="1" smtClean="0"/>
              <a:t>titulaires</a:t>
            </a:r>
            <a:r>
              <a:rPr lang="en-US" dirty="0" smtClean="0"/>
              <a:t> </a:t>
            </a:r>
          </a:p>
          <a:p>
            <a:pPr eaLnBrk="1" hangingPunct="1">
              <a:buFont typeface="Times" charset="0"/>
              <a:buNone/>
            </a:pPr>
            <a:endParaRPr lang="en-CA" dirty="0" smtClean="0">
              <a:latin typeface="Arial" pitchFamily="34" charset="0"/>
            </a:endParaRPr>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46E3F-E4F8-4CA8-A22D-C19297B2B55D}" type="slidenum">
              <a:rPr kumimoji="0" lang="fr-FR" sz="1800" b="0" i="0" u="none" strike="noStrike" kern="1200" cap="none" spc="0" normalizeH="0" baseline="0" noProof="0" smtClean="0">
                <a:ln>
                  <a:noFill/>
                </a:ln>
                <a:solidFill>
                  <a:schemeClr val="dk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118735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2130"/>
                                        </p:tgtEl>
                                        <p:attrNameLst>
                                          <p:attrName>style.visibility</p:attrName>
                                        </p:attrNameLst>
                                      </p:cBhvr>
                                      <p:to>
                                        <p:strVal val="visible"/>
                                      </p:to>
                                    </p:set>
                                    <p:animEffect transition="in" filter="fade">
                                      <p:cBhvr>
                                        <p:cTn id="7" dur="1000"/>
                                        <p:tgtEl>
                                          <p:spTgt spid="4321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32131">
                                            <p:txEl>
                                              <p:pRg st="1" end="1"/>
                                            </p:txEl>
                                          </p:spTgt>
                                        </p:tgtEl>
                                        <p:attrNameLst>
                                          <p:attrName>style.visibility</p:attrName>
                                        </p:attrNameLst>
                                      </p:cBhvr>
                                      <p:to>
                                        <p:strVal val="visible"/>
                                      </p:to>
                                    </p:set>
                                    <p:animEffect transition="in" filter="fade">
                                      <p:cBhvr>
                                        <p:cTn id="11" dur="1000"/>
                                        <p:tgtEl>
                                          <p:spTgt spid="432131">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32131">
                                            <p:txEl>
                                              <p:pRg st="2" end="2"/>
                                            </p:txEl>
                                          </p:spTgt>
                                        </p:tgtEl>
                                        <p:attrNameLst>
                                          <p:attrName>style.visibility</p:attrName>
                                        </p:attrNameLst>
                                      </p:cBhvr>
                                      <p:to>
                                        <p:strVal val="visible"/>
                                      </p:to>
                                    </p:set>
                                    <p:animEffect transition="in" filter="fade">
                                      <p:cBhvr>
                                        <p:cTn id="15" dur="1000"/>
                                        <p:tgtEl>
                                          <p:spTgt spid="432131">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32131">
                                            <p:txEl>
                                              <p:pRg st="3" end="3"/>
                                            </p:txEl>
                                          </p:spTgt>
                                        </p:tgtEl>
                                        <p:attrNameLst>
                                          <p:attrName>style.visibility</p:attrName>
                                        </p:attrNameLst>
                                      </p:cBhvr>
                                      <p:to>
                                        <p:strVal val="visible"/>
                                      </p:to>
                                    </p:set>
                                    <p:animEffect transition="in" filter="fade">
                                      <p:cBhvr>
                                        <p:cTn id="19" dur="1000"/>
                                        <p:tgtEl>
                                          <p:spTgt spid="432131">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32131">
                                            <p:txEl>
                                              <p:pRg st="4" end="4"/>
                                            </p:txEl>
                                          </p:spTgt>
                                        </p:tgtEl>
                                        <p:attrNameLst>
                                          <p:attrName>style.visibility</p:attrName>
                                        </p:attrNameLst>
                                      </p:cBhvr>
                                      <p:to>
                                        <p:strVal val="visible"/>
                                      </p:to>
                                    </p:set>
                                    <p:animEffect transition="in" filter="fade">
                                      <p:cBhvr>
                                        <p:cTn id="23" dur="1000"/>
                                        <p:tgtEl>
                                          <p:spTgt spid="43213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2131">
                                            <p:txEl>
                                              <p:pRg st="5" end="5"/>
                                            </p:txEl>
                                          </p:spTgt>
                                        </p:tgtEl>
                                        <p:attrNameLst>
                                          <p:attrName>style.visibility</p:attrName>
                                        </p:attrNameLst>
                                      </p:cBhvr>
                                      <p:to>
                                        <p:strVal val="visible"/>
                                      </p:to>
                                    </p:set>
                                    <p:animEffect transition="in" filter="fade">
                                      <p:cBhvr>
                                        <p:cTn id="28" dur="1000"/>
                                        <p:tgtEl>
                                          <p:spTgt spid="432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p:bldP spid="43213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fr-CA" altLang="en-US" smtClean="0">
                <a:latin typeface="Verdana" panose="020B0604030504040204" pitchFamily="34" charset="0"/>
                <a:cs typeface="Verdana" panose="020B0604030504040204" pitchFamily="34" charset="0"/>
              </a:rPr>
              <a:t>Titularité</a:t>
            </a:r>
            <a:endParaRPr lang="fr-FR" altLang="en-US" smtClean="0">
              <a:latin typeface="Verdana" panose="020B0604030504040204" pitchFamily="34" charset="0"/>
              <a:cs typeface="Verdana" panose="020B0604030504040204" pitchFamily="34" charset="0"/>
            </a:endParaRPr>
          </a:p>
        </p:txBody>
      </p:sp>
      <p:sp>
        <p:nvSpPr>
          <p:cNvPr id="19459" name="Rectangle 3"/>
          <p:cNvSpPr>
            <a:spLocks noGrp="1" noChangeArrowheads="1"/>
          </p:cNvSpPr>
          <p:nvPr>
            <p:ph idx="1"/>
          </p:nvPr>
        </p:nvSpPr>
        <p:spPr/>
        <p:txBody>
          <a:bodyPr>
            <a:normAutofit/>
          </a:bodyPr>
          <a:lstStyle/>
          <a:p>
            <a:pPr eaLnBrk="1" hangingPunct="1"/>
            <a:r>
              <a:rPr lang="fr-CA" altLang="en-US" dirty="0"/>
              <a:t>Les titulaires des droits patrimoniaux </a:t>
            </a:r>
          </a:p>
          <a:p>
            <a:pPr lvl="1" eaLnBrk="1" hangingPunct="1"/>
            <a:r>
              <a:rPr lang="fr-CA" altLang="en-US" dirty="0"/>
              <a:t>le principe : 	 l'auteur (Art. 13 L.D.A.)</a:t>
            </a:r>
          </a:p>
          <a:p>
            <a:pPr lvl="2"/>
            <a:r>
              <a:rPr lang="fr-CA" altLang="en-US" dirty="0"/>
              <a:t>les cas particuliers :  </a:t>
            </a:r>
          </a:p>
          <a:p>
            <a:pPr lvl="3"/>
            <a:r>
              <a:rPr lang="fr-CA" altLang="en-US" dirty="0"/>
              <a:t>Exemple : l'employé </a:t>
            </a:r>
          </a:p>
          <a:p>
            <a:r>
              <a:rPr lang="fr-CA" altLang="en-US" dirty="0"/>
              <a:t>Les transactions concernant le droit d’auteur</a:t>
            </a:r>
          </a:p>
          <a:p>
            <a:pPr lvl="1"/>
            <a:r>
              <a:rPr lang="fr-CA" altLang="en-US" dirty="0"/>
              <a:t>La cession </a:t>
            </a:r>
          </a:p>
          <a:p>
            <a:pPr lvl="2"/>
            <a:r>
              <a:rPr lang="fr-CA" altLang="en-US" dirty="0"/>
              <a:t>Différence de la vente de l’objet </a:t>
            </a:r>
            <a:r>
              <a:rPr lang="nl-NL" altLang="en-US" i="1" dirty="0"/>
              <a:t>In re Dickens</a:t>
            </a:r>
            <a:r>
              <a:rPr lang="nl-NL" altLang="en-US" dirty="0"/>
              <a:t> [(1934, [1935] 1 </a:t>
            </a:r>
            <a:r>
              <a:rPr lang="nl-NL" altLang="en-US" dirty="0" err="1"/>
              <a:t>Ch</a:t>
            </a:r>
            <a:r>
              <a:rPr lang="nl-NL" altLang="en-US" dirty="0"/>
              <a:t>. 267 (C.A. UK)]</a:t>
            </a:r>
            <a:endParaRPr lang="fr-CA" altLang="en-US" dirty="0"/>
          </a:p>
          <a:p>
            <a:pPr lvl="1"/>
            <a:r>
              <a:rPr lang="fr-CA" altLang="en-US" dirty="0"/>
              <a:t>La licence (autorisation de poser un acte) </a:t>
            </a:r>
          </a:p>
          <a:p>
            <a:pPr lvl="1"/>
            <a:r>
              <a:rPr lang="fr-CA" altLang="en-US" dirty="0"/>
              <a:t>La gestion collective</a:t>
            </a:r>
          </a:p>
          <a:p>
            <a:pPr lvl="1"/>
            <a:endParaRPr lang="nl-NL" altLang="en-US" sz="2400" dirty="0">
              <a:latin typeface="Verdana" panose="020B0604030504040204" pitchFamily="34" charset="0"/>
              <a:cs typeface="Verdana" panose="020B0604030504040204" pitchFamily="34" charset="0"/>
            </a:endParaRPr>
          </a:p>
          <a:p>
            <a:pPr lvl="1" eaLnBrk="1" hangingPunct="1"/>
            <a:endParaRPr lang="nl-NL" altLang="en-US" sz="2400" dirty="0" smtClean="0">
              <a:latin typeface="Verdana" panose="020B0604030504040204" pitchFamily="34" charset="0"/>
              <a:cs typeface="Verdana" panose="020B0604030504040204" pitchFamily="34" charset="0"/>
            </a:endParaRPr>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DF7D84-C382-45E2-9CE6-CA57A0F44904}" type="slidenum">
              <a:rPr kumimoji="0" lang="fr-FR" sz="1800" b="0" i="0" u="none" strike="noStrike" kern="1200" cap="none" spc="0" normalizeH="0" baseline="0" noProof="0" smtClean="0">
                <a:ln>
                  <a:noFill/>
                </a:ln>
                <a:solidFill>
                  <a:schemeClr val="dk1"/>
                </a:solidFill>
                <a:effectLst/>
                <a:uLnTx/>
                <a:uFillTx/>
                <a:latin typeface="+mn-lt"/>
                <a:ea typeface="+mn-ea"/>
                <a:cs typeface="+mn-cs"/>
              </a:rPr>
              <a:t>69</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3590373460"/>
      </p:ext>
    </p:extLst>
  </p:cSld>
  <p:clrMapOvr>
    <a:masterClrMapping/>
  </p:clrMapOvr>
  <p:transition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fr-FR" altLang="en-US" smtClean="0">
                <a:latin typeface="Line Printer 16.67cpi"/>
                <a:cs typeface="Verdana" panose="020B0604030504040204" pitchFamily="34" charset="0"/>
              </a:rPr>
              <a:t>DESSINS INDUSTRIELS</a:t>
            </a:r>
            <a:br>
              <a:rPr lang="fr-FR" altLang="en-US" smtClean="0">
                <a:latin typeface="Line Printer 16.67cpi"/>
                <a:cs typeface="Verdana" panose="020B0604030504040204" pitchFamily="34" charset="0"/>
              </a:rPr>
            </a:br>
            <a:r>
              <a:rPr lang="fr-FR" altLang="en-US" smtClean="0">
                <a:latin typeface="Line Printer 16.67cpi"/>
                <a:cs typeface="Verdana" panose="020B0604030504040204" pitchFamily="34" charset="0"/>
              </a:rPr>
              <a:t>Loi sur les dessins industriels,</a:t>
            </a:r>
            <a:br>
              <a:rPr lang="fr-FR" altLang="en-US" smtClean="0">
                <a:latin typeface="Line Printer 16.67cpi"/>
                <a:cs typeface="Verdana" panose="020B0604030504040204" pitchFamily="34" charset="0"/>
              </a:rPr>
            </a:br>
            <a:r>
              <a:rPr lang="fr-FR" altLang="en-US" smtClean="0">
                <a:latin typeface="Line Printer 16.67cpi"/>
                <a:cs typeface="Verdana" panose="020B0604030504040204" pitchFamily="34" charset="0"/>
              </a:rPr>
              <a:t> L.R.C. 1985, ch. I-9 </a:t>
            </a:r>
          </a:p>
        </p:txBody>
      </p:sp>
      <p:sp>
        <p:nvSpPr>
          <p:cNvPr id="45059" name="Rectangle 3"/>
          <p:cNvSpPr>
            <a:spLocks noGrp="1" noChangeArrowheads="1"/>
          </p:cNvSpPr>
          <p:nvPr>
            <p:ph idx="1"/>
          </p:nvPr>
        </p:nvSpPr>
        <p:spPr>
          <a:xfrm>
            <a:off x="685800" y="1484784"/>
            <a:ext cx="7772400" cy="4536504"/>
          </a:xfrm>
        </p:spPr>
        <p:txBody>
          <a:bodyPr>
            <a:normAutofit/>
          </a:bodyPr>
          <a:lstStyle/>
          <a:p>
            <a:pPr eaLnBrk="1" hangingPunct="1">
              <a:lnSpc>
                <a:spcPct val="90000"/>
              </a:lnSpc>
            </a:pPr>
            <a:r>
              <a:rPr lang="fr-CA" altLang="en-US" dirty="0"/>
              <a:t>Objet: </a:t>
            </a:r>
            <a:r>
              <a:rPr lang="fr-FR" altLang="en-US" dirty="0"/>
              <a:t>Design</a:t>
            </a:r>
          </a:p>
          <a:p>
            <a:pPr eaLnBrk="1" hangingPunct="1">
              <a:lnSpc>
                <a:spcPct val="90000"/>
              </a:lnSpc>
            </a:pPr>
            <a:r>
              <a:rPr lang="en-CA" altLang="en-US" dirty="0">
                <a:hlinkClick r:id="rId2"/>
              </a:rPr>
              <a:t>http://www.toxel.com/inspiration/2008/12/03/creative-and-unusual-sofa-designs/</a:t>
            </a:r>
            <a:endParaRPr lang="en-CA" altLang="en-US" dirty="0"/>
          </a:p>
          <a:p>
            <a:pPr>
              <a:lnSpc>
                <a:spcPct val="90000"/>
              </a:lnSpc>
            </a:pPr>
            <a:r>
              <a:rPr lang="fr-CA" altLang="en-US" dirty="0"/>
              <a:t>Conditions: Original ou nouveau  </a:t>
            </a:r>
          </a:p>
          <a:p>
            <a:pPr>
              <a:lnSpc>
                <a:spcPct val="90000"/>
              </a:lnSpc>
            </a:pPr>
            <a:r>
              <a:rPr lang="fr-CA" altLang="en-US" dirty="0"/>
              <a:t>Formalités: Sur demande </a:t>
            </a:r>
          </a:p>
          <a:p>
            <a:pPr>
              <a:lnSpc>
                <a:spcPct val="90000"/>
              </a:lnSpc>
            </a:pPr>
            <a:r>
              <a:rPr lang="fr-CA" altLang="en-US" dirty="0"/>
              <a:t>Durée: 10 ans de l’octroi (ou 15 ans de la date de dépôt de la demande –  (25 ans dans d’autres pays)</a:t>
            </a:r>
          </a:p>
          <a:p>
            <a:pPr eaLnBrk="1" hangingPunct="1">
              <a:lnSpc>
                <a:spcPct val="90000"/>
              </a:lnSpc>
            </a:pPr>
            <a:endParaRPr lang="fr-CA" altLang="en-US" sz="2800" dirty="0" smtClean="0">
              <a:latin typeface="Line Printer 16.67cpi"/>
              <a:cs typeface="Verdana" panose="020B0604030504040204" pitchFamily="34" charset="0"/>
            </a:endParaRPr>
          </a:p>
        </p:txBody>
      </p:sp>
      <p:sp>
        <p:nvSpPr>
          <p:cNvPr id="45060" name="Espace réservé du numéro de diapositive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FontTx/>
              <a:buNone/>
            </a:pPr>
            <a:fld id="{396FA7C7-1F62-4B8D-990C-BC3CC0E3ADF1}" type="slidenum">
              <a:rPr lang="fr-FR" altLang="en-US" sz="1400">
                <a:latin typeface="Times New Roman" panose="02020603050405020304" pitchFamily="18" charset="0"/>
              </a:rPr>
              <a:pPr eaLnBrk="1" hangingPunct="1">
                <a:spcBef>
                  <a:spcPct val="0"/>
                </a:spcBef>
                <a:buFontTx/>
                <a:buNone/>
              </a:pPr>
              <a:t>7</a:t>
            </a:fld>
            <a:endParaRPr lang="fr-FR" altLang="en-US" sz="1400">
              <a:latin typeface="Times New Roman" panose="02020603050405020304" pitchFamily="18" charset="0"/>
            </a:endParaRPr>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B6625F-8CD1-414B-9CE4-B2F5A144444A}" type="slidenum">
              <a:rPr kumimoji="0" lang="fr-FR" sz="1800" b="0" i="0" u="none" strike="noStrike" kern="1200" cap="none" spc="0" normalizeH="0" baseline="0" noProof="0" smtClean="0">
                <a:ln>
                  <a:noFill/>
                </a:ln>
                <a:solidFill>
                  <a:schemeClr val="dk1"/>
                </a:solidFill>
                <a:effectLst/>
                <a:uLnTx/>
                <a:uFillTx/>
                <a:latin typeface="+mn-lt"/>
                <a:ea typeface="+mn-ea"/>
                <a:cs typeface="+mn-cs"/>
              </a:rPr>
              <a:t>7</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2070290045"/>
      </p:ext>
    </p:extLst>
  </p:cSld>
  <p:clrMapOvr>
    <a:masterClrMapping/>
  </p:clrMapOvr>
  <p:transition advTm="15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Attention</a:t>
            </a:r>
            <a:endParaRPr lang="en-CA" dirty="0"/>
          </a:p>
        </p:txBody>
      </p:sp>
      <p:sp>
        <p:nvSpPr>
          <p:cNvPr id="3" name="Espace réservé du contenu 2"/>
          <p:cNvSpPr>
            <a:spLocks noGrp="1"/>
          </p:cNvSpPr>
          <p:nvPr>
            <p:ph idx="1"/>
          </p:nvPr>
        </p:nvSpPr>
        <p:spPr/>
        <p:txBody>
          <a:bodyPr>
            <a:normAutofit fontScale="92500" lnSpcReduction="20000"/>
          </a:bodyPr>
          <a:lstStyle/>
          <a:p>
            <a:r>
              <a:rPr lang="fr-CA" dirty="0" smtClean="0"/>
              <a:t>Une cession ou une licence globale exclusive vous empêche de réutiliser votre œuvre ou une partie importante de celle-ci</a:t>
            </a:r>
          </a:p>
          <a:p>
            <a:r>
              <a:rPr lang="fr-CA" dirty="0" smtClean="0"/>
              <a:t>Attention à la portée des droits cédés (sur tout support, pour toute la durée, pour toutes les langues) </a:t>
            </a:r>
          </a:p>
          <a:p>
            <a:r>
              <a:rPr lang="fr-CA" dirty="0" smtClean="0"/>
              <a:t>Attention aux clauses de modification de l’œuvre / renonciation aux droits moraux</a:t>
            </a:r>
          </a:p>
          <a:p>
            <a:r>
              <a:rPr lang="fr-CA" dirty="0"/>
              <a:t>Attention </a:t>
            </a:r>
            <a:r>
              <a:rPr lang="fr-CA" dirty="0" smtClean="0"/>
              <a:t>à la clause de renouvellement et à </a:t>
            </a:r>
            <a:r>
              <a:rPr lang="fr-CA" dirty="0"/>
              <a:t>l’octroi d’un droit de préférence</a:t>
            </a:r>
          </a:p>
          <a:p>
            <a:r>
              <a:rPr lang="fr-CA" dirty="0" smtClean="0"/>
              <a:t>Attention aux clauses de non-concurrence</a:t>
            </a:r>
          </a:p>
          <a:p>
            <a:endParaRPr lang="en-CA" dirty="0" smtClean="0"/>
          </a:p>
          <a:p>
            <a:endParaRPr lang="en-CA" dirty="0"/>
          </a:p>
          <a:p>
            <a:r>
              <a:rPr lang="en-CA" dirty="0" err="1" smtClean="0"/>
              <a:t>Voir</a:t>
            </a:r>
            <a:r>
              <a:rPr lang="en-CA" dirty="0" smtClean="0"/>
              <a:t> </a:t>
            </a:r>
            <a:r>
              <a:rPr lang="en-CA" dirty="0" err="1" smtClean="0"/>
              <a:t>aussi</a:t>
            </a:r>
            <a:r>
              <a:rPr lang="en-CA" dirty="0" smtClean="0"/>
              <a:t> les </a:t>
            </a:r>
            <a:r>
              <a:rPr lang="en-CA" dirty="0" err="1" smtClean="0"/>
              <a:t>conseils</a:t>
            </a:r>
            <a:r>
              <a:rPr lang="en-CA" dirty="0" smtClean="0"/>
              <a:t> de l’</a:t>
            </a:r>
            <a:r>
              <a:rPr lang="fr-CA" dirty="0" smtClean="0"/>
              <a:t>Union </a:t>
            </a:r>
            <a:r>
              <a:rPr lang="fr-CA" dirty="0"/>
              <a:t>des écrivaines et des écrivains québécois (UNEQ)  </a:t>
            </a:r>
            <a:r>
              <a:rPr lang="fr-CA" dirty="0" smtClean="0"/>
              <a:t>Les clauses qui tuent</a:t>
            </a:r>
            <a:endParaRPr lang="fr-CA" dirty="0"/>
          </a:p>
          <a:p>
            <a:r>
              <a:rPr lang="en-CA" dirty="0" smtClean="0"/>
              <a:t>https</a:t>
            </a:r>
            <a:r>
              <a:rPr lang="en-CA" dirty="0"/>
              <a:t>://www.uneq.qc.ca/services/juridique-et-fiscalite/les-clauses-qui-tuent/ https://www.uneq.qc.ca/services/juridique-et-fiscalite/les-clauses-qui-tuent/</a:t>
            </a:r>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AAA0CF-85FE-4A3F-9D4E-CE8E16B5F75A}" type="slidenum">
              <a:rPr kumimoji="0" lang="fr-FR" sz="1800" b="0" i="0" u="none" strike="noStrike" kern="1200" cap="none" spc="0" normalizeH="0" baseline="0" noProof="0" smtClean="0">
                <a:ln>
                  <a:noFill/>
                </a:ln>
                <a:solidFill>
                  <a:schemeClr val="dk1"/>
                </a:solidFill>
                <a:effectLst/>
                <a:uLnTx/>
                <a:uFillTx/>
                <a:latin typeface="+mn-lt"/>
                <a:ea typeface="+mn-ea"/>
                <a:cs typeface="+mn-cs"/>
              </a:rPr>
              <a:t>70</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3953243921"/>
      </p:ext>
    </p:extLst>
  </p:cSld>
  <p:clrMapOvr>
    <a:masterClrMapping/>
  </p:clrMapOvr>
  <p:transition advTm="1500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76672"/>
            <a:ext cx="7772400" cy="762000"/>
          </a:xfrm>
        </p:spPr>
        <p:txBody>
          <a:bodyPr/>
          <a:lstStyle/>
          <a:p>
            <a:r>
              <a:rPr lang="fr-CA" dirty="0" smtClean="0"/>
              <a:t>La gestion collective</a:t>
            </a:r>
            <a:endParaRPr lang="en-CA" dirty="0"/>
          </a:p>
        </p:txBody>
      </p:sp>
      <p:sp>
        <p:nvSpPr>
          <p:cNvPr id="3" name="Espace réservé du contenu 2"/>
          <p:cNvSpPr>
            <a:spLocks noGrp="1"/>
          </p:cNvSpPr>
          <p:nvPr>
            <p:ph idx="1"/>
          </p:nvPr>
        </p:nvSpPr>
        <p:spPr>
          <a:xfrm>
            <a:off x="685800" y="1340768"/>
            <a:ext cx="7772400" cy="3674145"/>
          </a:xfrm>
        </p:spPr>
        <p:txBody>
          <a:bodyPr>
            <a:normAutofit/>
          </a:bodyPr>
          <a:lstStyle/>
          <a:p>
            <a:r>
              <a:rPr lang="fr-CA" dirty="0" smtClean="0"/>
              <a:t>Les </a:t>
            </a:r>
            <a:r>
              <a:rPr lang="fr-CA" dirty="0"/>
              <a:t>s</a:t>
            </a:r>
            <a:r>
              <a:rPr lang="fr-CA" dirty="0" smtClean="0"/>
              <a:t>ociétés </a:t>
            </a:r>
            <a:r>
              <a:rPr lang="fr-CA" dirty="0"/>
              <a:t>de gestion - Auteurs </a:t>
            </a:r>
            <a:endParaRPr lang="fr-CA" dirty="0" smtClean="0"/>
          </a:p>
          <a:p>
            <a:endParaRPr lang="fr-CA" dirty="0"/>
          </a:p>
          <a:p>
            <a:r>
              <a:rPr lang="fr-CA" dirty="0" smtClean="0"/>
              <a:t>Droit d’exécution publique- SOCAN</a:t>
            </a:r>
          </a:p>
          <a:p>
            <a:r>
              <a:rPr lang="fr-CA" dirty="0">
                <a:hlinkClick r:id="rId2"/>
              </a:rPr>
              <a:t>http://www.socan.com/fr</a:t>
            </a:r>
            <a:r>
              <a:rPr lang="fr-CA" dirty="0" smtClean="0">
                <a:hlinkClick r:id="rId2"/>
              </a:rPr>
              <a:t>/</a:t>
            </a:r>
            <a:endParaRPr lang="fr-CA" dirty="0" smtClean="0"/>
          </a:p>
          <a:p>
            <a:r>
              <a:rPr lang="fr-CA" dirty="0">
                <a:hlinkClick r:id="rId3"/>
              </a:rPr>
              <a:t>http://www.socan.com/fr/what-socan-does/licensing</a:t>
            </a:r>
            <a:r>
              <a:rPr lang="fr-CA" dirty="0" smtClean="0">
                <a:hlinkClick r:id="rId3"/>
              </a:rPr>
              <a:t>/</a:t>
            </a:r>
            <a:endParaRPr lang="fr-CA" dirty="0" smtClean="0"/>
          </a:p>
          <a:p>
            <a:endParaRPr lang="fr-CA" dirty="0"/>
          </a:p>
          <a:p>
            <a:r>
              <a:rPr lang="fr-CA" dirty="0" smtClean="0"/>
              <a:t>Droit de reproduction CMRRA/SODRAC</a:t>
            </a:r>
            <a:endParaRPr lang="en-CA" dirty="0">
              <a:hlinkClick r:id="rId4"/>
            </a:endParaRPr>
          </a:p>
          <a:p>
            <a:r>
              <a:rPr lang="en-CA" dirty="0">
                <a:hlinkClick r:id="rId4"/>
              </a:rPr>
              <a:t>http://www.cmrra.ca/fr</a:t>
            </a:r>
            <a:r>
              <a:rPr lang="en-CA" dirty="0" smtClean="0">
                <a:hlinkClick r:id="rId4"/>
              </a:rPr>
              <a:t>/</a:t>
            </a:r>
            <a:endParaRPr lang="en-CA" dirty="0" smtClean="0"/>
          </a:p>
          <a:p>
            <a:r>
              <a:rPr lang="en-CA" dirty="0">
                <a:hlinkClick r:id="rId5"/>
              </a:rPr>
              <a:t>http://www.cmrra.ca/fr/services-de-musique-en-ligne-taux-des-tarifs/</a:t>
            </a:r>
            <a:endParaRPr lang="en-CA" dirty="0"/>
          </a:p>
          <a:p>
            <a:endParaRPr lang="fr-CA" dirty="0" smtClean="0"/>
          </a:p>
          <a:p>
            <a:endParaRPr lang="fr-CA" dirty="0"/>
          </a:p>
          <a:p>
            <a:endParaRPr lang="en-CA" dirty="0" smtClean="0"/>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4CF109-6AFA-4B81-AB0C-125E16779A58}" type="slidenum">
              <a:rPr kumimoji="0" lang="fr-FR" sz="1800" b="0" i="0" u="none" strike="noStrike" kern="1200" cap="none" spc="0" normalizeH="0" baseline="0" noProof="0" smtClean="0">
                <a:ln>
                  <a:noFill/>
                </a:ln>
                <a:solidFill>
                  <a:schemeClr val="dk1"/>
                </a:solidFill>
                <a:effectLst/>
                <a:uLnTx/>
                <a:uFillTx/>
                <a:latin typeface="+mn-lt"/>
                <a:ea typeface="+mn-ea"/>
                <a:cs typeface="+mn-cs"/>
              </a:rPr>
              <a:t>71</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1706343545"/>
      </p:ext>
    </p:extLst>
  </p:cSld>
  <p:clrMapOvr>
    <a:masterClrMapping/>
  </p:clrMapOvr>
  <p:transition advTm="15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Sociétés de </a:t>
            </a:r>
            <a:r>
              <a:rPr lang="fr-CA" dirty="0"/>
              <a:t>gestion </a:t>
            </a:r>
            <a:r>
              <a:rPr lang="fr-CA" dirty="0" smtClean="0"/>
              <a:t>– unions - Artistes-interprètes </a:t>
            </a:r>
            <a:endParaRPr lang="en-CA" dirty="0"/>
          </a:p>
        </p:txBody>
      </p:sp>
      <p:sp>
        <p:nvSpPr>
          <p:cNvPr id="3" name="Espace réservé du contenu 2"/>
          <p:cNvSpPr>
            <a:spLocks noGrp="1"/>
          </p:cNvSpPr>
          <p:nvPr>
            <p:ph idx="1"/>
          </p:nvPr>
        </p:nvSpPr>
        <p:spPr>
          <a:xfrm>
            <a:off x="685800" y="1268760"/>
            <a:ext cx="7772400" cy="4392488"/>
          </a:xfrm>
        </p:spPr>
        <p:txBody>
          <a:bodyPr>
            <a:normAutofit fontScale="70000" lnSpcReduction="20000"/>
          </a:bodyPr>
          <a:lstStyle/>
          <a:p>
            <a:endParaRPr lang="fr-CA" dirty="0">
              <a:solidFill>
                <a:srgbClr val="FF0000"/>
              </a:solidFill>
              <a:hlinkClick r:id="rId2"/>
            </a:endParaRPr>
          </a:p>
          <a:p>
            <a:r>
              <a:rPr lang="fr-CA" dirty="0" smtClean="0"/>
              <a:t>« ARTISTI </a:t>
            </a:r>
            <a:r>
              <a:rPr lang="fr-CA" dirty="0"/>
              <a:t>est une société de gestion collective créée par l’Union des artistes en 1997, qui regroupe près de 5000 artistes. Sa mission est de gérer et de distribuer les redevances dues aux artistes interprètes en vertu de la Loi sur le droit d’auteur et découlant notamment des droits suivants</a:t>
            </a:r>
            <a:r>
              <a:rPr lang="fr-CA" dirty="0" smtClean="0"/>
              <a:t>: … »</a:t>
            </a:r>
            <a:endParaRPr lang="fr-CA" dirty="0"/>
          </a:p>
          <a:p>
            <a:r>
              <a:rPr lang="fr-CA" dirty="0">
                <a:hlinkClick r:id="rId2"/>
              </a:rPr>
              <a:t>https://www.artisti.ca/</a:t>
            </a:r>
            <a:endParaRPr lang="fr-CA" dirty="0"/>
          </a:p>
          <a:p>
            <a:r>
              <a:rPr lang="fr-CA" dirty="0">
                <a:hlinkClick r:id="rId3"/>
              </a:rPr>
              <a:t>https://www.artisti.ca/artistes-interpretes/quelles-redevances/</a:t>
            </a:r>
            <a:endParaRPr lang="fr-CA" dirty="0"/>
          </a:p>
          <a:p>
            <a:endParaRPr lang="en-CA" dirty="0"/>
          </a:p>
          <a:p>
            <a:r>
              <a:rPr lang="en-CA" dirty="0" smtClean="0"/>
              <a:t>ACTRA </a:t>
            </a:r>
            <a:r>
              <a:rPr lang="en-CA" dirty="0"/>
              <a:t>Performers' Rights Society </a:t>
            </a:r>
            <a:r>
              <a:rPr lang="en-CA" dirty="0" smtClean="0"/>
              <a:t>(English-language)</a:t>
            </a:r>
          </a:p>
          <a:p>
            <a:r>
              <a:rPr lang="en-CA" dirty="0" smtClean="0"/>
              <a:t>“ACTRA </a:t>
            </a:r>
            <a:r>
              <a:rPr lang="en-CA" dirty="0"/>
              <a:t>(Alliance of Canadian Cinema, Television and Radio Artists) is the union of more than 23,000 professional performers working in English-language recorded media in Canada including TV, film, radio and digital media.</a:t>
            </a:r>
          </a:p>
          <a:p>
            <a:endParaRPr lang="en-CA" dirty="0"/>
          </a:p>
          <a:p>
            <a:r>
              <a:rPr lang="en-CA" dirty="0"/>
              <a:t>We are actors, recording artists, comedians, announcers, stunt co-ordinators &amp; performers, dancers, narrators, voice performers, hosts, choreographers, models, singers, background performers, puppeteers and more.</a:t>
            </a:r>
          </a:p>
          <a:p>
            <a:endParaRPr lang="en-CA" dirty="0"/>
          </a:p>
          <a:p>
            <a:r>
              <a:rPr lang="en-CA" dirty="0"/>
              <a:t>ACTRA’s principal role is to negotiate, administer and enforce collective agreements to provide performers with equitable compensation as well as safe and reasonable working conditions</a:t>
            </a:r>
            <a:r>
              <a:rPr lang="en-CA" dirty="0" smtClean="0"/>
              <a:t>.”</a:t>
            </a:r>
          </a:p>
          <a:p>
            <a:r>
              <a:rPr lang="fr-CA" dirty="0"/>
              <a:t>https://www.actra.ca/prs/about-prs/</a:t>
            </a:r>
            <a:endParaRPr lang="fr-CA" dirty="0" smtClean="0"/>
          </a:p>
          <a:p>
            <a:endParaRPr lang="fr-CA" dirty="0"/>
          </a:p>
          <a:p>
            <a:endParaRPr lang="en-CA" dirty="0"/>
          </a:p>
          <a:p>
            <a:endParaRPr lang="en-CA" dirty="0"/>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51A574-1374-493C-BE40-D12A8C02AE10}" type="slidenum">
              <a:rPr kumimoji="0" lang="fr-FR" sz="1800" b="0" i="0" u="none" strike="noStrike" kern="1200" cap="none" spc="0" normalizeH="0" baseline="0" noProof="0" smtClean="0">
                <a:ln>
                  <a:noFill/>
                </a:ln>
                <a:solidFill>
                  <a:schemeClr val="dk1"/>
                </a:solidFill>
                <a:effectLst/>
                <a:uLnTx/>
                <a:uFillTx/>
                <a:latin typeface="+mn-lt"/>
                <a:ea typeface="+mn-ea"/>
                <a:cs typeface="+mn-cs"/>
              </a:rPr>
              <a:t>72</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2621364408"/>
      </p:ext>
    </p:extLst>
  </p:cSld>
  <p:clrMapOvr>
    <a:masterClrMapping/>
  </p:clrMapOvr>
  <p:transition advTm="1500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copie privée</a:t>
            </a:r>
            <a:endParaRPr lang="en-CA" dirty="0"/>
          </a:p>
        </p:txBody>
      </p:sp>
      <p:sp>
        <p:nvSpPr>
          <p:cNvPr id="3" name="Espace réservé du contenu 2"/>
          <p:cNvSpPr>
            <a:spLocks noGrp="1"/>
          </p:cNvSpPr>
          <p:nvPr>
            <p:ph idx="1"/>
          </p:nvPr>
        </p:nvSpPr>
        <p:spPr/>
        <p:txBody>
          <a:bodyPr>
            <a:normAutofit fontScale="92500" lnSpcReduction="20000"/>
          </a:bodyPr>
          <a:lstStyle/>
          <a:p>
            <a:r>
              <a:rPr lang="en-CA" dirty="0" smtClean="0"/>
              <a:t>MROC</a:t>
            </a:r>
          </a:p>
          <a:p>
            <a:r>
              <a:rPr lang="en-CA" dirty="0"/>
              <a:t>https://musiciansrights.ca/en/royalties/?lang=fr</a:t>
            </a:r>
            <a:endParaRPr lang="en-CA" dirty="0" smtClean="0"/>
          </a:p>
          <a:p>
            <a:r>
              <a:rPr lang="fr-CA" dirty="0" smtClean="0"/>
              <a:t>« Les </a:t>
            </a:r>
            <a:r>
              <a:rPr lang="fr-CA" dirty="0"/>
              <a:t>redevances que la MROC verse aux musiciens et aux chanteurs proviennent essentiellement de tarifs et de prélèvements homologués par la Commission du droit d’auteur du Canada. La Commission du droit d’auteur est un organisme de règlementation économique investi du pouvoir de fixer les redevances à payer pour l’utilisation d’œuvres et d’autres objets protégés par le droit d’auteur. Les musiciens et les chanteurs disposent de deux sources principales de redevances liées aux tarifs de la Commission du droit d’auteur : les droits voisins et la copie privée. Les tarifs relatifs aux droits voisins sont perçus par </a:t>
            </a:r>
            <a:r>
              <a:rPr lang="fr-CA" dirty="0" err="1"/>
              <a:t>Ré:Sonne</a:t>
            </a:r>
            <a:r>
              <a:rPr lang="fr-CA" dirty="0"/>
              <a:t> et les redevances concernant la copie privée sont perçues par la Société canadienne de perception de la copie privée. Pour d’autres renseignements complémentaires sur la Commission du droit d’auteur, consultez le site à www.cb-cda.gc.ca </a:t>
            </a:r>
            <a:r>
              <a:rPr lang="fr-CA" dirty="0" smtClean="0"/>
              <a:t>. »</a:t>
            </a:r>
            <a:endParaRPr lang="en-CA" dirty="0"/>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38FD22-98FA-496E-91C7-FE3136EBD7D1}" type="slidenum">
              <a:rPr kumimoji="0" lang="fr-FR" sz="1800" b="0" i="0" u="none" strike="noStrike" kern="1200" cap="none" spc="0" normalizeH="0" baseline="0" noProof="0" smtClean="0">
                <a:ln>
                  <a:noFill/>
                </a:ln>
                <a:solidFill>
                  <a:schemeClr val="dk1"/>
                </a:solidFill>
                <a:effectLst/>
                <a:uLnTx/>
                <a:uFillTx/>
                <a:latin typeface="+mn-lt"/>
                <a:ea typeface="+mn-ea"/>
                <a:cs typeface="+mn-cs"/>
              </a:rPr>
              <a:t>73</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3368659922"/>
      </p:ext>
    </p:extLst>
  </p:cSld>
  <p:clrMapOvr>
    <a:masterClrMapping/>
  </p:clrMapOvr>
  <p:transition advTm="15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tarifs</a:t>
            </a:r>
            <a:endParaRPr lang="en-CA" dirty="0"/>
          </a:p>
        </p:txBody>
      </p:sp>
      <p:sp>
        <p:nvSpPr>
          <p:cNvPr id="3" name="Espace réservé du contenu 2"/>
          <p:cNvSpPr>
            <a:spLocks noGrp="1"/>
          </p:cNvSpPr>
          <p:nvPr>
            <p:ph idx="1"/>
          </p:nvPr>
        </p:nvSpPr>
        <p:spPr/>
        <p:txBody>
          <a:bodyPr/>
          <a:lstStyle/>
          <a:p>
            <a:r>
              <a:rPr lang="fr-CA" b="1" dirty="0"/>
              <a:t>Commission du droit d'auteur du </a:t>
            </a:r>
            <a:r>
              <a:rPr lang="fr-CA" b="1" dirty="0" smtClean="0"/>
              <a:t>Canada</a:t>
            </a:r>
          </a:p>
          <a:p>
            <a:r>
              <a:rPr lang="en-CA" dirty="0" smtClean="0">
                <a:hlinkClick r:id="rId2"/>
              </a:rPr>
              <a:t>https</a:t>
            </a:r>
            <a:r>
              <a:rPr lang="en-CA" dirty="0">
                <a:hlinkClick r:id="rId2"/>
              </a:rPr>
              <a:t>://</a:t>
            </a:r>
            <a:r>
              <a:rPr lang="en-CA" dirty="0" smtClean="0">
                <a:hlinkClick r:id="rId2"/>
              </a:rPr>
              <a:t>cb-cda.gc.ca/home-accueil-f.html</a:t>
            </a:r>
            <a:endParaRPr lang="en-CA" dirty="0"/>
          </a:p>
          <a:p>
            <a:r>
              <a:rPr lang="en-CA"/>
              <a:t>https://cb-cda.gc.ca/tariffs-tarifs/certified-homologues/2008/20080322-m2-b.pdf</a:t>
            </a:r>
            <a:endParaRPr lang="en-CA" dirty="0"/>
          </a:p>
        </p:txBody>
      </p:sp>
      <p:sp>
        <p:nvSpPr>
          <p:cNvPr id="4" name="Espace réservé du numéro de diapositive 5"/>
          <p:cNvSpPr txBox="1">
            <a:spLocks/>
          </p:cNvSpPr>
          <p:nvPr/>
        </p:nvSpPr>
        <p:spPr>
          <a:xfrm>
            <a:off x="6588224" y="6237312"/>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7E53EE-D2B1-4E73-96BB-76EBA257AE45}" type="slidenum">
              <a:rPr kumimoji="0" lang="fr-FR" sz="1800" b="0" i="0" u="none" strike="noStrike" kern="1200" cap="none" spc="0" normalizeH="0" baseline="0" noProof="0" smtClean="0">
                <a:ln>
                  <a:noFill/>
                </a:ln>
                <a:solidFill>
                  <a:schemeClr val="dk1"/>
                </a:solidFill>
                <a:effectLst/>
                <a:uLnTx/>
                <a:uFillTx/>
                <a:latin typeface="+mn-lt"/>
                <a:ea typeface="+mn-ea"/>
                <a:cs typeface="+mn-cs"/>
              </a:rPr>
              <a:t>74</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2326418223"/>
      </p:ext>
    </p:extLst>
  </p:cSld>
  <p:clrMapOvr>
    <a:masterClrMapping/>
  </p:clrMapOvr>
  <p:transition advTm="1500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Des associations ou unions – auteurs dramatiques</a:t>
            </a:r>
            <a:endParaRPr lang="en-CA" dirty="0"/>
          </a:p>
        </p:txBody>
      </p:sp>
      <p:sp>
        <p:nvSpPr>
          <p:cNvPr id="3" name="Espace réservé du contenu 2"/>
          <p:cNvSpPr>
            <a:spLocks noGrp="1"/>
          </p:cNvSpPr>
          <p:nvPr>
            <p:ph idx="1"/>
          </p:nvPr>
        </p:nvSpPr>
        <p:spPr/>
        <p:txBody>
          <a:bodyPr>
            <a:normAutofit lnSpcReduction="10000"/>
          </a:bodyPr>
          <a:lstStyle/>
          <a:p>
            <a:r>
              <a:rPr lang="fr-CA" dirty="0" err="1" smtClean="0"/>
              <a:t>Screenwriters</a:t>
            </a:r>
            <a:r>
              <a:rPr lang="fr-CA" dirty="0" smtClean="0"/>
              <a:t> </a:t>
            </a:r>
          </a:p>
          <a:p>
            <a:pPr lvl="1"/>
            <a:r>
              <a:rPr lang="en-CA" dirty="0" smtClean="0"/>
              <a:t>“Writers </a:t>
            </a:r>
            <a:r>
              <a:rPr lang="en-CA" dirty="0"/>
              <a:t>Guild of Canada: Advocacy, Community, and Benefits for Canada's Screenwriters</a:t>
            </a:r>
          </a:p>
          <a:p>
            <a:pPr lvl="1"/>
            <a:r>
              <a:rPr lang="en-CA" dirty="0"/>
              <a:t>Screenwriters can qualify to join the WGC with one writing contract in our jurisdiction (English production in Canada), signed in the past two years with a producer who is signatory to one of our agreements.  We also offer incentives for writers who would not normally qualify</a:t>
            </a:r>
            <a:r>
              <a:rPr lang="en-CA" dirty="0" smtClean="0"/>
              <a:t>.”</a:t>
            </a:r>
            <a:endParaRPr lang="fr-CA" dirty="0"/>
          </a:p>
          <a:p>
            <a:r>
              <a:rPr lang="fr-CA" dirty="0"/>
              <a:t>Société des auteurs et compositeurs </a:t>
            </a:r>
            <a:r>
              <a:rPr lang="fr-CA" dirty="0" smtClean="0"/>
              <a:t>dramatique</a:t>
            </a:r>
          </a:p>
          <a:p>
            <a:r>
              <a:rPr lang="fr-CA" dirty="0">
                <a:hlinkClick r:id="rId2"/>
              </a:rPr>
              <a:t>http://www.sacd.ca/index.php/demande-dautorisation</a:t>
            </a:r>
            <a:r>
              <a:rPr lang="fr-CA" dirty="0" smtClean="0">
                <a:hlinkClick r:id="rId2"/>
              </a:rPr>
              <a:t>/</a:t>
            </a:r>
            <a:endParaRPr lang="fr-CA" dirty="0" smtClean="0"/>
          </a:p>
          <a:p>
            <a:r>
              <a:rPr lang="fr-CA" dirty="0" smtClean="0"/>
              <a:t>La SACD suggère une clause d’autorisation de perception de redevances</a:t>
            </a:r>
          </a:p>
          <a:p>
            <a:r>
              <a:rPr lang="fr-CA" dirty="0"/>
              <a:t>http://www.sacd.ca/index.php/clause-sacd/</a:t>
            </a:r>
          </a:p>
          <a:p>
            <a:endParaRPr lang="en-CA" dirty="0"/>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5BA30-6FE2-4356-BDA2-E9E38C332607}" type="slidenum">
              <a:rPr kumimoji="0" lang="fr-FR" sz="1800" b="0" i="0" u="none" strike="noStrike" kern="1200" cap="none" spc="0" normalizeH="0" baseline="0" noProof="0" smtClean="0">
                <a:ln>
                  <a:noFill/>
                </a:ln>
                <a:solidFill>
                  <a:schemeClr val="dk1"/>
                </a:solidFill>
                <a:effectLst/>
                <a:uLnTx/>
                <a:uFillTx/>
                <a:latin typeface="+mn-lt"/>
                <a:ea typeface="+mn-ea"/>
                <a:cs typeface="+mn-cs"/>
              </a:rPr>
              <a:t>75</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2168476653"/>
      </p:ext>
    </p:extLst>
  </p:cSld>
  <p:clrMapOvr>
    <a:masterClrMapping/>
  </p:clrMapOvr>
  <p:transition advTm="1500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arts visuels</a:t>
            </a:r>
            <a:endParaRPr lang="en-CA" dirty="0"/>
          </a:p>
        </p:txBody>
      </p:sp>
      <p:sp>
        <p:nvSpPr>
          <p:cNvPr id="3" name="Espace réservé du contenu 2"/>
          <p:cNvSpPr>
            <a:spLocks noGrp="1"/>
          </p:cNvSpPr>
          <p:nvPr>
            <p:ph idx="1"/>
          </p:nvPr>
        </p:nvSpPr>
        <p:spPr/>
        <p:txBody>
          <a:bodyPr>
            <a:normAutofit fontScale="77500" lnSpcReduction="20000"/>
          </a:bodyPr>
          <a:lstStyle/>
          <a:p>
            <a:r>
              <a:rPr lang="fr-CA" dirty="0" smtClean="0"/>
              <a:t>« Canadian </a:t>
            </a:r>
            <a:r>
              <a:rPr lang="fr-CA" dirty="0"/>
              <a:t>Artists’ </a:t>
            </a:r>
            <a:r>
              <a:rPr lang="fr-CA" dirty="0" err="1"/>
              <a:t>Representation</a:t>
            </a:r>
            <a:r>
              <a:rPr lang="fr-CA" dirty="0"/>
              <a:t>/Le Front des artistes canadiens (CARFAC), organisme pancanadien ouvrant dans le domaine des arts, constitue la voix des artistes canadiens </a:t>
            </a:r>
            <a:r>
              <a:rPr lang="fr-CA" b="1" dirty="0"/>
              <a:t>en arts visuels à l’échelle nationale</a:t>
            </a:r>
            <a:r>
              <a:rPr lang="fr-CA" dirty="0"/>
              <a:t>. En tant qu’association à but non lucratif, nous avons pour mandat de promouvoir les arts visuels au Canada et d’encourager un climat socioéconomique propice à la production d’œuvres d’art, ainsi que de mener des recherches et des projets éducatifs visant l’accomplissement de cette mission</a:t>
            </a:r>
            <a:r>
              <a:rPr lang="fr-CA" dirty="0" smtClean="0"/>
              <a:t>. »</a:t>
            </a:r>
          </a:p>
          <a:p>
            <a:r>
              <a:rPr lang="en-CA" dirty="0" smtClean="0">
                <a:hlinkClick r:id="rId2"/>
              </a:rPr>
              <a:t>http</a:t>
            </a:r>
            <a:r>
              <a:rPr lang="en-CA" dirty="0">
                <a:hlinkClick r:id="rId2"/>
              </a:rPr>
              <a:t>://www.carfac.ca</a:t>
            </a:r>
            <a:r>
              <a:rPr lang="en-CA" dirty="0" smtClean="0">
                <a:hlinkClick r:id="rId2"/>
              </a:rPr>
              <a:t>/</a:t>
            </a:r>
            <a:endParaRPr lang="en-CA" dirty="0" smtClean="0"/>
          </a:p>
          <a:p>
            <a:endParaRPr lang="en-CA" dirty="0" smtClean="0"/>
          </a:p>
          <a:p>
            <a:r>
              <a:rPr lang="en-CA" dirty="0" smtClean="0"/>
              <a:t>“</a:t>
            </a:r>
            <a:r>
              <a:rPr lang="en-CA" dirty="0" err="1" smtClean="0"/>
              <a:t>Vous</a:t>
            </a:r>
            <a:r>
              <a:rPr lang="en-CA" dirty="0" smtClean="0"/>
              <a:t> </a:t>
            </a:r>
            <a:r>
              <a:rPr lang="en-CA" dirty="0" err="1"/>
              <a:t>avez</a:t>
            </a:r>
            <a:r>
              <a:rPr lang="en-CA" dirty="0"/>
              <a:t> un </a:t>
            </a:r>
            <a:r>
              <a:rPr lang="en-CA" dirty="0" err="1"/>
              <a:t>problème</a:t>
            </a:r>
            <a:r>
              <a:rPr lang="en-CA" dirty="0"/>
              <a:t> </a:t>
            </a:r>
            <a:r>
              <a:rPr lang="en-CA" dirty="0" err="1"/>
              <a:t>juridique</a:t>
            </a:r>
            <a:r>
              <a:rPr lang="en-CA" dirty="0"/>
              <a:t> ? Pour </a:t>
            </a:r>
            <a:r>
              <a:rPr lang="en-CA" dirty="0" err="1"/>
              <a:t>en</a:t>
            </a:r>
            <a:r>
              <a:rPr lang="en-CA" dirty="0"/>
              <a:t> savoir plus sur les </a:t>
            </a:r>
            <a:r>
              <a:rPr lang="en-CA" dirty="0" err="1"/>
              <a:t>cliniques</a:t>
            </a:r>
            <a:r>
              <a:rPr lang="en-CA" dirty="0"/>
              <a:t> </a:t>
            </a:r>
            <a:r>
              <a:rPr lang="en-CA" dirty="0" err="1"/>
              <a:t>d’aide</a:t>
            </a:r>
            <a:r>
              <a:rPr lang="en-CA" dirty="0"/>
              <a:t> </a:t>
            </a:r>
            <a:r>
              <a:rPr lang="en-CA" dirty="0" err="1"/>
              <a:t>juridique</a:t>
            </a:r>
            <a:r>
              <a:rPr lang="en-CA" dirty="0"/>
              <a:t> pour les artistes, </a:t>
            </a:r>
            <a:r>
              <a:rPr lang="en-CA" dirty="0" err="1"/>
              <a:t>visitez</a:t>
            </a:r>
            <a:r>
              <a:rPr lang="en-CA" dirty="0"/>
              <a:t> </a:t>
            </a:r>
            <a:r>
              <a:rPr lang="en-CA" dirty="0" err="1"/>
              <a:t>leurs</a:t>
            </a:r>
            <a:r>
              <a:rPr lang="en-CA" dirty="0"/>
              <a:t> sites Web </a:t>
            </a:r>
            <a:r>
              <a:rPr lang="en-CA" dirty="0" err="1"/>
              <a:t>respectifs</a:t>
            </a:r>
            <a:r>
              <a:rPr lang="en-CA" dirty="0"/>
              <a:t> :</a:t>
            </a:r>
          </a:p>
          <a:p>
            <a:endParaRPr lang="en-CA" dirty="0"/>
          </a:p>
          <a:p>
            <a:r>
              <a:rPr lang="en-CA" dirty="0"/>
              <a:t>Artists’ Legal Outreach (Vancouver)</a:t>
            </a:r>
          </a:p>
          <a:p>
            <a:r>
              <a:rPr lang="en-CA" dirty="0"/>
              <a:t>Artists’ Legal Services Ottawa</a:t>
            </a:r>
          </a:p>
          <a:p>
            <a:r>
              <a:rPr lang="en-CA" dirty="0"/>
              <a:t>Visual Artists’ Legal Clinic of Ontario</a:t>
            </a:r>
          </a:p>
          <a:p>
            <a:r>
              <a:rPr lang="en-CA" dirty="0"/>
              <a:t>Clinique </a:t>
            </a:r>
            <a:r>
              <a:rPr lang="en-CA" dirty="0" err="1"/>
              <a:t>Juridique</a:t>
            </a:r>
            <a:r>
              <a:rPr lang="en-CA" dirty="0"/>
              <a:t> des Artistes de Montreal</a:t>
            </a:r>
          </a:p>
          <a:p>
            <a:r>
              <a:rPr lang="en-CA" dirty="0"/>
              <a:t>Nova Scotia Artists Legal Information </a:t>
            </a:r>
            <a:r>
              <a:rPr lang="en-CA" dirty="0" smtClean="0"/>
              <a:t>Society”</a:t>
            </a:r>
            <a:endParaRPr lang="en-CA" dirty="0"/>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EE65C-FFF8-462A-B91D-6583C2D3AA7B}" type="slidenum">
              <a:rPr kumimoji="0" lang="fr-FR" sz="1800" b="0" i="0" u="none" strike="noStrike" kern="1200" cap="none" spc="0" normalizeH="0" baseline="0" noProof="0" smtClean="0">
                <a:ln>
                  <a:noFill/>
                </a:ln>
                <a:solidFill>
                  <a:schemeClr val="dk1"/>
                </a:solidFill>
                <a:effectLst/>
                <a:uLnTx/>
                <a:uFillTx/>
                <a:latin typeface="+mn-lt"/>
                <a:ea typeface="+mn-ea"/>
                <a:cs typeface="+mn-cs"/>
              </a:rPr>
              <a:t>76</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2442227912"/>
      </p:ext>
    </p:extLst>
  </p:cSld>
  <p:clrMapOvr>
    <a:masterClrMapping/>
  </p:clrMapOvr>
  <p:transition advTm="1500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Autres cliniques juridiques </a:t>
            </a:r>
            <a:endParaRPr lang="en-CA" dirty="0"/>
          </a:p>
        </p:txBody>
      </p:sp>
      <p:sp>
        <p:nvSpPr>
          <p:cNvPr id="3" name="Espace réservé du contenu 2"/>
          <p:cNvSpPr>
            <a:spLocks noGrp="1"/>
          </p:cNvSpPr>
          <p:nvPr>
            <p:ph idx="1"/>
          </p:nvPr>
        </p:nvSpPr>
        <p:spPr/>
        <p:txBody>
          <a:bodyPr/>
          <a:lstStyle/>
          <a:p>
            <a:r>
              <a:rPr lang="en-CA" dirty="0">
                <a:hlinkClick r:id="rId2"/>
              </a:rPr>
              <a:t>https://juripop.org/services-aux-artistes</a:t>
            </a:r>
            <a:r>
              <a:rPr lang="en-CA" dirty="0" smtClean="0">
                <a:hlinkClick r:id="rId2"/>
              </a:rPr>
              <a:t>/</a:t>
            </a:r>
            <a:endParaRPr lang="en-CA" dirty="0" smtClean="0"/>
          </a:p>
          <a:p>
            <a:r>
              <a:rPr lang="fr-CA" dirty="0" err="1"/>
              <a:t>Juripop</a:t>
            </a:r>
            <a:r>
              <a:rPr lang="fr-CA" dirty="0"/>
              <a:t> Artistes – Les services</a:t>
            </a:r>
          </a:p>
          <a:p>
            <a:r>
              <a:rPr lang="fr-CA" dirty="0" smtClean="0"/>
              <a:t>« Une </a:t>
            </a:r>
            <a:r>
              <a:rPr lang="fr-CA" dirty="0"/>
              <a:t>grande partie des créateurs québécois n’ont pas accès à la justice ou renoncent simplement à leurs droits en raison de leur faible revenu. Le besoin est criant de mettre en place des services juridiques à coût modique afin d’encourager le développement de l’industrie culturelle. </a:t>
            </a:r>
            <a:r>
              <a:rPr lang="fr-CA" dirty="0" err="1"/>
              <a:t>Juripop</a:t>
            </a:r>
            <a:r>
              <a:rPr lang="fr-CA" dirty="0"/>
              <a:t> Artistes s’adresse à tous les artistes ayant un faible revenu de l’industrie de la culture et offre une gamme de services à coût modique. Vérifiez si vous êtes admissible</a:t>
            </a:r>
            <a:r>
              <a:rPr lang="fr-CA" dirty="0" smtClean="0"/>
              <a:t>!</a:t>
            </a:r>
            <a:r>
              <a:rPr lang="en-CA" dirty="0"/>
              <a:t>»</a:t>
            </a:r>
            <a:endParaRPr lang="fr-CA" dirty="0" smtClean="0"/>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94794C-4471-47F4-88D4-E7429E1786E2}" type="slidenum">
              <a:rPr kumimoji="0" lang="fr-FR" sz="1800" b="0" i="0" u="none" strike="noStrike" kern="1200" cap="none" spc="0" normalizeH="0" baseline="0" noProof="0" smtClean="0">
                <a:ln>
                  <a:noFill/>
                </a:ln>
                <a:solidFill>
                  <a:schemeClr val="dk1"/>
                </a:solidFill>
                <a:effectLst/>
                <a:uLnTx/>
                <a:uFillTx/>
                <a:latin typeface="+mn-lt"/>
                <a:ea typeface="+mn-ea"/>
                <a:cs typeface="+mn-cs"/>
              </a:rPr>
              <a:t>77</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2571784875"/>
      </p:ext>
    </p:extLst>
  </p:cSld>
  <p:clrMapOvr>
    <a:masterClrMapping/>
  </p:clrMapOvr>
  <p:transition advTm="1500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a:t>Autres</a:t>
            </a:r>
            <a:r>
              <a:rPr lang="en-CA" dirty="0"/>
              <a:t> </a:t>
            </a:r>
            <a:r>
              <a:rPr lang="en-CA" dirty="0" err="1"/>
              <a:t>cliniques</a:t>
            </a:r>
            <a:r>
              <a:rPr lang="en-CA" dirty="0"/>
              <a:t> </a:t>
            </a:r>
            <a:r>
              <a:rPr lang="en-CA" dirty="0" err="1"/>
              <a:t>juridiques</a:t>
            </a:r>
            <a:r>
              <a:rPr lang="en-CA" dirty="0"/>
              <a:t> </a:t>
            </a:r>
          </a:p>
        </p:txBody>
      </p:sp>
      <p:sp>
        <p:nvSpPr>
          <p:cNvPr id="3" name="Espace réservé du contenu 2"/>
          <p:cNvSpPr>
            <a:spLocks noGrp="1"/>
          </p:cNvSpPr>
          <p:nvPr>
            <p:ph idx="1"/>
          </p:nvPr>
        </p:nvSpPr>
        <p:spPr/>
        <p:txBody>
          <a:bodyPr/>
          <a:lstStyle/>
          <a:p>
            <a:r>
              <a:rPr lang="en-CA" dirty="0" smtClean="0"/>
              <a:t>Artists</a:t>
            </a:r>
            <a:r>
              <a:rPr lang="en-CA" dirty="0"/>
              <a:t>’ Legal Advice Services. </a:t>
            </a:r>
            <a:endParaRPr lang="en-CA" dirty="0" smtClean="0"/>
          </a:p>
          <a:p>
            <a:r>
              <a:rPr lang="en-CA" dirty="0"/>
              <a:t>http://www.alasontario.ca/</a:t>
            </a:r>
            <a:endParaRPr lang="en-CA" dirty="0" smtClean="0"/>
          </a:p>
          <a:p>
            <a:r>
              <a:rPr lang="en-CA" dirty="0" smtClean="0"/>
              <a:t>“We </a:t>
            </a:r>
            <a:r>
              <a:rPr lang="en-CA" dirty="0"/>
              <a:t>provide free summary legal advice to artists living in Ontario, Canada. Our offices are located in downtown Toronto. </a:t>
            </a:r>
          </a:p>
          <a:p>
            <a:endParaRPr lang="en-CA" dirty="0"/>
          </a:p>
          <a:p>
            <a:r>
              <a:rPr lang="en-CA" dirty="0"/>
              <a:t>For almost three decades, ALAS has been helping artists, actors, musicians, dancers, writers, and filmmakers address their legal problems. </a:t>
            </a:r>
          </a:p>
          <a:p>
            <a:endParaRPr lang="en-CA" dirty="0"/>
          </a:p>
          <a:p>
            <a:r>
              <a:rPr lang="en-CA" dirty="0"/>
              <a:t>​We typically assist with issues relating to contracts, defamation, copyright, trademarks and royalties or other payments</a:t>
            </a:r>
            <a:r>
              <a:rPr lang="en-CA" dirty="0" smtClean="0"/>
              <a:t>.”</a:t>
            </a:r>
            <a:endParaRPr lang="en-CA" dirty="0"/>
          </a:p>
          <a:p>
            <a:endParaRPr lang="en-CA" dirty="0"/>
          </a:p>
        </p:txBody>
      </p:sp>
      <p:sp>
        <p:nvSpPr>
          <p:cNvPr id="4"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2A1AA5-059A-4425-A707-CEBB5B0647CD}" type="slidenum">
              <a:rPr kumimoji="0" lang="fr-FR" sz="1800" b="0" i="0" u="none" strike="noStrike" kern="1200" cap="none" spc="0" normalizeH="0" baseline="0" noProof="0" smtClean="0">
                <a:ln>
                  <a:noFill/>
                </a:ln>
                <a:solidFill>
                  <a:schemeClr val="dk1"/>
                </a:solidFill>
                <a:effectLst/>
                <a:uLnTx/>
                <a:uFillTx/>
                <a:latin typeface="+mn-lt"/>
                <a:ea typeface="+mn-ea"/>
                <a:cs typeface="+mn-cs"/>
              </a:rPr>
              <a:t>78</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37566171"/>
      </p:ext>
    </p:extLst>
  </p:cSld>
  <p:clrMapOvr>
    <a:masterClrMapping/>
  </p:clrMapOvr>
  <p:transition advTm="1500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Des sites d’information utile  </a:t>
            </a:r>
            <a:endParaRPr lang="en-CA" dirty="0"/>
          </a:p>
        </p:txBody>
      </p:sp>
      <p:sp>
        <p:nvSpPr>
          <p:cNvPr id="3" name="Espace réservé du contenu 2"/>
          <p:cNvSpPr>
            <a:spLocks noGrp="1"/>
          </p:cNvSpPr>
          <p:nvPr>
            <p:ph idx="1"/>
          </p:nvPr>
        </p:nvSpPr>
        <p:spPr/>
        <p:txBody>
          <a:bodyPr>
            <a:normAutofit fontScale="92500" lnSpcReduction="20000"/>
          </a:bodyPr>
          <a:lstStyle/>
          <a:p>
            <a:r>
              <a:rPr lang="fr-CA" dirty="0" smtClean="0"/>
              <a:t>Union </a:t>
            </a:r>
            <a:r>
              <a:rPr lang="fr-CA" dirty="0"/>
              <a:t>des écrivaines et des écrivains québécois (UNEQ) </a:t>
            </a:r>
            <a:r>
              <a:rPr lang="fr-CA" dirty="0" smtClean="0"/>
              <a:t> </a:t>
            </a:r>
          </a:p>
          <a:p>
            <a:r>
              <a:rPr lang="fr-CA" dirty="0" smtClean="0"/>
              <a:t>« SE </a:t>
            </a:r>
            <a:r>
              <a:rPr lang="fr-CA" dirty="0"/>
              <a:t>COMPRENDRE : PARLER LE MÊME LANGAGE</a:t>
            </a:r>
          </a:p>
          <a:p>
            <a:r>
              <a:rPr lang="fr-CA" dirty="0"/>
              <a:t>Vous avez en main votre contrat d’édition. Vous en faites une lecture attentive, bien décidé à comprendre les enjeux avant de conclure. Mais voilà, vous n’êtes pas sûr de la signification de certains termes qui, d’ailleurs, ne correspondent pas à la formulation utilisée dans d’autres contrats que vous avez déjà signés. Comment s’y retrouver ?</a:t>
            </a:r>
          </a:p>
          <a:p>
            <a:r>
              <a:rPr lang="fr-CA" dirty="0"/>
              <a:t>(Premier article d’une série sur notre Lexique des termes usuels des contrats d’édition et reddition de comptes</a:t>
            </a:r>
            <a:r>
              <a:rPr lang="fr-CA" dirty="0" smtClean="0"/>
              <a:t>.) »</a:t>
            </a:r>
            <a:endParaRPr lang="fr-CA" dirty="0"/>
          </a:p>
          <a:p>
            <a:endParaRPr lang="fr-CA" dirty="0"/>
          </a:p>
          <a:p>
            <a:r>
              <a:rPr lang="fr-CA" dirty="0"/>
              <a:t>Par Danièle </a:t>
            </a:r>
            <a:r>
              <a:rPr lang="fr-CA" dirty="0" smtClean="0"/>
              <a:t>Simpson</a:t>
            </a:r>
          </a:p>
          <a:p>
            <a:r>
              <a:rPr lang="fr-CA" dirty="0" smtClean="0">
                <a:hlinkClick r:id="rId2"/>
              </a:rPr>
              <a:t>https</a:t>
            </a:r>
            <a:r>
              <a:rPr lang="fr-CA" dirty="0">
                <a:hlinkClick r:id="rId2"/>
              </a:rPr>
              <a:t>://</a:t>
            </a:r>
            <a:r>
              <a:rPr lang="fr-CA" dirty="0" smtClean="0">
                <a:hlinkClick r:id="rId2"/>
              </a:rPr>
              <a:t>www.uneq.qc.ca/2017/04/27/se-comprendre-parler-meme-langage/</a:t>
            </a:r>
            <a:endParaRPr lang="fr-CA" dirty="0" smtClean="0"/>
          </a:p>
          <a:p>
            <a:r>
              <a:rPr lang="fr-CA" dirty="0" smtClean="0"/>
              <a:t> </a:t>
            </a:r>
            <a:endParaRPr lang="en-CA" dirty="0"/>
          </a:p>
        </p:txBody>
      </p:sp>
      <p:sp>
        <p:nvSpPr>
          <p:cNvPr id="4" name="Espace réservé du numéro de diapositive 5"/>
          <p:cNvSpPr txBox="1">
            <a:spLocks/>
          </p:cNvSpPr>
          <p:nvPr/>
        </p:nvSpPr>
        <p:spPr>
          <a:xfrm>
            <a:off x="6553200" y="6284168"/>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0FBFEC-3BFF-48AE-901E-52B1AA261814}" type="slidenum">
              <a:rPr kumimoji="0" lang="fr-FR" sz="1800" b="0" i="0" u="none" strike="noStrike" kern="1200" cap="none" spc="0" normalizeH="0" baseline="0" noProof="0" smtClean="0">
                <a:ln>
                  <a:noFill/>
                </a:ln>
                <a:solidFill>
                  <a:schemeClr val="dk1"/>
                </a:solidFill>
                <a:effectLst/>
                <a:uLnTx/>
                <a:uFillTx/>
                <a:latin typeface="+mn-lt"/>
                <a:ea typeface="+mn-ea"/>
                <a:cs typeface="+mn-cs"/>
              </a:rPr>
              <a:t>79</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135818740"/>
      </p:ext>
    </p:extLst>
  </p:cSld>
  <p:clrMapOvr>
    <a:masterClrMapping/>
  </p:clrMapOvr>
  <p:transition advTm="15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fr-FR" altLang="en-US" smtClean="0">
                <a:latin typeface="Line Printer 16.67cpi"/>
                <a:cs typeface="Verdana" panose="020B0604030504040204" pitchFamily="34" charset="0"/>
              </a:rPr>
              <a:t>MARQUES DE COMMERCE: Loi sur les marques de commerce, </a:t>
            </a:r>
            <a:br>
              <a:rPr lang="fr-FR" altLang="en-US" smtClean="0">
                <a:latin typeface="Line Printer 16.67cpi"/>
                <a:cs typeface="Verdana" panose="020B0604030504040204" pitchFamily="34" charset="0"/>
              </a:rPr>
            </a:br>
            <a:r>
              <a:rPr lang="fr-FR" altLang="en-US" smtClean="0">
                <a:latin typeface="Line Printer 16.67cpi"/>
                <a:cs typeface="Verdana" panose="020B0604030504040204" pitchFamily="34" charset="0"/>
              </a:rPr>
              <a:t>L.R.C., 1985, ch. T-13</a:t>
            </a:r>
            <a:endParaRPr lang="fr-CA" altLang="en-US" smtClean="0">
              <a:latin typeface="Line Printer 16.67cpi"/>
              <a:cs typeface="Verdana" panose="020B0604030504040204" pitchFamily="34" charset="0"/>
            </a:endParaRPr>
          </a:p>
        </p:txBody>
      </p:sp>
      <p:sp>
        <p:nvSpPr>
          <p:cNvPr id="23556" name="Rectangle 3"/>
          <p:cNvSpPr>
            <a:spLocks noGrp="1" noChangeArrowheads="1"/>
          </p:cNvSpPr>
          <p:nvPr>
            <p:ph idx="1"/>
          </p:nvPr>
        </p:nvSpPr>
        <p:spPr>
          <a:xfrm>
            <a:off x="685800" y="1700808"/>
            <a:ext cx="7772400" cy="4320480"/>
          </a:xfrm>
        </p:spPr>
        <p:txBody>
          <a:bodyPr>
            <a:normAutofit fontScale="85000" lnSpcReduction="20000"/>
          </a:bodyPr>
          <a:lstStyle/>
          <a:p>
            <a:pPr eaLnBrk="1" hangingPunct="1">
              <a:defRPr/>
            </a:pPr>
            <a:r>
              <a:rPr lang="fr-CA" dirty="0" smtClean="0">
                <a:latin typeface="Line Printer 16.67cpi"/>
                <a:ea typeface="ＭＳ Ｐゴシック" pitchFamily="-112" charset="-128"/>
              </a:rPr>
              <a:t>Objets: </a:t>
            </a:r>
            <a:r>
              <a:rPr lang="fr-FR" dirty="0" smtClean="0">
                <a:latin typeface="Line Printer 16.67cpi"/>
                <a:ea typeface="ＭＳ Ｐゴシック" pitchFamily="-112" charset="-128"/>
              </a:rPr>
              <a:t>Marques (Mots ou signes</a:t>
            </a:r>
            <a:r>
              <a:rPr lang="fr-CA" dirty="0">
                <a:latin typeface="Line Printer 16.67cpi"/>
                <a:ea typeface="ＭＳ Ｐゴシック" pitchFamily="-112" charset="-128"/>
              </a:rPr>
              <a:t>, </a:t>
            </a:r>
            <a:r>
              <a:rPr lang="fr-CA" dirty="0" smtClean="0">
                <a:latin typeface="Line Printer 16.67cpi"/>
                <a:ea typeface="ＭＳ Ｐゴシック" pitchFamily="-112" charset="-128"/>
              </a:rPr>
              <a:t>autres marques (son, odeur, goût, texture</a:t>
            </a:r>
            <a:r>
              <a:rPr lang="fr-CA" dirty="0">
                <a:latin typeface="Line Printer 16.67cpi"/>
                <a:ea typeface="ＭＳ Ｐゴシック" pitchFamily="-112" charset="-128"/>
              </a:rPr>
              <a:t>, </a:t>
            </a:r>
            <a:r>
              <a:rPr lang="fr-CA" dirty="0" smtClean="0">
                <a:latin typeface="Line Printer 16.67cpi"/>
                <a:ea typeface="ＭＳ Ｐゴシック" pitchFamily="-112" charset="-128"/>
              </a:rPr>
              <a:t>…), i</a:t>
            </a:r>
            <a:r>
              <a:rPr lang="fr-FR" dirty="0" err="1" smtClean="0">
                <a:latin typeface="Line Printer 16.67cpi"/>
                <a:ea typeface="ＭＳ Ｐゴシック" pitchFamily="-112" charset="-128"/>
              </a:rPr>
              <a:t>ndication</a:t>
            </a:r>
            <a:r>
              <a:rPr lang="fr-CA" dirty="0" smtClean="0">
                <a:latin typeface="Line Printer 16.67cpi"/>
                <a:ea typeface="ＭＳ Ｐゴシック" pitchFamily="-112" charset="-128"/>
              </a:rPr>
              <a:t>s</a:t>
            </a:r>
            <a:r>
              <a:rPr lang="fr-FR" dirty="0" smtClean="0">
                <a:latin typeface="Line Printer 16.67cpi"/>
                <a:ea typeface="ＭＳ Ｐゴシック" pitchFamily="-112" charset="-128"/>
              </a:rPr>
              <a:t> géographique</a:t>
            </a:r>
            <a:r>
              <a:rPr lang="fr-CA" dirty="0" smtClean="0">
                <a:latin typeface="Line Printer 16.67cpi"/>
                <a:ea typeface="ＭＳ Ｐゴシック" pitchFamily="-112" charset="-128"/>
              </a:rPr>
              <a:t>s)</a:t>
            </a:r>
            <a:r>
              <a:rPr lang="fr-FR" dirty="0" smtClean="0">
                <a:latin typeface="Line Printer 16.67cpi"/>
                <a:ea typeface="ＭＳ Ｐゴシック" pitchFamily="-112" charset="-128"/>
              </a:rPr>
              <a:t> </a:t>
            </a:r>
          </a:p>
          <a:p>
            <a:pPr eaLnBrk="1" hangingPunct="1">
              <a:defRPr/>
            </a:pPr>
            <a:r>
              <a:rPr lang="fr-CA" dirty="0" smtClean="0">
                <a:latin typeface="Line Printer 16.67cpi"/>
                <a:ea typeface="ＭＳ Ｐゴシック" pitchFamily="-112" charset="-128"/>
              </a:rPr>
              <a:t>Conditions: Distinctive, Employée avec des produits ou services</a:t>
            </a:r>
          </a:p>
          <a:p>
            <a:pPr eaLnBrk="1" hangingPunct="1">
              <a:defRPr/>
            </a:pPr>
            <a:r>
              <a:rPr lang="fr-CA" dirty="0" smtClean="0">
                <a:latin typeface="Line Printer 16.67cpi"/>
                <a:ea typeface="ＭＳ Ｐゴシック" pitchFamily="-112" charset="-128"/>
              </a:rPr>
              <a:t>Formalités: </a:t>
            </a:r>
            <a:r>
              <a:rPr lang="fr-FR" dirty="0" smtClean="0">
                <a:latin typeface="Line Printer 16.67cpi"/>
                <a:ea typeface="ＭＳ Ｐゴシック" pitchFamily="-112" charset="-128"/>
              </a:rPr>
              <a:t>Sur demande </a:t>
            </a:r>
          </a:p>
          <a:p>
            <a:pPr>
              <a:defRPr/>
            </a:pPr>
            <a:r>
              <a:rPr lang="fr-CA" dirty="0" smtClean="0">
                <a:latin typeface="Line Printer 16.67cpi"/>
                <a:ea typeface="ＭＳ Ｐゴシック" pitchFamily="-112" charset="-128"/>
              </a:rPr>
              <a:t>Durée de la protection de la LMC: 10/15 </a:t>
            </a:r>
            <a:r>
              <a:rPr lang="fr-CA" dirty="0">
                <a:latin typeface="Line Printer 16.67cpi"/>
                <a:ea typeface="ＭＳ Ｐゴシック" pitchFamily="-112" charset="-128"/>
              </a:rPr>
              <a:t>ans, renouvelable indéfiniment</a:t>
            </a:r>
          </a:p>
          <a:p>
            <a:pPr>
              <a:defRPr/>
            </a:pPr>
            <a:r>
              <a:rPr lang="fr-FR" dirty="0" smtClean="0">
                <a:latin typeface="Line Printer 16.67cpi"/>
                <a:ea typeface="ＭＳ Ｐゴシック" pitchFamily="-112" charset="-128"/>
              </a:rPr>
              <a:t>Sinon,</a:t>
            </a:r>
            <a:r>
              <a:rPr lang="fr-CA" dirty="0" smtClean="0">
                <a:latin typeface="Line Printer 16.67cpi"/>
                <a:ea typeface="ＭＳ Ｐゴシック" pitchFamily="-112" charset="-128"/>
              </a:rPr>
              <a:t> </a:t>
            </a:r>
            <a:r>
              <a:rPr lang="fr-FR" dirty="0" smtClean="0">
                <a:latin typeface="Line Printer 16.67cpi"/>
                <a:ea typeface="ＭＳ Ｐゴシック" pitchFamily="-112" charset="-128"/>
              </a:rPr>
              <a:t>protégée par  le droit </a:t>
            </a:r>
            <a:r>
              <a:rPr lang="fr-FR" dirty="0">
                <a:latin typeface="Line Printer 16.67cpi"/>
                <a:ea typeface="ＭＳ Ｐゴシック" pitchFamily="-112" charset="-128"/>
              </a:rPr>
              <a:t>commun (Passing </a:t>
            </a:r>
            <a:r>
              <a:rPr lang="fr-FR" dirty="0" smtClean="0">
                <a:latin typeface="Line Printer 16.67cpi"/>
                <a:ea typeface="ＭＳ Ｐゴシック" pitchFamily="-112" charset="-128"/>
              </a:rPr>
              <a:t>off, dans </a:t>
            </a:r>
            <a:r>
              <a:rPr lang="fr-FR" dirty="0">
                <a:latin typeface="Line Printer 16.67cpi"/>
                <a:ea typeface="ＭＳ Ｐゴシック" pitchFamily="-112" charset="-128"/>
              </a:rPr>
              <a:t>certaines </a:t>
            </a:r>
            <a:r>
              <a:rPr lang="fr-FR" dirty="0" smtClean="0">
                <a:latin typeface="Line Printer 16.67cpi"/>
                <a:ea typeface="ＭＳ Ｐゴシック" pitchFamily="-112" charset="-128"/>
              </a:rPr>
              <a:t>provinces, invasion of </a:t>
            </a:r>
            <a:r>
              <a:rPr lang="fr-FR" dirty="0" err="1" smtClean="0">
                <a:latin typeface="Line Printer 16.67cpi"/>
                <a:ea typeface="ＭＳ Ｐゴシック" pitchFamily="-112" charset="-128"/>
              </a:rPr>
              <a:t>privacy</a:t>
            </a:r>
            <a:r>
              <a:rPr lang="fr-FR" dirty="0" smtClean="0">
                <a:latin typeface="Line Printer 16.67cpi"/>
                <a:ea typeface="ＭＳ Ｐゴシック" pitchFamily="-112" charset="-128"/>
              </a:rPr>
              <a:t> ou </a:t>
            </a:r>
            <a:r>
              <a:rPr lang="fr-FR" dirty="0" err="1" smtClean="0">
                <a:latin typeface="Line Printer 16.67cpi"/>
                <a:ea typeface="ＭＳ Ｐゴシック" pitchFamily="-112" charset="-128"/>
              </a:rPr>
              <a:t>misappropriation</a:t>
            </a:r>
            <a:r>
              <a:rPr lang="fr-FR" dirty="0" smtClean="0">
                <a:latin typeface="Line Printer 16.67cpi"/>
                <a:ea typeface="ＭＳ Ｐゴシック" pitchFamily="-112" charset="-128"/>
              </a:rPr>
              <a:t> </a:t>
            </a:r>
            <a:r>
              <a:rPr lang="fr-FR" dirty="0">
                <a:latin typeface="Line Printer 16.67cpi"/>
                <a:ea typeface="ＭＳ Ｐゴシック" pitchFamily="-112" charset="-128"/>
              </a:rPr>
              <a:t>of </a:t>
            </a:r>
            <a:r>
              <a:rPr lang="fr-FR" dirty="0" err="1">
                <a:latin typeface="Line Printer 16.67cpi"/>
                <a:ea typeface="ＭＳ Ｐゴシック" pitchFamily="-112" charset="-128"/>
              </a:rPr>
              <a:t>personality</a:t>
            </a:r>
            <a:r>
              <a:rPr lang="fr-FR" dirty="0">
                <a:latin typeface="Line Printer 16.67cpi"/>
                <a:ea typeface="ＭＳ Ｐゴシック" pitchFamily="-112" charset="-128"/>
              </a:rPr>
              <a:t>)</a:t>
            </a:r>
            <a:endParaRPr lang="fr-FR" dirty="0" smtClean="0">
              <a:latin typeface="Line Printer 16.67cpi"/>
              <a:ea typeface="ＭＳ Ｐゴシック" pitchFamily="-112" charset="-128"/>
            </a:endParaRPr>
          </a:p>
          <a:p>
            <a:pPr>
              <a:defRPr/>
            </a:pPr>
            <a:endParaRPr lang="fr-FR" dirty="0" smtClean="0">
              <a:latin typeface="Line Printer 16.67cpi"/>
              <a:ea typeface="ＭＳ Ｐゴシック" pitchFamily="-112" charset="-128"/>
            </a:endParaRPr>
          </a:p>
          <a:p>
            <a:pPr>
              <a:defRPr/>
            </a:pPr>
            <a:r>
              <a:rPr lang="fr-FR" b="1" dirty="0" smtClean="0">
                <a:latin typeface="Line Printer 16.67cpi"/>
                <a:ea typeface="ＭＳ Ｐゴシック" pitchFamily="-112" charset="-128"/>
              </a:rPr>
              <a:t>Le nom d’une personne peut être une marque </a:t>
            </a:r>
          </a:p>
          <a:p>
            <a:pPr>
              <a:defRPr/>
            </a:pPr>
            <a:r>
              <a:rPr lang="fr-FR" dirty="0">
                <a:latin typeface="Line Printer 16.67cpi"/>
                <a:ea typeface="ＭＳ Ｐゴシック" pitchFamily="-112" charset="-128"/>
              </a:rPr>
              <a:t>L</a:t>
            </a:r>
            <a:r>
              <a:rPr lang="fr-FR" dirty="0" smtClean="0">
                <a:latin typeface="Line Printer 16.67cpi"/>
                <a:ea typeface="ＭＳ Ｐゴシック" pitchFamily="-112" charset="-128"/>
              </a:rPr>
              <a:t>’emploi du nom d’une personne avec des produits ou services ne doit pas « </a:t>
            </a:r>
            <a:r>
              <a:rPr lang="fr-CA" dirty="0" smtClean="0">
                <a:latin typeface="Line Printer 16.67cpi"/>
                <a:ea typeface="ＭＳ Ｐゴシック" pitchFamily="-112" charset="-128"/>
              </a:rPr>
              <a:t>suggère(r)  </a:t>
            </a:r>
            <a:r>
              <a:rPr lang="fr-CA" dirty="0">
                <a:latin typeface="Line Printer 16.67cpi"/>
                <a:ea typeface="ＭＳ Ｐゴシック" pitchFamily="-112" charset="-128"/>
              </a:rPr>
              <a:t>faussement un rapport avec un particulier </a:t>
            </a:r>
            <a:r>
              <a:rPr lang="fr-CA" dirty="0" smtClean="0">
                <a:latin typeface="Line Printer 16.67cpi"/>
                <a:ea typeface="ＭＳ Ｐゴシック" pitchFamily="-112" charset="-128"/>
              </a:rPr>
              <a:t>vivant  »</a:t>
            </a:r>
          </a:p>
          <a:p>
            <a:pPr>
              <a:defRPr/>
            </a:pPr>
            <a:r>
              <a:rPr lang="fr-CA" dirty="0" smtClean="0">
                <a:latin typeface="Line Printer 16.67cpi"/>
                <a:ea typeface="ＭＳ Ｐゴシック" pitchFamily="-112" charset="-128"/>
              </a:rPr>
              <a:t>- ne doit pas, sans autorisation, </a:t>
            </a:r>
            <a:r>
              <a:rPr lang="fr-CA" dirty="0">
                <a:latin typeface="Line Printer 16.67cpi"/>
                <a:ea typeface="ＭＳ Ｐゴシック" pitchFamily="-112" charset="-128"/>
              </a:rPr>
              <a:t>être </a:t>
            </a:r>
            <a:r>
              <a:rPr lang="fr-CA" dirty="0" smtClean="0">
                <a:latin typeface="Line Printer 16.67cpi"/>
                <a:ea typeface="ＭＳ Ｐゴシック" pitchFamily="-112" charset="-128"/>
              </a:rPr>
              <a:t>celui du nom  « d’un </a:t>
            </a:r>
            <a:r>
              <a:rPr lang="fr-CA" dirty="0">
                <a:latin typeface="Line Printer 16.67cpi"/>
                <a:ea typeface="ＭＳ Ｐゴシック" pitchFamily="-112" charset="-128"/>
              </a:rPr>
              <a:t>particulier (personne réelle) vivant ou décédé dans les 30 dernières </a:t>
            </a:r>
            <a:r>
              <a:rPr lang="fr-CA" dirty="0" smtClean="0">
                <a:latin typeface="Line Printer 16.67cpi"/>
                <a:ea typeface="ＭＳ Ｐゴシック" pitchFamily="-112" charset="-128"/>
              </a:rPr>
              <a:t>années » art </a:t>
            </a:r>
            <a:r>
              <a:rPr lang="fr-CA" dirty="0">
                <a:latin typeface="Line Printer 16.67cpi"/>
                <a:ea typeface="ＭＳ Ｐゴシック" pitchFamily="-112" charset="-128"/>
              </a:rPr>
              <a:t>9 de la </a:t>
            </a:r>
            <a:r>
              <a:rPr lang="fr-CA" dirty="0" smtClean="0">
                <a:latin typeface="Line Printer 16.67cpi"/>
                <a:ea typeface="ＭＳ Ｐゴシック" pitchFamily="-112" charset="-128"/>
              </a:rPr>
              <a:t>LMC </a:t>
            </a:r>
            <a:endParaRPr lang="fr-CA" dirty="0">
              <a:latin typeface="Line Printer 16.67cpi"/>
              <a:ea typeface="ＭＳ Ｐゴシック" pitchFamily="-112" charset="-128"/>
            </a:endParaRPr>
          </a:p>
          <a:p>
            <a:pPr marL="400050" lvl="1" indent="0">
              <a:buNone/>
              <a:defRPr/>
            </a:pPr>
            <a:endParaRPr lang="fr-CA" dirty="0" smtClean="0">
              <a:latin typeface="Line Printer 16.67cpi"/>
              <a:ea typeface="ＭＳ Ｐゴシック" pitchFamily="-112" charset="-128"/>
            </a:endParaRPr>
          </a:p>
          <a:p>
            <a:pPr marL="400050" lvl="1" indent="0">
              <a:buNone/>
              <a:defRPr/>
            </a:pPr>
            <a:r>
              <a:rPr lang="fr-CA" dirty="0" smtClean="0">
                <a:latin typeface="Line Printer 16.67cpi"/>
                <a:ea typeface="ＭＳ Ｐゴシック" pitchFamily="-112" charset="-128"/>
              </a:rPr>
              <a:t>Difficulté d’établir que le public va associer </a:t>
            </a:r>
            <a:r>
              <a:rPr lang="fr-CA" dirty="0">
                <a:latin typeface="Line Printer 16.67cpi"/>
                <a:ea typeface="ＭＳ Ｐゴシック" pitchFamily="-112" charset="-128"/>
              </a:rPr>
              <a:t>cet emploi du nom ou du signe</a:t>
            </a:r>
          </a:p>
          <a:p>
            <a:pPr marL="0" indent="0">
              <a:buNone/>
              <a:defRPr/>
            </a:pPr>
            <a:r>
              <a:rPr lang="fr-CA" dirty="0">
                <a:latin typeface="Line Printer 16.67cpi"/>
                <a:ea typeface="ＭＳ Ｐゴシック" pitchFamily="-112" charset="-128"/>
              </a:rPr>
              <a:t> </a:t>
            </a:r>
            <a:r>
              <a:rPr lang="fr-CA" dirty="0" smtClean="0">
                <a:latin typeface="Line Printer 16.67cpi"/>
                <a:ea typeface="ＭＳ Ｐゴシック" pitchFamily="-112" charset="-128"/>
              </a:rPr>
              <a:t>à cette </a:t>
            </a:r>
            <a:r>
              <a:rPr lang="fr-CA" dirty="0">
                <a:latin typeface="Line Printer 16.67cpi"/>
                <a:ea typeface="ＭＳ Ｐゴシック" pitchFamily="-112" charset="-128"/>
              </a:rPr>
              <a:t>personne </a:t>
            </a:r>
            <a:endParaRPr lang="fr-CA" dirty="0" smtClean="0">
              <a:latin typeface="Line Printer 16.67cpi"/>
              <a:ea typeface="ＭＳ Ｐゴシック" pitchFamily="-112" charset="-128"/>
            </a:endParaRPr>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8A5D2A-CEFA-4E06-A1AF-FFEED5F87965}" type="slidenum">
              <a:rPr kumimoji="0" lang="fr-FR" sz="1800" b="0" i="0" u="none" strike="noStrike" kern="1200" cap="none" spc="0" normalizeH="0" baseline="0" noProof="0" smtClean="0">
                <a:ln>
                  <a:noFill/>
                </a:ln>
                <a:solidFill>
                  <a:schemeClr val="dk1"/>
                </a:solidFill>
                <a:effectLst/>
                <a:uLnTx/>
                <a:uFillTx/>
                <a:latin typeface="+mn-lt"/>
                <a:ea typeface="+mn-ea"/>
                <a:cs typeface="+mn-cs"/>
              </a:rPr>
              <a:t>8</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3536459494"/>
      </p:ext>
    </p:extLst>
  </p:cSld>
  <p:clrMapOvr>
    <a:masterClrMapping/>
  </p:clrMapOvr>
  <p:transition advTm="15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chor="ctr"/>
          <a:lstStyle/>
          <a:p>
            <a:pPr marL="0" indent="0" algn="ctr">
              <a:buNone/>
            </a:pPr>
            <a:r>
              <a:rPr lang="fr-CA" sz="4000" dirty="0" smtClean="0"/>
              <a:t>MERCI</a:t>
            </a:r>
            <a:endParaRPr lang="en-CA" sz="4000" dirty="0"/>
          </a:p>
        </p:txBody>
      </p:sp>
      <p:sp>
        <p:nvSpPr>
          <p:cNvPr id="4" name="Espace réservé du pied de page 3"/>
          <p:cNvSpPr>
            <a:spLocks noGrp="1"/>
          </p:cNvSpPr>
          <p:nvPr>
            <p:ph type="ftr" sz="quarter" idx="10"/>
          </p:nvPr>
        </p:nvSpPr>
        <p:spPr/>
        <p:txBody>
          <a:bodyPr/>
          <a:lstStyle/>
          <a:p>
            <a:r>
              <a:rPr lang="en-US" smtClean="0"/>
              <a:t>Section de droit civil</a:t>
            </a:r>
            <a:endParaRPr lang="en-US"/>
          </a:p>
        </p:txBody>
      </p:sp>
      <p:sp>
        <p:nvSpPr>
          <p:cNvPr id="5"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89E758-9575-4A84-8A55-1C7DE09DCE84}" type="slidenum">
              <a:rPr kumimoji="0" lang="fr-FR" sz="1800" b="0" i="0" u="none" strike="noStrike" kern="1200" cap="none" spc="0" normalizeH="0" baseline="0" noProof="0" smtClean="0">
                <a:ln>
                  <a:noFill/>
                </a:ln>
                <a:solidFill>
                  <a:schemeClr val="dk1"/>
                </a:solidFill>
                <a:effectLst/>
                <a:uLnTx/>
                <a:uFillTx/>
                <a:latin typeface="+mn-lt"/>
                <a:ea typeface="+mn-ea"/>
                <a:cs typeface="+mn-cs"/>
              </a:rPr>
              <a:t>80</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1358964556"/>
      </p:ext>
    </p:extLst>
  </p:cSld>
  <p:clrMapOvr>
    <a:masterClrMapping/>
  </p:clrMapOvr>
  <p:transition advTm="1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r-FR" altLang="fr-FR" smtClean="0"/>
              <a:t>DROIT D'AUTEUR -</a:t>
            </a:r>
          </a:p>
        </p:txBody>
      </p:sp>
      <p:sp>
        <p:nvSpPr>
          <p:cNvPr id="15363" name="Rectangle 3"/>
          <p:cNvSpPr>
            <a:spLocks noGrp="1" noChangeArrowheads="1"/>
          </p:cNvSpPr>
          <p:nvPr>
            <p:ph type="body" idx="1"/>
          </p:nvPr>
        </p:nvSpPr>
        <p:spPr/>
        <p:txBody>
          <a:bodyPr/>
          <a:lstStyle/>
          <a:p>
            <a:r>
              <a:rPr lang="fr-FR" altLang="fr-FR" i="1" smtClean="0"/>
              <a:t>Loi sur le droit d'auteur</a:t>
            </a:r>
            <a:r>
              <a:rPr lang="fr-FR" altLang="fr-FR" smtClean="0"/>
              <a:t>, L.R.C. 1985, ch. C-42</a:t>
            </a:r>
          </a:p>
          <a:p>
            <a:r>
              <a:rPr lang="fr-CA" altLang="fr-FR" smtClean="0"/>
              <a:t>Structure de la loi</a:t>
            </a:r>
          </a:p>
        </p:txBody>
      </p:sp>
      <p:sp>
        <p:nvSpPr>
          <p:cNvPr id="15364" name="Rectangle 3"/>
          <p:cNvSpPr>
            <a:spLocks noChangeArrowheads="1"/>
          </p:cNvSpPr>
          <p:nvPr/>
        </p:nvSpPr>
        <p:spPr bwMode="auto">
          <a:xfrm>
            <a:off x="990600" y="2209800"/>
            <a:ext cx="7620000" cy="3276600"/>
          </a:xfrm>
          <a:prstGeom prst="rect">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1" hangingPunct="1"/>
            <a:r>
              <a:rPr lang="fr-CA" altLang="fr-FR" dirty="0"/>
              <a:t>Objets de protection </a:t>
            </a:r>
            <a:r>
              <a:rPr lang="fr-CA" altLang="fr-FR" dirty="0" smtClean="0"/>
              <a:t>- Œuvres </a:t>
            </a:r>
            <a:r>
              <a:rPr lang="fr-CA" altLang="fr-FR" dirty="0"/>
              <a:t>et objets de droit voisin</a:t>
            </a:r>
          </a:p>
          <a:p>
            <a:pPr eaLnBrk="1" hangingPunct="1"/>
            <a:endParaRPr lang="fr-CA" altLang="fr-FR" dirty="0"/>
          </a:p>
          <a:p>
            <a:pPr eaLnBrk="1" hangingPunct="1"/>
            <a:r>
              <a:rPr lang="fr-CA" altLang="fr-FR" dirty="0"/>
              <a:t>Droits exclusifs de </a:t>
            </a:r>
            <a:r>
              <a:rPr lang="fr-CA" altLang="fr-FR" dirty="0" smtClean="0"/>
              <a:t>l’auteur (droits, violations, interdictions)</a:t>
            </a:r>
            <a:endParaRPr lang="fr-CA" altLang="fr-FR" dirty="0"/>
          </a:p>
          <a:p>
            <a:pPr eaLnBrk="1" hangingPunct="1"/>
            <a:endParaRPr lang="fr-CA" altLang="fr-FR" dirty="0"/>
          </a:p>
          <a:p>
            <a:pPr eaLnBrk="1" hangingPunct="1"/>
            <a:r>
              <a:rPr lang="fr-CA" altLang="fr-FR" dirty="0"/>
              <a:t>Les titulaires</a:t>
            </a:r>
          </a:p>
          <a:p>
            <a:pPr eaLnBrk="1" hangingPunct="1"/>
            <a:endParaRPr lang="fr-CA" altLang="fr-FR" dirty="0"/>
          </a:p>
          <a:p>
            <a:pPr eaLnBrk="1" hangingPunct="1"/>
            <a:r>
              <a:rPr lang="fr-CA" altLang="fr-FR" dirty="0"/>
              <a:t>Exceptions</a:t>
            </a:r>
            <a:endParaRPr lang="fr-FR" altLang="fr-FR" dirty="0"/>
          </a:p>
          <a:p>
            <a:endParaRPr lang="en-US" altLang="fr-FR" dirty="0"/>
          </a:p>
        </p:txBody>
      </p:sp>
      <p:sp>
        <p:nvSpPr>
          <p:cNvPr id="6" name="Espace réservé du numéro de diapositive 5"/>
          <p:cNvSpPr txBox="1">
            <a:spLocks/>
          </p:cNvSpPr>
          <p:nvPr/>
        </p:nvSpPr>
        <p:spPr>
          <a:xfrm>
            <a:off x="6553200" y="6248400"/>
            <a:ext cx="447692" cy="457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6FC40D-BF86-4FC8-9DD2-218B5A843033}" type="slidenum">
              <a:rPr kumimoji="0" lang="fr-FR" sz="1800" b="0" i="0" u="none" strike="noStrike" kern="1200" cap="none" spc="0" normalizeH="0" baseline="0" noProof="0" smtClean="0">
                <a:ln>
                  <a:noFill/>
                </a:ln>
                <a:solidFill>
                  <a:schemeClr val="dk1"/>
                </a:solidFill>
                <a:effectLst/>
                <a:uLnTx/>
                <a:uFillTx/>
                <a:latin typeface="+mn-lt"/>
                <a:ea typeface="+mn-ea"/>
                <a:cs typeface="+mn-cs"/>
              </a:rPr>
              <a:t>9</a:t>
            </a:fld>
            <a:endParaRPr kumimoji="0" lang="fr-FR" sz="1800" b="0" i="0" u="none"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1050896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uo">
  <a:themeElements>
    <a:clrScheme name="Garn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arn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Garne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arn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arne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arne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arn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arn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arn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4089</TotalTime>
  <Words>4222</Words>
  <Application>Microsoft Office PowerPoint</Application>
  <PresentationFormat>Affichage à l'écran (4:3)</PresentationFormat>
  <Paragraphs>769</Paragraphs>
  <Slides>80</Slides>
  <Notes>10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80</vt:i4>
      </vt:variant>
    </vt:vector>
  </HeadingPairs>
  <TitlesOfParts>
    <vt:vector size="90" baseType="lpstr">
      <vt:lpstr>MS PGothic</vt:lpstr>
      <vt:lpstr>MS PGothic</vt:lpstr>
      <vt:lpstr>Arial</vt:lpstr>
      <vt:lpstr>Arial Black</vt:lpstr>
      <vt:lpstr>Calibri</vt:lpstr>
      <vt:lpstr>Line Printer 16.67cpi</vt:lpstr>
      <vt:lpstr>Times</vt:lpstr>
      <vt:lpstr>Times New Roman</vt:lpstr>
      <vt:lpstr>Verdana</vt:lpstr>
      <vt:lpstr>Thèmeuo</vt:lpstr>
      <vt:lpstr>Survol de la propriété intellectuelle au Canada avec un accent sur le droit d’auteur  Présentation pour le Conseil culturel fransaskois Février 2019  </vt:lpstr>
      <vt:lpstr> SURVOL DU RÉGIME CANADIEN DU DROIT D'AUTEUR - Dissiper les mythes et dresser la feuille de route pour le respect du droit d’auteur </vt:lpstr>
      <vt:lpstr>La propriété intellectuelle</vt:lpstr>
      <vt:lpstr>SECRETS (information confidentielle)</vt:lpstr>
      <vt:lpstr>Exemple d’information confidentielle</vt:lpstr>
      <vt:lpstr>BREVETS</vt:lpstr>
      <vt:lpstr>DESSINS INDUSTRIELS Loi sur les dessins industriels,  L.R.C. 1985, ch. I-9 </vt:lpstr>
      <vt:lpstr>MARQUES DE COMMERCE: Loi sur les marques de commerce,  L.R.C., 1985, ch. T-13</vt:lpstr>
      <vt:lpstr>DROIT D'AUTEUR -</vt:lpstr>
      <vt:lpstr>La structure de la loi</vt:lpstr>
      <vt:lpstr> L’objet doit appartenir à une catégorie énumérée :  </vt:lpstr>
      <vt:lpstr>Le concept d’oeuvre </vt:lpstr>
      <vt:lpstr>Les œuvres : ► Littéraires,  Musicales, Dramatiques, Artistiques</vt:lpstr>
      <vt:lpstr>Les œuvres : Littéraires,  ►Musicales, ► Dramatiques, Artistiques</vt:lpstr>
      <vt:lpstr>Les œuvres : Littéraires,  Musicales, Dramatiques, ►Artistiques</vt:lpstr>
      <vt:lpstr>Les objets du droit d’auteur (droit voisin)</vt:lpstr>
      <vt:lpstr>L’artiste-interprète  </vt:lpstr>
      <vt:lpstr>L’enregistrement sonore</vt:lpstr>
      <vt:lpstr>La structure de la loi</vt:lpstr>
      <vt:lpstr>2. Les conditions de protection</vt:lpstr>
      <vt:lpstr>La fixation</vt:lpstr>
      <vt:lpstr>L’équivalence du support</vt:lpstr>
      <vt:lpstr>L’originalité : CCH Canadienne Ltée c. Barreau du Haut-Canada, [2004] 1 R.C.S. 339, 2004 CSC 13</vt:lpstr>
      <vt:lpstr>CCH Canadienne Ltée c. Barreau du Haut-Canada, [2004] 1 R.C.S. 339, 2004 CSC 13</vt:lpstr>
      <vt:lpstr>Présentation PowerPoint</vt:lpstr>
      <vt:lpstr>Le personnage  </vt:lpstr>
      <vt:lpstr>Conseils pratiques </vt:lpstr>
      <vt:lpstr>Le domaine public </vt:lpstr>
      <vt:lpstr>La structure de la loi</vt:lpstr>
      <vt:lpstr>La durée des droits patrimoniaux – règle générale</vt:lpstr>
      <vt:lpstr>3. ► Les droits </vt:lpstr>
      <vt:lpstr>Les droits moraux (accordés aux auteurs et depuis 2012 aux artistes-interprètes- art. 17.1)</vt:lpstr>
      <vt:lpstr>Droits patrimoniaux</vt:lpstr>
      <vt:lpstr>UNE PARTIE IMPORTANTE</vt:lpstr>
      <vt:lpstr>Une partie importante</vt:lpstr>
      <vt:lpstr>Protection du personnage – selon la Cour suprême dans l’affaire Cinar -</vt:lpstr>
      <vt:lpstr>Cinar Corporation c. Robinson, 2013 CSC 73, [2013] 3 R.C.S. 1168 – images extraites de la décision de la Cour supérieure http://www.canlii.org/fr/qc/qccs/doc/2009/2009qccs3793/2009qccs3793.html?searchUrlHash=AAAAAQAHY3J1c2_DqQAAAAAB</vt:lpstr>
      <vt:lpstr>Droits patrimoniaux</vt:lpstr>
      <vt:lpstr>Le droit d’auteur et les autres droits  - une protection à géométrie variable </vt:lpstr>
      <vt:lpstr>Les droits patrimoniaux</vt:lpstr>
      <vt:lpstr>Les droits ayant trait à la reproduction </vt:lpstr>
      <vt:lpstr>Émile Nelligan (1879-1941)  (1 strophe extrait du poème de 4 strophes  SOIR D’HIVER)  </vt:lpstr>
      <vt:lpstr>Les droits ayant trait à la communication</vt:lpstr>
      <vt:lpstr>La représentation publique – art. 3</vt:lpstr>
      <vt:lpstr>COMMUNICATION PAR TÉLÉCOMMUNICATION ART. 3 (1F)</vt:lpstr>
      <vt:lpstr>COMMUNICATION PAR TÉLÉCOMMUNICATION ART. 3 (1F)  au public ou privé </vt:lpstr>
      <vt:lpstr>Droits patrimoniaux  L’autorisation art. 3</vt:lpstr>
      <vt:lpstr>Des droits patrimoniaux relatifs aux exemplaires : la  publication, la location, la première distribution par transfert de propriété; les violations et les interdictions</vt:lpstr>
      <vt:lpstr>Les mesures de protection technique</vt:lpstr>
      <vt:lpstr>Les exceptions aux interdictions</vt:lpstr>
      <vt:lpstr>La sanction pécuniaire pour un courriel – contournement de MPT</vt:lpstr>
      <vt:lpstr>La structure de la loi</vt:lpstr>
      <vt:lpstr>Une liste sans fin d’exceptions particulières </vt:lpstr>
      <vt:lpstr>UTILISATION ÉQUITABLE</vt:lpstr>
      <vt:lpstr>CCH Canadienne Ltée c. Barreau du Haut-Canada, [2004] 1 R.C.S. 339, 2004 CSC 13</vt:lpstr>
      <vt:lpstr>Utilisation équitable – Cause CCH §53</vt:lpstr>
      <vt:lpstr>Société canadienne des auteurs, compositeurs et éditeurs de musique c. Bell Canada, 2012 CSC 36, [2012] 2 R.C.S. 326</vt:lpstr>
      <vt:lpstr>En éducation </vt:lpstr>
      <vt:lpstr>L’interprétation extensive de l’utilisation équitable </vt:lpstr>
      <vt:lpstr>Exceptions pour les établissements d’enseignement</vt:lpstr>
      <vt:lpstr>Exceptions législatives particulières pour les établissements d’enseignement</vt:lpstr>
      <vt:lpstr>Mises en garde</vt:lpstr>
      <vt:lpstr>Autres exceptions assorties de conditions irréalistes – la copie privée audio </vt:lpstr>
      <vt:lpstr>Et le nouvel art. 29.22 Le transfert d’un médium à un autre </vt:lpstr>
      <vt:lpstr>Le programme d’ordinateur </vt:lpstr>
      <vt:lpstr>Exception – contenu non commercial généré par l’utilisateur</vt:lpstr>
      <vt:lpstr>Exception – contenu non commercial généré par l’utilisateur – les problématiques </vt:lpstr>
      <vt:lpstr>La structure de la loi</vt:lpstr>
      <vt:lpstr>Titularité</vt:lpstr>
      <vt:lpstr>Attention</vt:lpstr>
      <vt:lpstr>La gestion collective</vt:lpstr>
      <vt:lpstr>Sociétés de gestion – unions - Artistes-interprètes </vt:lpstr>
      <vt:lpstr>La copie privée</vt:lpstr>
      <vt:lpstr>Les tarifs</vt:lpstr>
      <vt:lpstr>Des associations ou unions – auteurs dramatiques</vt:lpstr>
      <vt:lpstr>Les arts visuels</vt:lpstr>
      <vt:lpstr>Autres cliniques juridiques </vt:lpstr>
      <vt:lpstr>Autres cliniques juridiques </vt:lpstr>
      <vt:lpstr>Des sites d’information utile  </vt:lpstr>
      <vt:lpstr>Présentation PowerPoint</vt:lpstr>
    </vt:vector>
  </TitlesOfParts>
  <Company>University of Ottawa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Mistrale Goudreau</dc:title>
  <dc:creator>Mistrale Groudreau</dc:creator>
  <cp:lastModifiedBy>utilisateur</cp:lastModifiedBy>
  <cp:revision>361</cp:revision>
  <cp:lastPrinted>2019-02-14T21:53:02Z</cp:lastPrinted>
  <dcterms:created xsi:type="dcterms:W3CDTF">2012-10-28T15:10:52Z</dcterms:created>
  <dcterms:modified xsi:type="dcterms:W3CDTF">2019-02-26T16:16:53Z</dcterms:modified>
</cp:coreProperties>
</file>