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7" r:id="rId3"/>
    <p:sldMasterId id="2147483694" r:id="rId4"/>
  </p:sldMasterIdLst>
  <p:notesMasterIdLst>
    <p:notesMasterId r:id="rId18"/>
  </p:notesMasterIdLst>
  <p:handoutMasterIdLst>
    <p:handoutMasterId r:id="rId19"/>
  </p:handoutMasterIdLst>
  <p:sldIdLst>
    <p:sldId id="256" r:id="rId5"/>
    <p:sldId id="311" r:id="rId6"/>
    <p:sldId id="317" r:id="rId7"/>
    <p:sldId id="318" r:id="rId8"/>
    <p:sldId id="319" r:id="rId9"/>
    <p:sldId id="259" r:id="rId10"/>
    <p:sldId id="266" r:id="rId11"/>
    <p:sldId id="321" r:id="rId12"/>
    <p:sldId id="264" r:id="rId13"/>
    <p:sldId id="295" r:id="rId14"/>
    <p:sldId id="293" r:id="rId15"/>
    <p:sldId id="272" r:id="rId16"/>
    <p:sldId id="294" r:id="rId17"/>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5" clrIdx="0">
    <p:extLst/>
  </p:cmAuthor>
  <p:cmAuthor id="2" name="Microsoft Office User" initials="Office [2]" lastIdx="1" clrIdx="1">
    <p:extLst/>
  </p:cmAuthor>
  <p:cmAuthor id="3" name="Centre AJEFS" initials="CA" lastIdx="9" clrIdx="2">
    <p:extLst>
      <p:ext uri="{19B8F6BF-5375-455C-9EA6-DF929625EA0E}">
        <p15:presenceInfo xmlns:p15="http://schemas.microsoft.com/office/powerpoint/2012/main" userId="a394d422d69baa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78880" autoAdjust="0"/>
  </p:normalViewPr>
  <p:slideViewPr>
    <p:cSldViewPr>
      <p:cViewPr varScale="1">
        <p:scale>
          <a:sx n="72" d="100"/>
          <a:sy n="72" d="100"/>
        </p:scale>
        <p:origin x="1824"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52" d="100"/>
          <a:sy n="152" d="100"/>
        </p:scale>
        <p:origin x="141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A7BBB-773D-4586-A42F-B58CB647B886}" type="doc">
      <dgm:prSet loTypeId="urn:microsoft.com/office/officeart/2005/8/layout/target1" loCatId="relationship" qsTypeId="urn:microsoft.com/office/officeart/2005/8/quickstyle/3d2" qsCatId="3D" csTypeId="urn:microsoft.com/office/officeart/2005/8/colors/accent3_2" csCatId="accent3" phldr="1"/>
      <dgm:spPr/>
    </dgm:pt>
    <dgm:pt modelId="{8D468A7C-A0C8-4E15-9575-0062EE8AAB93}">
      <dgm:prSet phldrT="[Texte]" custT="1"/>
      <dgm:spPr/>
      <dgm:t>
        <a:bodyPr/>
        <a:lstStyle/>
        <a:p>
          <a:r>
            <a:rPr lang="fr-CA" sz="3200" b="1" dirty="0"/>
            <a:t>Collaboration</a:t>
          </a:r>
        </a:p>
      </dgm:t>
    </dgm:pt>
    <dgm:pt modelId="{017944E2-A45D-4EDB-BC5F-BB41FAEABA7A}" type="parTrans" cxnId="{F2D4D65B-0B9E-4C85-B4E8-1E88894AC0FC}">
      <dgm:prSet/>
      <dgm:spPr/>
      <dgm:t>
        <a:bodyPr/>
        <a:lstStyle/>
        <a:p>
          <a:endParaRPr lang="fr-CA"/>
        </a:p>
      </dgm:t>
    </dgm:pt>
    <dgm:pt modelId="{7B74670E-9FC3-4FA9-B27F-35DE71CD5248}" type="sibTrans" cxnId="{F2D4D65B-0B9E-4C85-B4E8-1E88894AC0FC}">
      <dgm:prSet/>
      <dgm:spPr/>
      <dgm:t>
        <a:bodyPr/>
        <a:lstStyle/>
        <a:p>
          <a:endParaRPr lang="fr-CA"/>
        </a:p>
      </dgm:t>
    </dgm:pt>
    <dgm:pt modelId="{FD3018AE-F22E-4DC1-BBD9-F7189A2DF057}">
      <dgm:prSet phldrT="[Texte]" custT="1"/>
      <dgm:spPr/>
      <dgm:t>
        <a:bodyPr/>
        <a:lstStyle/>
        <a:p>
          <a:r>
            <a:rPr lang="fr-CA" sz="3200" b="1" dirty="0"/>
            <a:t>Information</a:t>
          </a:r>
        </a:p>
      </dgm:t>
    </dgm:pt>
    <dgm:pt modelId="{CD70FB82-5DA2-4F8A-AC03-772EA77508D6}" type="parTrans" cxnId="{1A89C7BE-AB83-4ED6-8168-42EA8FA71344}">
      <dgm:prSet/>
      <dgm:spPr/>
      <dgm:t>
        <a:bodyPr/>
        <a:lstStyle/>
        <a:p>
          <a:endParaRPr lang="fr-CA"/>
        </a:p>
      </dgm:t>
    </dgm:pt>
    <dgm:pt modelId="{DAAE5879-3463-496F-A8CB-A85DB554DF68}" type="sibTrans" cxnId="{1A89C7BE-AB83-4ED6-8168-42EA8FA71344}">
      <dgm:prSet/>
      <dgm:spPr/>
      <dgm:t>
        <a:bodyPr/>
        <a:lstStyle/>
        <a:p>
          <a:endParaRPr lang="fr-CA"/>
        </a:p>
      </dgm:t>
    </dgm:pt>
    <dgm:pt modelId="{1801159F-D9E5-44D8-836B-06471CE4E069}">
      <dgm:prSet phldrT="[Texte]" custT="1"/>
      <dgm:spPr/>
      <dgm:t>
        <a:bodyPr/>
        <a:lstStyle/>
        <a:p>
          <a:r>
            <a:rPr lang="fr-CA" sz="3200" b="1" smtClean="0"/>
            <a:t> Facilitation </a:t>
          </a:r>
          <a:endParaRPr lang="fr-CA" sz="3200" b="1" dirty="0"/>
        </a:p>
      </dgm:t>
    </dgm:pt>
    <dgm:pt modelId="{AEF5EDDF-ACDC-4A80-B9C1-3C19F8B61776}" type="parTrans" cxnId="{882DAC5A-17B0-40BE-9B86-5A520567AA97}">
      <dgm:prSet/>
      <dgm:spPr/>
      <dgm:t>
        <a:bodyPr/>
        <a:lstStyle/>
        <a:p>
          <a:endParaRPr lang="fr-CA"/>
        </a:p>
      </dgm:t>
    </dgm:pt>
    <dgm:pt modelId="{A5EB9C4F-9A1A-4640-BE51-537FE2535D1E}" type="sibTrans" cxnId="{882DAC5A-17B0-40BE-9B86-5A520567AA97}">
      <dgm:prSet/>
      <dgm:spPr/>
      <dgm:t>
        <a:bodyPr/>
        <a:lstStyle/>
        <a:p>
          <a:endParaRPr lang="fr-CA"/>
        </a:p>
      </dgm:t>
    </dgm:pt>
    <dgm:pt modelId="{93340A98-6355-4F1A-8A4A-C0BBC38D311C}">
      <dgm:prSet custT="1"/>
      <dgm:spPr/>
      <dgm:t>
        <a:bodyPr/>
        <a:lstStyle/>
        <a:p>
          <a:r>
            <a:rPr lang="fr-CA" sz="3200" b="1" dirty="0" smtClean="0"/>
            <a:t>Support</a:t>
          </a:r>
          <a:endParaRPr lang="fr-CA" sz="3200" b="1" dirty="0"/>
        </a:p>
      </dgm:t>
    </dgm:pt>
    <dgm:pt modelId="{E55DB848-555F-4F74-8492-F07D62150034}" type="parTrans" cxnId="{808C406B-6AC2-446E-9FED-F3AC5A3472D7}">
      <dgm:prSet/>
      <dgm:spPr/>
      <dgm:t>
        <a:bodyPr/>
        <a:lstStyle/>
        <a:p>
          <a:endParaRPr lang="fr-CA"/>
        </a:p>
      </dgm:t>
    </dgm:pt>
    <dgm:pt modelId="{A900B5D6-AA5F-4F33-8A0D-D5E1BD9A91F9}" type="sibTrans" cxnId="{808C406B-6AC2-446E-9FED-F3AC5A3472D7}">
      <dgm:prSet/>
      <dgm:spPr/>
      <dgm:t>
        <a:bodyPr/>
        <a:lstStyle/>
        <a:p>
          <a:endParaRPr lang="fr-CA"/>
        </a:p>
      </dgm:t>
    </dgm:pt>
    <dgm:pt modelId="{F79EA079-BA7A-436E-8C30-81DBB6D1965D}" type="pres">
      <dgm:prSet presAssocID="{56DA7BBB-773D-4586-A42F-B58CB647B886}" presName="composite" presStyleCnt="0">
        <dgm:presLayoutVars>
          <dgm:chMax val="5"/>
          <dgm:dir/>
          <dgm:resizeHandles val="exact"/>
        </dgm:presLayoutVars>
      </dgm:prSet>
      <dgm:spPr/>
    </dgm:pt>
    <dgm:pt modelId="{216C6BDA-3545-48A7-8E7A-DF6507D2E629}" type="pres">
      <dgm:prSet presAssocID="{8D468A7C-A0C8-4E15-9575-0062EE8AAB93}" presName="circle1" presStyleLbl="lnNode1" presStyleIdx="0" presStyleCnt="4"/>
      <dgm:spPr/>
    </dgm:pt>
    <dgm:pt modelId="{970D998A-ABDC-4195-88BA-764606498C58}" type="pres">
      <dgm:prSet presAssocID="{8D468A7C-A0C8-4E15-9575-0062EE8AAB93}" presName="text1" presStyleLbl="revTx" presStyleIdx="0" presStyleCnt="4" custScaleX="162822" custLinFactNeighborX="21260" custLinFactNeighborY="9494">
        <dgm:presLayoutVars>
          <dgm:bulletEnabled val="1"/>
        </dgm:presLayoutVars>
      </dgm:prSet>
      <dgm:spPr/>
      <dgm:t>
        <a:bodyPr/>
        <a:lstStyle/>
        <a:p>
          <a:endParaRPr lang="fr-CA"/>
        </a:p>
      </dgm:t>
    </dgm:pt>
    <dgm:pt modelId="{94D2823B-B400-46A4-B668-C113EC3E9242}" type="pres">
      <dgm:prSet presAssocID="{8D468A7C-A0C8-4E15-9575-0062EE8AAB93}" presName="line1" presStyleLbl="callout" presStyleIdx="0" presStyleCnt="8"/>
      <dgm:spPr/>
    </dgm:pt>
    <dgm:pt modelId="{15C23446-BEB0-493E-B754-51D896DD0CCA}" type="pres">
      <dgm:prSet presAssocID="{8D468A7C-A0C8-4E15-9575-0062EE8AAB93}" presName="d1" presStyleLbl="callout" presStyleIdx="1" presStyleCnt="8"/>
      <dgm:spPr/>
    </dgm:pt>
    <dgm:pt modelId="{0B7A72B8-7714-439D-9744-9F4EB74EDC09}" type="pres">
      <dgm:prSet presAssocID="{FD3018AE-F22E-4DC1-BBD9-F7189A2DF057}" presName="circle2" presStyleLbl="lnNode1" presStyleIdx="1" presStyleCnt="4"/>
      <dgm:spPr/>
    </dgm:pt>
    <dgm:pt modelId="{0C22F010-887A-40DD-ABC9-9CA4EE1C9C13}" type="pres">
      <dgm:prSet presAssocID="{FD3018AE-F22E-4DC1-BBD9-F7189A2DF057}" presName="text2" presStyleLbl="revTx" presStyleIdx="1" presStyleCnt="4" custScaleX="142573" custLinFactNeighborX="19257" custLinFactNeighborY="-1615">
        <dgm:presLayoutVars>
          <dgm:bulletEnabled val="1"/>
        </dgm:presLayoutVars>
      </dgm:prSet>
      <dgm:spPr/>
      <dgm:t>
        <a:bodyPr/>
        <a:lstStyle/>
        <a:p>
          <a:endParaRPr lang="fr-CA"/>
        </a:p>
      </dgm:t>
    </dgm:pt>
    <dgm:pt modelId="{A327532A-BF94-4E03-9B6E-1286C9119E73}" type="pres">
      <dgm:prSet presAssocID="{FD3018AE-F22E-4DC1-BBD9-F7189A2DF057}" presName="line2" presStyleLbl="callout" presStyleIdx="2" presStyleCnt="8"/>
      <dgm:spPr/>
    </dgm:pt>
    <dgm:pt modelId="{A8E9E189-F8F7-451D-871A-139AE9899AAD}" type="pres">
      <dgm:prSet presAssocID="{FD3018AE-F22E-4DC1-BBD9-F7189A2DF057}" presName="d2" presStyleLbl="callout" presStyleIdx="3" presStyleCnt="8"/>
      <dgm:spPr/>
    </dgm:pt>
    <dgm:pt modelId="{99434A8E-E335-4D98-846F-DC281880ACBF}" type="pres">
      <dgm:prSet presAssocID="{1801159F-D9E5-44D8-836B-06471CE4E069}" presName="circle3" presStyleLbl="lnNode1" presStyleIdx="2" presStyleCnt="4"/>
      <dgm:spPr/>
    </dgm:pt>
    <dgm:pt modelId="{A0BE8AB9-A79C-4E28-AE38-9B1DB431E384}" type="pres">
      <dgm:prSet presAssocID="{1801159F-D9E5-44D8-836B-06471CE4E069}" presName="text3" presStyleLbl="revTx" presStyleIdx="2" presStyleCnt="4" custScaleX="171770" custLinFactNeighborX="24776" custLinFactNeighborY="11177">
        <dgm:presLayoutVars>
          <dgm:bulletEnabled val="1"/>
        </dgm:presLayoutVars>
      </dgm:prSet>
      <dgm:spPr/>
      <dgm:t>
        <a:bodyPr/>
        <a:lstStyle/>
        <a:p>
          <a:endParaRPr lang="fr-CA"/>
        </a:p>
      </dgm:t>
    </dgm:pt>
    <dgm:pt modelId="{DBF388A8-5C60-4EA4-B782-354483B22998}" type="pres">
      <dgm:prSet presAssocID="{1801159F-D9E5-44D8-836B-06471CE4E069}" presName="line3" presStyleLbl="callout" presStyleIdx="4" presStyleCnt="8"/>
      <dgm:spPr/>
    </dgm:pt>
    <dgm:pt modelId="{E4B0585F-FF47-486A-8037-C975BF0288D3}" type="pres">
      <dgm:prSet presAssocID="{1801159F-D9E5-44D8-836B-06471CE4E069}" presName="d3" presStyleLbl="callout" presStyleIdx="5" presStyleCnt="8"/>
      <dgm:spPr/>
    </dgm:pt>
    <dgm:pt modelId="{289837DD-1DB9-4398-A771-381391EA4861}" type="pres">
      <dgm:prSet presAssocID="{93340A98-6355-4F1A-8A4A-C0BBC38D311C}" presName="circle4" presStyleLbl="lnNode1" presStyleIdx="3" presStyleCnt="4"/>
      <dgm:spPr/>
    </dgm:pt>
    <dgm:pt modelId="{2BD16DF5-C436-40A9-BD59-D01978CC760D}" type="pres">
      <dgm:prSet presAssocID="{93340A98-6355-4F1A-8A4A-C0BBC38D311C}" presName="text4" presStyleLbl="revTx" presStyleIdx="3" presStyleCnt="4" custScaleX="161780" custLinFactNeighborX="24800" custLinFactNeighborY="16808">
        <dgm:presLayoutVars>
          <dgm:bulletEnabled val="1"/>
        </dgm:presLayoutVars>
      </dgm:prSet>
      <dgm:spPr/>
      <dgm:t>
        <a:bodyPr/>
        <a:lstStyle/>
        <a:p>
          <a:endParaRPr lang="fr-CA"/>
        </a:p>
      </dgm:t>
    </dgm:pt>
    <dgm:pt modelId="{18189506-6AD8-42BA-84A1-A4C7E6188CCA}" type="pres">
      <dgm:prSet presAssocID="{93340A98-6355-4F1A-8A4A-C0BBC38D311C}" presName="line4" presStyleLbl="callout" presStyleIdx="6" presStyleCnt="8"/>
      <dgm:spPr/>
    </dgm:pt>
    <dgm:pt modelId="{2552C6E6-8C5D-4F9D-A1D3-AD5B9B57EA4A}" type="pres">
      <dgm:prSet presAssocID="{93340A98-6355-4F1A-8A4A-C0BBC38D311C}" presName="d4" presStyleLbl="callout" presStyleIdx="7" presStyleCnt="8"/>
      <dgm:spPr/>
    </dgm:pt>
  </dgm:ptLst>
  <dgm:cxnLst>
    <dgm:cxn modelId="{1A89C7BE-AB83-4ED6-8168-42EA8FA71344}" srcId="{56DA7BBB-773D-4586-A42F-B58CB647B886}" destId="{FD3018AE-F22E-4DC1-BBD9-F7189A2DF057}" srcOrd="1" destOrd="0" parTransId="{CD70FB82-5DA2-4F8A-AC03-772EA77508D6}" sibTransId="{DAAE5879-3463-496F-A8CB-A85DB554DF68}"/>
    <dgm:cxn modelId="{9BC1B9F7-9AF3-4A88-9968-1749E20D070A}" type="presOf" srcId="{56DA7BBB-773D-4586-A42F-B58CB647B886}" destId="{F79EA079-BA7A-436E-8C30-81DBB6D1965D}" srcOrd="0" destOrd="0" presId="urn:microsoft.com/office/officeart/2005/8/layout/target1"/>
    <dgm:cxn modelId="{6469B848-E6D6-40CE-A0D4-09AC8CB00FEC}" type="presOf" srcId="{FD3018AE-F22E-4DC1-BBD9-F7189A2DF057}" destId="{0C22F010-887A-40DD-ABC9-9CA4EE1C9C13}" srcOrd="0" destOrd="0" presId="urn:microsoft.com/office/officeart/2005/8/layout/target1"/>
    <dgm:cxn modelId="{317F23F0-9A5D-476D-80D1-1DD23987A591}" type="presOf" srcId="{8D468A7C-A0C8-4E15-9575-0062EE8AAB93}" destId="{970D998A-ABDC-4195-88BA-764606498C58}" srcOrd="0" destOrd="0" presId="urn:microsoft.com/office/officeart/2005/8/layout/target1"/>
    <dgm:cxn modelId="{808C406B-6AC2-446E-9FED-F3AC5A3472D7}" srcId="{56DA7BBB-773D-4586-A42F-B58CB647B886}" destId="{93340A98-6355-4F1A-8A4A-C0BBC38D311C}" srcOrd="3" destOrd="0" parTransId="{E55DB848-555F-4F74-8492-F07D62150034}" sibTransId="{A900B5D6-AA5F-4F33-8A0D-D5E1BD9A91F9}"/>
    <dgm:cxn modelId="{0F79DC70-1BEC-43C4-A367-012138098D17}" type="presOf" srcId="{93340A98-6355-4F1A-8A4A-C0BBC38D311C}" destId="{2BD16DF5-C436-40A9-BD59-D01978CC760D}" srcOrd="0" destOrd="0" presId="urn:microsoft.com/office/officeart/2005/8/layout/target1"/>
    <dgm:cxn modelId="{F2D4D65B-0B9E-4C85-B4E8-1E88894AC0FC}" srcId="{56DA7BBB-773D-4586-A42F-B58CB647B886}" destId="{8D468A7C-A0C8-4E15-9575-0062EE8AAB93}" srcOrd="0" destOrd="0" parTransId="{017944E2-A45D-4EDB-BC5F-BB41FAEABA7A}" sibTransId="{7B74670E-9FC3-4FA9-B27F-35DE71CD5248}"/>
    <dgm:cxn modelId="{7F56A3B2-9B70-47BC-8112-D9AF1EAC13CC}" type="presOf" srcId="{1801159F-D9E5-44D8-836B-06471CE4E069}" destId="{A0BE8AB9-A79C-4E28-AE38-9B1DB431E384}" srcOrd="0" destOrd="0" presId="urn:microsoft.com/office/officeart/2005/8/layout/target1"/>
    <dgm:cxn modelId="{882DAC5A-17B0-40BE-9B86-5A520567AA97}" srcId="{56DA7BBB-773D-4586-A42F-B58CB647B886}" destId="{1801159F-D9E5-44D8-836B-06471CE4E069}" srcOrd="2" destOrd="0" parTransId="{AEF5EDDF-ACDC-4A80-B9C1-3C19F8B61776}" sibTransId="{A5EB9C4F-9A1A-4640-BE51-537FE2535D1E}"/>
    <dgm:cxn modelId="{4DD20D2F-BF33-495A-A016-1558CE603FB8}" type="presParOf" srcId="{F79EA079-BA7A-436E-8C30-81DBB6D1965D}" destId="{216C6BDA-3545-48A7-8E7A-DF6507D2E629}" srcOrd="0" destOrd="0" presId="urn:microsoft.com/office/officeart/2005/8/layout/target1"/>
    <dgm:cxn modelId="{68794D4D-DFFF-4CE8-84DE-98A96F1733C1}" type="presParOf" srcId="{F79EA079-BA7A-436E-8C30-81DBB6D1965D}" destId="{970D998A-ABDC-4195-88BA-764606498C58}" srcOrd="1" destOrd="0" presId="urn:microsoft.com/office/officeart/2005/8/layout/target1"/>
    <dgm:cxn modelId="{533B8BD2-3849-4DCB-97C4-9F49FCB6E05D}" type="presParOf" srcId="{F79EA079-BA7A-436E-8C30-81DBB6D1965D}" destId="{94D2823B-B400-46A4-B668-C113EC3E9242}" srcOrd="2" destOrd="0" presId="urn:microsoft.com/office/officeart/2005/8/layout/target1"/>
    <dgm:cxn modelId="{97396F5D-5B0A-47B9-8BA1-FD7774FA21E1}" type="presParOf" srcId="{F79EA079-BA7A-436E-8C30-81DBB6D1965D}" destId="{15C23446-BEB0-493E-B754-51D896DD0CCA}" srcOrd="3" destOrd="0" presId="urn:microsoft.com/office/officeart/2005/8/layout/target1"/>
    <dgm:cxn modelId="{C262D7A3-C1F2-49D5-908C-1CADEA9DD8DA}" type="presParOf" srcId="{F79EA079-BA7A-436E-8C30-81DBB6D1965D}" destId="{0B7A72B8-7714-439D-9744-9F4EB74EDC09}" srcOrd="4" destOrd="0" presId="urn:microsoft.com/office/officeart/2005/8/layout/target1"/>
    <dgm:cxn modelId="{617A625D-6D11-449D-BCE4-8F1B056EF0BD}" type="presParOf" srcId="{F79EA079-BA7A-436E-8C30-81DBB6D1965D}" destId="{0C22F010-887A-40DD-ABC9-9CA4EE1C9C13}" srcOrd="5" destOrd="0" presId="urn:microsoft.com/office/officeart/2005/8/layout/target1"/>
    <dgm:cxn modelId="{69967E2F-EA35-4498-8141-A55CBB88681F}" type="presParOf" srcId="{F79EA079-BA7A-436E-8C30-81DBB6D1965D}" destId="{A327532A-BF94-4E03-9B6E-1286C9119E73}" srcOrd="6" destOrd="0" presId="urn:microsoft.com/office/officeart/2005/8/layout/target1"/>
    <dgm:cxn modelId="{A5EFEF12-A3DA-4D11-B30A-575A5A87F391}" type="presParOf" srcId="{F79EA079-BA7A-436E-8C30-81DBB6D1965D}" destId="{A8E9E189-F8F7-451D-871A-139AE9899AAD}" srcOrd="7" destOrd="0" presId="urn:microsoft.com/office/officeart/2005/8/layout/target1"/>
    <dgm:cxn modelId="{4F491D73-C04B-4C86-A040-CE9BA9E2A0B8}" type="presParOf" srcId="{F79EA079-BA7A-436E-8C30-81DBB6D1965D}" destId="{99434A8E-E335-4D98-846F-DC281880ACBF}" srcOrd="8" destOrd="0" presId="urn:microsoft.com/office/officeart/2005/8/layout/target1"/>
    <dgm:cxn modelId="{788D5ACA-DB04-4498-9469-4A3E5673EEBD}" type="presParOf" srcId="{F79EA079-BA7A-436E-8C30-81DBB6D1965D}" destId="{A0BE8AB9-A79C-4E28-AE38-9B1DB431E384}" srcOrd="9" destOrd="0" presId="urn:microsoft.com/office/officeart/2005/8/layout/target1"/>
    <dgm:cxn modelId="{F0F3A671-A6F0-40E7-9214-D34ED004A48B}" type="presParOf" srcId="{F79EA079-BA7A-436E-8C30-81DBB6D1965D}" destId="{DBF388A8-5C60-4EA4-B782-354483B22998}" srcOrd="10" destOrd="0" presId="urn:microsoft.com/office/officeart/2005/8/layout/target1"/>
    <dgm:cxn modelId="{58786828-053C-4C5E-8837-B466100E1375}" type="presParOf" srcId="{F79EA079-BA7A-436E-8C30-81DBB6D1965D}" destId="{E4B0585F-FF47-486A-8037-C975BF0288D3}" srcOrd="11" destOrd="0" presId="urn:microsoft.com/office/officeart/2005/8/layout/target1"/>
    <dgm:cxn modelId="{D0FBC4D2-2B7F-4127-A2AB-A0F5540F4E0F}" type="presParOf" srcId="{F79EA079-BA7A-436E-8C30-81DBB6D1965D}" destId="{289837DD-1DB9-4398-A771-381391EA4861}" srcOrd="12" destOrd="0" presId="urn:microsoft.com/office/officeart/2005/8/layout/target1"/>
    <dgm:cxn modelId="{7DCC88FA-A4ED-4363-9DA9-F9702D0F221D}" type="presParOf" srcId="{F79EA079-BA7A-436E-8C30-81DBB6D1965D}" destId="{2BD16DF5-C436-40A9-BD59-D01978CC760D}" srcOrd="13" destOrd="0" presId="urn:microsoft.com/office/officeart/2005/8/layout/target1"/>
    <dgm:cxn modelId="{5D4D26A3-8DFB-408A-808C-DE40F2A0EF30}" type="presParOf" srcId="{F79EA079-BA7A-436E-8C30-81DBB6D1965D}" destId="{18189506-6AD8-42BA-84A1-A4C7E6188CCA}" srcOrd="14" destOrd="0" presId="urn:microsoft.com/office/officeart/2005/8/layout/target1"/>
    <dgm:cxn modelId="{CD06B43B-8370-4765-9638-ECCB976B07F1}" type="presParOf" srcId="{F79EA079-BA7A-436E-8C30-81DBB6D1965D}" destId="{2552C6E6-8C5D-4F9D-A1D3-AD5B9B57EA4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837DD-1DB9-4398-A771-381391EA4861}">
      <dsp:nvSpPr>
        <dsp:cNvPr id="0" name=""/>
        <dsp:cNvSpPr/>
      </dsp:nvSpPr>
      <dsp:spPr>
        <a:xfrm>
          <a:off x="578502" y="1182290"/>
          <a:ext cx="3546872" cy="354687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99434A8E-E335-4D98-846F-DC281880ACBF}">
      <dsp:nvSpPr>
        <dsp:cNvPr id="0" name=""/>
        <dsp:cNvSpPr/>
      </dsp:nvSpPr>
      <dsp:spPr>
        <a:xfrm>
          <a:off x="1085409" y="1689197"/>
          <a:ext cx="2533057" cy="253305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B7A72B8-7714-439D-9744-9F4EB74EDC09}">
      <dsp:nvSpPr>
        <dsp:cNvPr id="0" name=""/>
        <dsp:cNvSpPr/>
      </dsp:nvSpPr>
      <dsp:spPr>
        <a:xfrm>
          <a:off x="1592021" y="2195809"/>
          <a:ext cx="1519834" cy="151983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216C6BDA-3545-48A7-8E7A-DF6507D2E629}">
      <dsp:nvSpPr>
        <dsp:cNvPr id="0" name=""/>
        <dsp:cNvSpPr/>
      </dsp:nvSpPr>
      <dsp:spPr>
        <a:xfrm>
          <a:off x="2098632" y="2702421"/>
          <a:ext cx="506611" cy="50661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970D998A-ABDC-4195-88BA-764606498C58}">
      <dsp:nvSpPr>
        <dsp:cNvPr id="0" name=""/>
        <dsp:cNvSpPr/>
      </dsp:nvSpPr>
      <dsp:spPr>
        <a:xfrm>
          <a:off x="4536498" y="80536"/>
          <a:ext cx="2887544" cy="84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fr-CA" sz="3200" b="1" kern="1200" dirty="0"/>
            <a:t>Collaboration</a:t>
          </a:r>
        </a:p>
      </dsp:txBody>
      <dsp:txXfrm>
        <a:off x="4536498" y="80536"/>
        <a:ext cx="2887544" cy="848293"/>
      </dsp:txXfrm>
    </dsp:sp>
    <dsp:sp modelId="{94D2823B-B400-46A4-B668-C113EC3E9242}">
      <dsp:nvSpPr>
        <dsp:cNvPr id="0" name=""/>
        <dsp:cNvSpPr/>
      </dsp:nvSpPr>
      <dsp:spPr>
        <a:xfrm>
          <a:off x="4273160" y="424146"/>
          <a:ext cx="44335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15C23446-BEB0-493E-B754-51D896DD0CCA}">
      <dsp:nvSpPr>
        <dsp:cNvPr id="0" name=""/>
        <dsp:cNvSpPr/>
      </dsp:nvSpPr>
      <dsp:spPr>
        <a:xfrm rot="5400000">
          <a:off x="2044542" y="703462"/>
          <a:ext cx="2506456" cy="1950779"/>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C22F010-887A-40DD-ABC9-9CA4EE1C9C13}">
      <dsp:nvSpPr>
        <dsp:cNvPr id="0" name=""/>
        <dsp:cNvSpPr/>
      </dsp:nvSpPr>
      <dsp:spPr>
        <a:xfrm>
          <a:off x="4680528" y="834593"/>
          <a:ext cx="2528441" cy="84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fr-CA" sz="3200" b="1" kern="1200" dirty="0"/>
            <a:t>Information</a:t>
          </a:r>
        </a:p>
      </dsp:txBody>
      <dsp:txXfrm>
        <a:off x="4680528" y="834593"/>
        <a:ext cx="2528441" cy="848293"/>
      </dsp:txXfrm>
    </dsp:sp>
    <dsp:sp modelId="{A327532A-BF94-4E03-9B6E-1286C9119E73}">
      <dsp:nvSpPr>
        <dsp:cNvPr id="0" name=""/>
        <dsp:cNvSpPr/>
      </dsp:nvSpPr>
      <dsp:spPr>
        <a:xfrm>
          <a:off x="4273160" y="1272440"/>
          <a:ext cx="44335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8E9E189-F8F7-451D-871A-139AE9899AAD}">
      <dsp:nvSpPr>
        <dsp:cNvPr id="0" name=""/>
        <dsp:cNvSpPr/>
      </dsp:nvSpPr>
      <dsp:spPr>
        <a:xfrm rot="5400000">
          <a:off x="2478443" y="1537864"/>
          <a:ext cx="2058368" cy="152811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0BE8AB9-A79C-4E28-AE38-9B1DB431E384}">
      <dsp:nvSpPr>
        <dsp:cNvPr id="0" name=""/>
        <dsp:cNvSpPr/>
      </dsp:nvSpPr>
      <dsp:spPr>
        <a:xfrm>
          <a:off x="4519508" y="1791401"/>
          <a:ext cx="3046231" cy="84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fr-CA" sz="3200" b="1" kern="1200" smtClean="0"/>
            <a:t> Facilitation </a:t>
          </a:r>
          <a:endParaRPr lang="fr-CA" sz="3200" b="1" kern="1200" dirty="0"/>
        </a:p>
      </dsp:txBody>
      <dsp:txXfrm>
        <a:off x="4519508" y="1791401"/>
        <a:ext cx="3046231" cy="848293"/>
      </dsp:txXfrm>
    </dsp:sp>
    <dsp:sp modelId="{DBF388A8-5C60-4EA4-B782-354483B22998}">
      <dsp:nvSpPr>
        <dsp:cNvPr id="0" name=""/>
        <dsp:cNvSpPr/>
      </dsp:nvSpPr>
      <dsp:spPr>
        <a:xfrm>
          <a:off x="4273160" y="2120734"/>
          <a:ext cx="44335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E4B0585F-FF47-486A-8037-C975BF0288D3}">
      <dsp:nvSpPr>
        <dsp:cNvPr id="0" name=""/>
        <dsp:cNvSpPr/>
      </dsp:nvSpPr>
      <dsp:spPr>
        <a:xfrm rot="5400000">
          <a:off x="2898452" y="2315516"/>
          <a:ext cx="1570082" cy="1179335"/>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BD16DF5-C436-40A9-BD59-D01978CC760D}">
      <dsp:nvSpPr>
        <dsp:cNvPr id="0" name=""/>
        <dsp:cNvSpPr/>
      </dsp:nvSpPr>
      <dsp:spPr>
        <a:xfrm>
          <a:off x="4608517" y="2687462"/>
          <a:ext cx="2869064" cy="84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lvl="0" algn="l" defTabSz="1422400">
            <a:lnSpc>
              <a:spcPct val="90000"/>
            </a:lnSpc>
            <a:spcBef>
              <a:spcPct val="0"/>
            </a:spcBef>
            <a:spcAft>
              <a:spcPct val="35000"/>
            </a:spcAft>
          </a:pPr>
          <a:r>
            <a:rPr lang="fr-CA" sz="3200" b="1" kern="1200" dirty="0" smtClean="0"/>
            <a:t>Support</a:t>
          </a:r>
          <a:endParaRPr lang="fr-CA" sz="3200" b="1" kern="1200" dirty="0"/>
        </a:p>
      </dsp:txBody>
      <dsp:txXfrm>
        <a:off x="4608517" y="2687462"/>
        <a:ext cx="2869064" cy="848293"/>
      </dsp:txXfrm>
    </dsp:sp>
    <dsp:sp modelId="{18189506-6AD8-42BA-84A1-A4C7E6188CCA}">
      <dsp:nvSpPr>
        <dsp:cNvPr id="0" name=""/>
        <dsp:cNvSpPr/>
      </dsp:nvSpPr>
      <dsp:spPr>
        <a:xfrm>
          <a:off x="4273160" y="2969027"/>
          <a:ext cx="44335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552C6E6-8C5D-4F9D-A1D3-AD5B9B57EA4A}">
      <dsp:nvSpPr>
        <dsp:cNvPr id="0" name=""/>
        <dsp:cNvSpPr/>
      </dsp:nvSpPr>
      <dsp:spPr>
        <a:xfrm rot="5400000">
          <a:off x="3319466" y="3096242"/>
          <a:ext cx="1079194" cy="824056"/>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fr-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730D24EA-3C45-45DD-9573-A1200CC5686C}" type="datetimeFigureOut">
              <a:rPr lang="fr-CA"/>
              <a:pPr>
                <a:defRPr/>
              </a:pPr>
              <a:t>2019-02-05</a:t>
            </a:fld>
            <a:endParaRPr lang="fr-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fr-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5A4A68-F84D-4EA9-BE76-8D78A2AC9CAD}" type="slidenum">
              <a:rPr lang="fr-CA" altLang="fr-FR"/>
              <a:pPr/>
              <a:t>‹N°›</a:t>
            </a:fld>
            <a:endParaRPr lang="fr-CA" altLang="fr-FR"/>
          </a:p>
        </p:txBody>
      </p:sp>
    </p:spTree>
    <p:extLst>
      <p:ext uri="{BB962C8B-B14F-4D97-AF65-F5344CB8AC3E}">
        <p14:creationId xmlns:p14="http://schemas.microsoft.com/office/powerpoint/2010/main" val="171536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vl1pPr>
          </a:lstStyle>
          <a:p>
            <a:pPr>
              <a:defRPr/>
            </a:pPr>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vl1pPr>
          </a:lstStyle>
          <a:p>
            <a:pPr>
              <a:defRPr/>
            </a:pPr>
            <a:fld id="{DB96E269-ECE1-49F1-93BA-66DE8CEA3696}" type="datetimeFigureOut">
              <a:rPr lang="fr-CA"/>
              <a:pPr>
                <a:defRPr/>
              </a:pPr>
              <a:t>2019-02-05</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vl1pPr>
          </a:lstStyle>
          <a:p>
            <a:pPr>
              <a:defRPr/>
            </a:pPr>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06F8C0F-E1DB-4B99-9953-D70F003664BE}" type="slidenum">
              <a:rPr lang="fr-CA" altLang="fr-FR"/>
              <a:pPr/>
              <a:t>‹N°›</a:t>
            </a:fld>
            <a:endParaRPr lang="fr-CA" altLang="fr-FR"/>
          </a:p>
        </p:txBody>
      </p:sp>
    </p:spTree>
    <p:extLst>
      <p:ext uri="{BB962C8B-B14F-4D97-AF65-F5344CB8AC3E}">
        <p14:creationId xmlns:p14="http://schemas.microsoft.com/office/powerpoint/2010/main" val="2596313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smtClean="0"/>
              <a:t>Webinar addressed to managers working </a:t>
            </a:r>
            <a:r>
              <a:rPr lang="en-CA" sz="1200" baseline="0" dirty="0" smtClean="0"/>
              <a:t>in the Saskatchewan justice system, especially supervisors and staff at the Saskatchewan Ministry of Justice.</a:t>
            </a:r>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a:t>
            </a:fld>
            <a:endParaRPr lang="fr-CA" altLang="fr-FR"/>
          </a:p>
        </p:txBody>
      </p:sp>
    </p:spTree>
    <p:extLst>
      <p:ext uri="{BB962C8B-B14F-4D97-AF65-F5344CB8AC3E}">
        <p14:creationId xmlns:p14="http://schemas.microsoft.com/office/powerpoint/2010/main" val="1406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smtClean="0"/>
              <a:t>Let me see if I have understood correctly:</a:t>
            </a:r>
          </a:p>
          <a:p>
            <a:endParaRPr lang="en-CA"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altLang="fr-FR" sz="1200" b="1" i="1" noProof="0" dirty="0" smtClean="0"/>
              <a:t>The active offer of justice services in French is:</a:t>
            </a:r>
          </a:p>
          <a:p>
            <a:endParaRPr lang="en-CA" sz="1200" dirty="0" smtClean="0"/>
          </a:p>
          <a:p>
            <a:pPr lvl="1">
              <a:buFont typeface="Wingdings" panose="05000000000000000000" pitchFamily="2" charset="2"/>
              <a:buChar char="ü"/>
              <a:defRPr/>
            </a:pPr>
            <a:r>
              <a:rPr lang="en-CA" altLang="fr-FR" sz="1400" noProof="0" dirty="0" smtClean="0"/>
              <a:t>A question of legitimacy, respect, equity and quality. It is therefore a question of ethics</a:t>
            </a:r>
          </a:p>
          <a:p>
            <a:pPr lvl="1">
              <a:buFont typeface="Wingdings" panose="05000000000000000000" pitchFamily="2" charset="2"/>
              <a:buChar char="ü"/>
              <a:defRPr/>
            </a:pPr>
            <a:r>
              <a:rPr lang="en-CA" altLang="fr-FR" sz="1400" noProof="0" dirty="0" smtClean="0"/>
              <a:t>A collective and systemic issue</a:t>
            </a:r>
          </a:p>
          <a:p>
            <a:pPr lvl="1">
              <a:buFont typeface="Wingdings" panose="05000000000000000000" pitchFamily="2" charset="2"/>
              <a:buChar char="ü"/>
              <a:defRPr/>
            </a:pPr>
            <a:r>
              <a:rPr lang="en-CA" sz="1400" noProof="0" dirty="0" smtClean="0"/>
              <a:t>A question of systemic, organizational, professional and community leadership</a:t>
            </a:r>
          </a:p>
          <a:p>
            <a:pPr marL="0" lvl="1" indent="0">
              <a:buFont typeface="Arial" panose="020B0604020202020204" pitchFamily="34" charset="0"/>
              <a:buNone/>
              <a:defRPr/>
            </a:pPr>
            <a:endParaRPr lang="en-CA" altLang="fr-FR" sz="1400" b="1" i="1" noProof="0" dirty="0" smtClean="0"/>
          </a:p>
          <a:p>
            <a:pPr marL="0" lvl="1" indent="0">
              <a:buFont typeface="Arial" panose="020B0604020202020204" pitchFamily="34" charset="0"/>
              <a:buNone/>
              <a:defRPr/>
            </a:pPr>
            <a:endParaRPr lang="en-CA" altLang="fr-FR" sz="1400" b="1" i="1" noProof="0" dirty="0" smtClean="0"/>
          </a:p>
          <a:p>
            <a:pPr marL="0" lvl="1" indent="0" algn="ctr">
              <a:buFont typeface="Arial" panose="020B0604020202020204" pitchFamily="34" charset="0"/>
              <a:buNone/>
              <a:defRPr/>
            </a:pPr>
            <a:r>
              <a:rPr lang="en-CA" altLang="fr-FR" sz="1400" b="1" i="1" noProof="0" dirty="0" smtClean="0"/>
              <a:t>Active offer requires exercising collaborative and ethical leadership!</a:t>
            </a:r>
          </a:p>
          <a:p>
            <a:endParaRPr lang="en-CA" sz="1400" dirty="0" smtClean="0"/>
          </a:p>
          <a:p>
            <a:endParaRPr lang="en-CA" sz="140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10</a:t>
            </a:fld>
            <a:endParaRPr lang="fr-CA" altLang="fr-FR"/>
          </a:p>
        </p:txBody>
      </p:sp>
    </p:spTree>
    <p:extLst>
      <p:ext uri="{BB962C8B-B14F-4D97-AF65-F5344CB8AC3E}">
        <p14:creationId xmlns:p14="http://schemas.microsoft.com/office/powerpoint/2010/main" val="22611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fr-FR" noProof="0" dirty="0" smtClean="0"/>
              <a:t>The Centre Info-Justice Saskatchewan can </a:t>
            </a:r>
            <a:r>
              <a:rPr lang="en-CA" altLang="fr-FR" baseline="0" noProof="0" dirty="0" smtClean="0"/>
              <a:t>help by offering support to the justice system and the professionals in implementing an active offer of FLS</a:t>
            </a:r>
            <a:endParaRPr lang="en-CA" altLang="fr-FR" noProof="0" dirty="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71DF61-A250-4729-B7A5-E1CAFC1720BE}" type="slidenum">
              <a:rPr lang="fr-CA" altLang="fr-FR"/>
              <a:pPr eaLnBrk="1" hangingPunct="1"/>
              <a:t>11</a:t>
            </a:fld>
            <a:endParaRPr lang="fr-CA" altLang="fr-FR"/>
          </a:p>
        </p:txBody>
      </p:sp>
    </p:spTree>
    <p:extLst>
      <p:ext uri="{BB962C8B-B14F-4D97-AF65-F5344CB8AC3E}">
        <p14:creationId xmlns:p14="http://schemas.microsoft.com/office/powerpoint/2010/main" val="312787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By </a:t>
            </a:r>
            <a:r>
              <a:rPr lang="fr-CA" dirty="0" err="1" smtClean="0"/>
              <a:t>providing</a:t>
            </a:r>
            <a:r>
              <a:rPr lang="fr-CA" baseline="0" dirty="0" smtClean="0"/>
              <a:t> </a:t>
            </a:r>
            <a:r>
              <a:rPr lang="fr-CA" dirty="0" smtClean="0"/>
              <a:t>information, </a:t>
            </a:r>
            <a:r>
              <a:rPr lang="fr-CA" dirty="0" err="1" smtClean="0"/>
              <a:t>resources</a:t>
            </a:r>
            <a:r>
              <a:rPr lang="fr-CA" dirty="0" smtClean="0"/>
              <a:t>  and facilitation services </a:t>
            </a:r>
            <a:r>
              <a:rPr lang="fr-CA" baseline="0" dirty="0" err="1" smtClean="0"/>
              <a:t>throughout</a:t>
            </a:r>
            <a:r>
              <a:rPr lang="fr-CA" baseline="0" dirty="0" smtClean="0"/>
              <a:t> the </a:t>
            </a:r>
            <a:r>
              <a:rPr lang="fr-CA" baseline="0" dirty="0" err="1" smtClean="0"/>
              <a:t>implementation</a:t>
            </a:r>
            <a:r>
              <a:rPr lang="fr-CA" baseline="0" dirty="0" smtClean="0"/>
              <a:t> </a:t>
            </a:r>
            <a:r>
              <a:rPr lang="fr-CA" baseline="0" dirty="0" err="1" smtClean="0"/>
              <a:t>process</a:t>
            </a:r>
            <a:r>
              <a:rPr lang="fr-CA" baseline="0" dirty="0" smtClean="0"/>
              <a:t>.</a:t>
            </a:r>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12</a:t>
            </a:fld>
            <a:endParaRPr lang="fr-CA" altLang="fr-FR"/>
          </a:p>
        </p:txBody>
      </p:sp>
    </p:spTree>
    <p:extLst>
      <p:ext uri="{BB962C8B-B14F-4D97-AF65-F5344CB8AC3E}">
        <p14:creationId xmlns:p14="http://schemas.microsoft.com/office/powerpoint/2010/main" val="48082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If you have any questions, comments or suggestions,</a:t>
            </a:r>
            <a:r>
              <a:rPr lang="en-CA" baseline="0" noProof="0" dirty="0" smtClean="0"/>
              <a:t> please get in touch with the AJEFS’s Centre Info-Justice. Contact information is on the screen.</a:t>
            </a: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13</a:t>
            </a:fld>
            <a:endParaRPr lang="fr-CA" altLang="fr-FR"/>
          </a:p>
        </p:txBody>
      </p:sp>
    </p:spTree>
    <p:extLst>
      <p:ext uri="{BB962C8B-B14F-4D97-AF65-F5344CB8AC3E}">
        <p14:creationId xmlns:p14="http://schemas.microsoft.com/office/powerpoint/2010/main" val="413702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smtClean="0"/>
              <a:t>Question: </a:t>
            </a:r>
            <a:r>
              <a:rPr lang="en-CA" b="0" noProof="0" dirty="0" smtClean="0"/>
              <a:t>What</a:t>
            </a:r>
            <a:r>
              <a:rPr lang="en-CA" b="0" baseline="0" noProof="0" dirty="0" smtClean="0"/>
              <a:t> do we mean by systemic leadership</a:t>
            </a:r>
            <a:r>
              <a:rPr lang="en-CA" b="0" noProof="0" dirty="0" smtClean="0"/>
              <a:t>?</a:t>
            </a:r>
          </a:p>
          <a:p>
            <a:r>
              <a:rPr lang="en-CA" b="1" noProof="0" dirty="0" smtClean="0"/>
              <a:t>Answer:</a:t>
            </a:r>
            <a:r>
              <a:rPr lang="en-CA" b="0" noProof="0" dirty="0" smtClean="0"/>
              <a:t> Systemic leadership is exercised</a:t>
            </a:r>
            <a:r>
              <a:rPr lang="en-CA" b="0" baseline="0" noProof="0" dirty="0" smtClean="0"/>
              <a:t> by individuals capable of influencing the system through the nature of their roles and responsibilities. Systemic leaders create conditions that facilitate the implementation of active offer within the system.</a:t>
            </a:r>
            <a:r>
              <a:rPr lang="en-CA" b="0" noProof="0" dirty="0" smtClean="0"/>
              <a:t> This leadership is often expressed in</a:t>
            </a:r>
            <a:r>
              <a:rPr lang="en-CA" b="0" baseline="0" noProof="0" dirty="0" smtClean="0"/>
              <a:t> the form of policies, strategies or instructions that apply to the system as a whole.</a:t>
            </a:r>
            <a:endParaRPr lang="en-CA" b="0" noProof="0" dirty="0" smtClean="0"/>
          </a:p>
          <a:p>
            <a:endParaRPr lang="en-CA" b="0" noProof="0" dirty="0" smtClean="0"/>
          </a:p>
          <a:p>
            <a:r>
              <a:rPr lang="en-CA" b="1" noProof="0" dirty="0" smtClean="0">
                <a:solidFill>
                  <a:schemeClr val="tx1"/>
                </a:solidFill>
              </a:rPr>
              <a:t>It is also a matter of having a systemic perspective, of seeing the justice system as a whole, of identifying disparities</a:t>
            </a:r>
            <a:r>
              <a:rPr lang="en-CA" b="1" baseline="0" noProof="0" dirty="0" smtClean="0">
                <a:solidFill>
                  <a:schemeClr val="tx1"/>
                </a:solidFill>
              </a:rPr>
              <a:t> and of finding equitable solutions related to the active offer of services in both official languages in the field of justice.</a:t>
            </a:r>
            <a:endParaRPr lang="en-CA" b="1" noProof="0" dirty="0">
              <a:solidFill>
                <a:schemeClr val="tx1"/>
              </a:solidFill>
            </a:endParaRPr>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a:t>
            </a:fld>
            <a:endParaRPr lang="fr-CA" altLang="fr-FR"/>
          </a:p>
        </p:txBody>
      </p:sp>
    </p:spTree>
    <p:extLst>
      <p:ext uri="{BB962C8B-B14F-4D97-AF65-F5344CB8AC3E}">
        <p14:creationId xmlns:p14="http://schemas.microsoft.com/office/powerpoint/2010/main" val="335565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What concrete actions can</a:t>
            </a:r>
            <a:r>
              <a:rPr lang="en-CA" baseline="0" noProof="0" dirty="0" smtClean="0"/>
              <a:t> managers take to implement active offer?</a:t>
            </a:r>
            <a:endParaRPr lang="en-CA" noProof="0" dirty="0" smtClean="0"/>
          </a:p>
          <a:p>
            <a:r>
              <a:rPr lang="en-CA" b="1" noProof="0" dirty="0" smtClean="0"/>
              <a:t>Answer:</a:t>
            </a:r>
          </a:p>
          <a:p>
            <a:r>
              <a:rPr lang="en-CA" noProof="0" dirty="0" smtClean="0"/>
              <a:t>First, managers</a:t>
            </a:r>
            <a:r>
              <a:rPr lang="en-CA" baseline="0" noProof="0" dirty="0" smtClean="0"/>
              <a:t> need to clearly communicate that active offer is the standard for service. They must also circulate relevant information to everyone working in the system. This will better raise awareness of the role of staff in providing leadership and encouraging collaboration.</a:t>
            </a:r>
            <a:endParaRPr lang="en-CA" noProof="0" dirty="0" smtClean="0"/>
          </a:p>
          <a:p>
            <a:r>
              <a:rPr lang="en-CA" noProof="0" dirty="0" smtClean="0"/>
              <a:t>Circulating</a:t>
            </a:r>
            <a:r>
              <a:rPr lang="en-CA" baseline="0" noProof="0" dirty="0" smtClean="0"/>
              <a:t> the reference framework throughout the system and to all those working with the public would be a first step in the right direction</a:t>
            </a:r>
            <a:r>
              <a:rPr lang="en-CA" noProof="0" dirty="0" smtClean="0"/>
              <a:t>.</a:t>
            </a:r>
          </a:p>
          <a:p>
            <a:r>
              <a:rPr lang="en-CA" noProof="0" dirty="0" smtClean="0"/>
              <a:t>Key questions:</a:t>
            </a:r>
          </a:p>
          <a:p>
            <a:pPr marL="228600" indent="-228600">
              <a:buFont typeface="+mj-lt"/>
              <a:buAutoNum type="arabicPeriod"/>
            </a:pPr>
            <a:r>
              <a:rPr lang="en-CA" sz="1200" i="1" noProof="0" dirty="0" smtClean="0"/>
              <a:t>Do</a:t>
            </a:r>
            <a:r>
              <a:rPr lang="en-CA" sz="1200" i="1" baseline="0" noProof="0" dirty="0" smtClean="0"/>
              <a:t> we have a good knowledge of the policies and legislation on which the legitimacy of active offer is based</a:t>
            </a:r>
            <a:r>
              <a:rPr lang="en-CA" sz="1200" i="1" noProof="0" dirty="0" smtClean="0"/>
              <a:t>?</a:t>
            </a:r>
          </a:p>
          <a:p>
            <a:pPr marL="228600" indent="-228600">
              <a:buFont typeface="+mj-lt"/>
              <a:buAutoNum type="arabicPeriod"/>
            </a:pPr>
            <a:r>
              <a:rPr lang="en-CA" sz="1200" i="1" noProof="0" dirty="0" smtClean="0"/>
              <a:t>Are we familiar</a:t>
            </a:r>
            <a:r>
              <a:rPr lang="en-CA" sz="1200" i="1" baseline="0" noProof="0" dirty="0" smtClean="0"/>
              <a:t> with the reference framework for the active offer of French-language services in the field of justice</a:t>
            </a:r>
            <a:r>
              <a:rPr lang="en-CA" sz="1200" i="1" noProof="0" dirty="0" smtClean="0"/>
              <a:t>?</a:t>
            </a:r>
          </a:p>
          <a:p>
            <a:pPr marL="228600" indent="-228600">
              <a:buFont typeface="+mj-lt"/>
              <a:buAutoNum type="arabicPeriod"/>
            </a:pPr>
            <a:r>
              <a:rPr lang="en-CA" sz="1200" i="1" noProof="0" dirty="0" smtClean="0"/>
              <a:t>Do we understand the extent and quality</a:t>
            </a:r>
            <a:r>
              <a:rPr lang="en-CA" sz="1200" i="1" baseline="0" noProof="0" dirty="0" smtClean="0"/>
              <a:t> of the active offer of French-language services in the legal system</a:t>
            </a:r>
            <a:r>
              <a:rPr lang="en-CA" sz="1200" i="1" noProof="0" dirty="0" smtClean="0"/>
              <a:t>?</a:t>
            </a:r>
          </a:p>
          <a:p>
            <a:pPr marL="228600" indent="-228600">
              <a:buFont typeface="+mj-lt"/>
              <a:buAutoNum type="arabicPeriod"/>
            </a:pPr>
            <a:r>
              <a:rPr lang="en-CA" sz="1200" i="1" noProof="0" dirty="0" smtClean="0"/>
              <a:t>Do we understand the challenges</a:t>
            </a:r>
            <a:r>
              <a:rPr lang="en-CA" sz="1200" i="1" baseline="0" noProof="0" dirty="0" smtClean="0"/>
              <a:t> faced by workers providing legal services to the public</a:t>
            </a:r>
            <a:r>
              <a:rPr lang="en-CA" sz="1200" i="1" noProof="0" dirty="0" smtClean="0"/>
              <a:t>?</a:t>
            </a: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3</a:t>
            </a:fld>
            <a:endParaRPr lang="fr-CA" altLang="fr-FR"/>
          </a:p>
        </p:txBody>
      </p:sp>
    </p:spTree>
    <p:extLst>
      <p:ext uri="{BB962C8B-B14F-4D97-AF65-F5344CB8AC3E}">
        <p14:creationId xmlns:p14="http://schemas.microsoft.com/office/powerpoint/2010/main" val="35273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Next, managers will be</a:t>
            </a:r>
            <a:r>
              <a:rPr lang="en-CA" baseline="0" noProof="0" dirty="0" smtClean="0"/>
              <a:t> responsible for updating policies for designating bilingual positions, as well as strategies for recruiting bilingual staff. This will help ensure the delivery of services of comparable quality across the entire system. </a:t>
            </a:r>
            <a:endParaRPr lang="en-CA" noProof="0" dirty="0" smtClean="0"/>
          </a:p>
          <a:p>
            <a:r>
              <a:rPr lang="en-CA" noProof="0" dirty="0" smtClean="0"/>
              <a:t>S</a:t>
            </a:r>
            <a:r>
              <a:rPr lang="en-CA" baseline="0" noProof="0" dirty="0" smtClean="0"/>
              <a:t>taff training will also be necessary to meet the needs of workers serving the public and equip them to successfully implement active offer in their area of work</a:t>
            </a:r>
            <a:r>
              <a:rPr lang="en-CA" noProof="0" dirty="0" smtClean="0"/>
              <a:t>.</a:t>
            </a:r>
          </a:p>
          <a:p>
            <a:r>
              <a:rPr lang="en-CA" noProof="0" dirty="0" smtClean="0"/>
              <a:t>Finally, managers will want</a:t>
            </a:r>
            <a:r>
              <a:rPr lang="en-CA" baseline="0" noProof="0" dirty="0" smtClean="0"/>
              <a:t> to create partnerships or encourage the creation of partnerships throughout the system to facilitate collaboration and the sharing of information and best practices.</a:t>
            </a:r>
            <a:endParaRPr lang="en-CA" noProof="0" dirty="0" smtClean="0"/>
          </a:p>
          <a:p>
            <a:r>
              <a:rPr lang="en-CA" sz="1200" i="1" noProof="0" dirty="0" smtClean="0"/>
              <a:t>Have</a:t>
            </a:r>
            <a:r>
              <a:rPr lang="en-CA" sz="1200" i="1" baseline="0" noProof="0" dirty="0" smtClean="0"/>
              <a:t> we established collaboration mechanisms for all workers who serve the public and who have responsibility for active offer? If not, where should we begin</a:t>
            </a:r>
            <a:r>
              <a:rPr lang="en-CA" sz="1200" i="1" noProof="0" dirty="0" smtClean="0"/>
              <a:t>?</a:t>
            </a:r>
          </a:p>
          <a:p>
            <a:r>
              <a:rPr lang="en-CA" sz="1200" i="1" noProof="0" dirty="0" smtClean="0"/>
              <a:t>Do we encourage and equip workers across</a:t>
            </a:r>
            <a:r>
              <a:rPr lang="en-CA" sz="1200" i="1" baseline="0" noProof="0" dirty="0" smtClean="0"/>
              <a:t> the system </a:t>
            </a:r>
            <a:r>
              <a:rPr lang="en-CA" sz="1200" i="1" noProof="0" dirty="0" smtClean="0"/>
              <a:t>to facilitate</a:t>
            </a:r>
            <a:r>
              <a:rPr lang="en-CA" sz="1200" i="1" baseline="0" noProof="0" dirty="0" smtClean="0"/>
              <a:t> active offer</a:t>
            </a:r>
            <a:r>
              <a:rPr lang="en-CA" sz="1200" i="1" noProof="0" dirty="0" smtClean="0"/>
              <a:t>?</a:t>
            </a:r>
          </a:p>
          <a:p>
            <a:r>
              <a:rPr lang="en-CA" sz="1200" i="1" noProof="0" dirty="0" smtClean="0"/>
              <a:t>What resources</a:t>
            </a:r>
            <a:r>
              <a:rPr lang="en-CA" sz="1200" i="1" baseline="0" noProof="0" dirty="0" smtClean="0"/>
              <a:t> have we provided them with</a:t>
            </a:r>
            <a:r>
              <a:rPr lang="en-CA" sz="1200" i="1" noProof="0" dirty="0" smtClean="0"/>
              <a:t>?</a:t>
            </a: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4</a:t>
            </a:fld>
            <a:endParaRPr lang="fr-CA" altLang="fr-FR"/>
          </a:p>
        </p:txBody>
      </p:sp>
    </p:spTree>
    <p:extLst>
      <p:ext uri="{BB962C8B-B14F-4D97-AF65-F5344CB8AC3E}">
        <p14:creationId xmlns:p14="http://schemas.microsoft.com/office/powerpoint/2010/main" val="378497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The </a:t>
            </a:r>
            <a:r>
              <a:rPr lang="en-US" dirty="0" smtClean="0"/>
              <a:t>Advisory </a:t>
            </a:r>
            <a:r>
              <a:rPr lang="en-US" dirty="0"/>
              <a:t>Committee on Francophone </a:t>
            </a:r>
            <a:r>
              <a:rPr lang="en-US" dirty="0" smtClean="0"/>
              <a:t>Affairs and</a:t>
            </a:r>
            <a:r>
              <a:rPr lang="en-CA" noProof="0" dirty="0" smtClean="0"/>
              <a:t> </a:t>
            </a:r>
            <a:r>
              <a:rPr lang="en-CA" dirty="0" smtClean="0"/>
              <a:t>the </a:t>
            </a:r>
            <a:r>
              <a:rPr lang="en-CA" noProof="0" dirty="0" smtClean="0"/>
              <a:t>Assemblée </a:t>
            </a:r>
            <a:r>
              <a:rPr lang="en-CA" noProof="0" dirty="0" err="1" smtClean="0"/>
              <a:t>communautaire</a:t>
            </a:r>
            <a:r>
              <a:rPr lang="en-CA" noProof="0" dirty="0" smtClean="0"/>
              <a:t> </a:t>
            </a:r>
            <a:r>
              <a:rPr lang="en-CA" noProof="0" dirty="0" err="1" smtClean="0"/>
              <a:t>fransaskoise</a:t>
            </a:r>
            <a:r>
              <a:rPr lang="en-CA" noProof="0" dirty="0" smtClean="0"/>
              <a:t> (ACF) has established</a:t>
            </a:r>
            <a:r>
              <a:rPr lang="en-CA" baseline="0" noProof="0" dirty="0" smtClean="0"/>
              <a:t> consensus forums that can facilitate communications with the community and its members</a:t>
            </a:r>
            <a:r>
              <a:rPr lang="en-CA" noProof="0" dirty="0" smtClean="0"/>
              <a:t>.</a:t>
            </a: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5</a:t>
            </a:fld>
            <a:endParaRPr lang="fr-CA" altLang="fr-FR"/>
          </a:p>
        </p:txBody>
      </p:sp>
    </p:spTree>
    <p:extLst>
      <p:ext uri="{BB962C8B-B14F-4D97-AF65-F5344CB8AC3E}">
        <p14:creationId xmlns:p14="http://schemas.microsoft.com/office/powerpoint/2010/main" val="210662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Who is ultimately responsible for</a:t>
            </a:r>
            <a:r>
              <a:rPr lang="en-CA" baseline="0" noProof="0" dirty="0" smtClean="0"/>
              <a:t> the active offer of French-language services in the field of justice</a:t>
            </a:r>
            <a:r>
              <a:rPr lang="en-CA" noProof="0" dirty="0" smtClean="0"/>
              <a:t>?</a:t>
            </a:r>
          </a:p>
          <a:p>
            <a:r>
              <a:rPr lang="en-CA" b="1" noProof="0" dirty="0" smtClean="0"/>
              <a:t>Answer: </a:t>
            </a:r>
            <a:r>
              <a:rPr lang="en-CA" b="0" noProof="0" dirty="0" smtClean="0"/>
              <a:t>To</a:t>
            </a:r>
            <a:r>
              <a:rPr lang="en-CA" b="0" baseline="0" noProof="0" dirty="0" smtClean="0"/>
              <a:t> achieve success, there really needs to be collaborative leadership from all levels of government. The community must also accept its share of responsibility</a:t>
            </a:r>
            <a:r>
              <a:rPr lang="en-CA" noProof="0" dirty="0" smtClean="0"/>
              <a:t>.</a:t>
            </a:r>
          </a:p>
          <a:p>
            <a:pPr lvl="1" eaLnBrk="1" hangingPunct="1"/>
            <a:r>
              <a:rPr lang="en-CA" altLang="fr-FR" noProof="0" dirty="0" smtClean="0"/>
              <a:t>Government</a:t>
            </a:r>
          </a:p>
          <a:p>
            <a:pPr lvl="1" eaLnBrk="1" hangingPunct="1"/>
            <a:r>
              <a:rPr lang="en-CA" altLang="fr-FR" noProof="0" dirty="0" smtClean="0"/>
              <a:t>Justice system</a:t>
            </a:r>
          </a:p>
          <a:p>
            <a:pPr lvl="1" eaLnBrk="1" hangingPunct="1"/>
            <a:r>
              <a:rPr lang="en-CA" altLang="fr-FR" noProof="0" dirty="0" smtClean="0"/>
              <a:t>Legal professionals</a:t>
            </a:r>
          </a:p>
          <a:p>
            <a:pPr lvl="1" eaLnBrk="1" hangingPunct="1"/>
            <a:r>
              <a:rPr lang="en-CA" altLang="fr-FR" noProof="0" dirty="0" smtClean="0"/>
              <a:t>Related services</a:t>
            </a:r>
          </a:p>
          <a:p>
            <a:pPr lvl="1" eaLnBrk="1" hangingPunct="1"/>
            <a:r>
              <a:rPr lang="en-CA" altLang="fr-FR" noProof="0" dirty="0" smtClean="0"/>
              <a:t>Community </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6</a:t>
            </a:fld>
            <a:endParaRPr lang="fr-CA" altLang="fr-FR"/>
          </a:p>
        </p:txBody>
      </p:sp>
    </p:spTree>
    <p:extLst>
      <p:ext uri="{BB962C8B-B14F-4D97-AF65-F5344CB8AC3E}">
        <p14:creationId xmlns:p14="http://schemas.microsoft.com/office/powerpoint/2010/main" val="32187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What role does each group of actors</a:t>
            </a:r>
            <a:r>
              <a:rPr lang="en-CA" baseline="0" noProof="0" dirty="0" smtClean="0"/>
              <a:t> </a:t>
            </a:r>
            <a:r>
              <a:rPr lang="en-CA" noProof="0" dirty="0" smtClean="0"/>
              <a:t>play?</a:t>
            </a:r>
          </a:p>
          <a:p>
            <a:r>
              <a:rPr lang="en-CA" b="1" noProof="0" dirty="0" smtClean="0"/>
              <a:t>Answer: </a:t>
            </a:r>
            <a:r>
              <a:rPr lang="en-CA" b="0" noProof="0" dirty="0" smtClean="0"/>
              <a:t>We</a:t>
            </a:r>
            <a:r>
              <a:rPr lang="en-CA" b="0" baseline="0" noProof="0" dirty="0" smtClean="0"/>
              <a:t> can at least describe the primary functions of each group in efficiently implementing active offer</a:t>
            </a:r>
            <a:r>
              <a:rPr lang="en-CA" noProof="0" dirty="0" smtClean="0"/>
              <a:t>.</a:t>
            </a:r>
          </a:p>
          <a:p>
            <a:pPr marL="524123" indent="-524123" eaLnBrk="1" hangingPunct="1">
              <a:buFont typeface="Calibri" panose="020F0502020204030204" pitchFamily="34" charset="0"/>
              <a:buAutoNum type="arabicPeriod"/>
            </a:pPr>
            <a:r>
              <a:rPr lang="en-CA" altLang="fr-FR" noProof="0" dirty="0" smtClean="0"/>
              <a:t>Creating favourable</a:t>
            </a:r>
            <a:r>
              <a:rPr lang="en-CA" altLang="fr-FR" baseline="0" noProof="0" dirty="0" smtClean="0"/>
              <a:t> conditions</a:t>
            </a:r>
            <a:r>
              <a:rPr lang="en-CA" altLang="fr-FR" noProof="0" dirty="0" smtClean="0"/>
              <a:t> – </a:t>
            </a:r>
            <a:r>
              <a:rPr lang="en-CA" altLang="fr-FR" i="1" noProof="0" dirty="0" smtClean="0"/>
              <a:t>systemic </a:t>
            </a:r>
            <a:r>
              <a:rPr lang="en-CA" altLang="fr-FR" i="0" noProof="0" dirty="0" smtClean="0"/>
              <a:t>(Prerequisites</a:t>
            </a:r>
            <a:r>
              <a:rPr lang="en-CA" altLang="fr-FR" i="1" noProof="0" dirty="0" smtClean="0"/>
              <a:t> : </a:t>
            </a:r>
            <a:r>
              <a:rPr lang="en-CA" altLang="fr-FR" i="0" noProof="0" dirty="0" smtClean="0"/>
              <a:t>situational</a:t>
            </a:r>
            <a:r>
              <a:rPr lang="en-CA" altLang="fr-FR" i="0" baseline="0" noProof="0" dirty="0" smtClean="0"/>
              <a:t> and gap analysis, needs assessment</a:t>
            </a:r>
            <a:r>
              <a:rPr lang="en-CA" altLang="fr-FR" baseline="0" noProof="0" dirty="0" smtClean="0"/>
              <a:t>)</a:t>
            </a:r>
            <a:endParaRPr lang="en-CA" altLang="fr-FR" i="1" noProof="0" dirty="0" smtClean="0"/>
          </a:p>
          <a:p>
            <a:pPr marL="524123" indent="-524123" eaLnBrk="1" hangingPunct="1">
              <a:buFont typeface="Calibri" panose="020F0502020204030204" pitchFamily="34" charset="0"/>
              <a:buAutoNum type="arabicPeriod"/>
            </a:pPr>
            <a:r>
              <a:rPr lang="en-CA" altLang="fr-FR" noProof="0" dirty="0" smtClean="0"/>
              <a:t>Putting structures and</a:t>
            </a:r>
            <a:r>
              <a:rPr lang="en-CA" altLang="fr-FR" baseline="0" noProof="0" dirty="0" smtClean="0"/>
              <a:t> processes in place</a:t>
            </a:r>
            <a:r>
              <a:rPr lang="en-CA" altLang="fr-FR" noProof="0" dirty="0" smtClean="0"/>
              <a:t> - </a:t>
            </a:r>
            <a:r>
              <a:rPr lang="en-CA" altLang="fr-FR" i="1" noProof="0" dirty="0" smtClean="0"/>
              <a:t>organizational</a:t>
            </a:r>
          </a:p>
          <a:p>
            <a:pPr marL="524123" indent="-524123" eaLnBrk="1" hangingPunct="1">
              <a:buFont typeface="Calibri" panose="020F0502020204030204" pitchFamily="34" charset="0"/>
              <a:buAutoNum type="arabicPeriod"/>
            </a:pPr>
            <a:r>
              <a:rPr lang="en-CA" altLang="fr-FR" noProof="0" dirty="0" smtClean="0"/>
              <a:t>Building capacity - </a:t>
            </a:r>
            <a:r>
              <a:rPr lang="en-CA" altLang="fr-FR" i="1" noProof="0" dirty="0" smtClean="0"/>
              <a:t>professional</a:t>
            </a:r>
          </a:p>
          <a:p>
            <a:pPr marL="524123" indent="-524123" eaLnBrk="1" hangingPunct="1">
              <a:buFont typeface="Calibri" panose="020F0502020204030204" pitchFamily="34" charset="0"/>
              <a:buAutoNum type="arabicPeriod"/>
            </a:pPr>
            <a:r>
              <a:rPr lang="en-CA" altLang="fr-FR" noProof="0" dirty="0" smtClean="0"/>
              <a:t>Stimulating demand - </a:t>
            </a:r>
            <a:r>
              <a:rPr lang="en-CA" altLang="fr-FR" i="1" noProof="0" dirty="0" smtClean="0"/>
              <a:t>community</a:t>
            </a:r>
          </a:p>
          <a:p>
            <a:endParaRPr lang="en-CA" noProof="0" dirty="0" smtClean="0"/>
          </a:p>
          <a:p>
            <a:r>
              <a:rPr lang="en-CA" noProof="0" dirty="0" smtClean="0"/>
              <a:t>These four leadership roles are interconnected across the entire system. That is why it</a:t>
            </a:r>
            <a:r>
              <a:rPr lang="en-CA" baseline="0" noProof="0" dirty="0" smtClean="0"/>
              <a:t> is necessary to establish a concerted and coherent action plan for all actors.</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7</a:t>
            </a:fld>
            <a:endParaRPr lang="fr-CA" altLang="fr-FR"/>
          </a:p>
        </p:txBody>
      </p:sp>
    </p:spTree>
    <p:extLst>
      <p:ext uri="{BB962C8B-B14F-4D97-AF65-F5344CB8AC3E}">
        <p14:creationId xmlns:p14="http://schemas.microsoft.com/office/powerpoint/2010/main" val="168137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b="1" noProof="0" dirty="0" smtClean="0"/>
              <a:t>Question: </a:t>
            </a:r>
            <a:r>
              <a:rPr lang="en-CA" b="0" noProof="0" dirty="0" smtClean="0"/>
              <a:t>How</a:t>
            </a:r>
            <a:r>
              <a:rPr lang="en-CA" b="0" baseline="0" noProof="0" dirty="0" smtClean="0"/>
              <a:t> can ethical and collaborative leadership be exercised across the entire system?</a:t>
            </a:r>
          </a:p>
          <a:p>
            <a:r>
              <a:rPr lang="en-CA" b="1" noProof="0" dirty="0" smtClean="0"/>
              <a:t>Answer:  </a:t>
            </a:r>
            <a:r>
              <a:rPr lang="en-CA" b="0" noProof="0" dirty="0" smtClean="0"/>
              <a:t>Leaders</a:t>
            </a:r>
            <a:r>
              <a:rPr lang="en-CA" b="0" baseline="0" noProof="0" dirty="0" smtClean="0"/>
              <a:t> must communicate with, raise the awareness of and mobilize partners with regard to the reference framework and a concerted, coherent and comprehensive action plan</a:t>
            </a:r>
            <a:r>
              <a:rPr lang="en-CA" baseline="0" noProof="0" dirty="0" smtClean="0"/>
              <a:t>.</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8</a:t>
            </a:fld>
            <a:endParaRPr lang="fr-CA" altLang="fr-FR"/>
          </a:p>
        </p:txBody>
      </p:sp>
    </p:spTree>
    <p:extLst>
      <p:ext uri="{BB962C8B-B14F-4D97-AF65-F5344CB8AC3E}">
        <p14:creationId xmlns:p14="http://schemas.microsoft.com/office/powerpoint/2010/main" val="68405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Question: What</a:t>
            </a:r>
            <a:r>
              <a:rPr lang="en-CA" baseline="0" noProof="0" dirty="0" smtClean="0"/>
              <a:t> results will be achieved through the implementation of active offer</a:t>
            </a:r>
            <a:r>
              <a:rPr lang="en-CA" noProof="0" dirty="0" smtClean="0"/>
              <a:t>?</a:t>
            </a:r>
          </a:p>
          <a:p>
            <a:endParaRPr lang="en-CA" noProof="0" dirty="0" smtClean="0"/>
          </a:p>
          <a:p>
            <a:r>
              <a:rPr lang="en-CA" noProof="0" dirty="0" smtClean="0"/>
              <a:t>Answer:</a:t>
            </a:r>
          </a:p>
          <a:p>
            <a:pPr eaLnBrk="1" hangingPunct="1">
              <a:defRPr/>
            </a:pPr>
            <a:endParaRPr lang="en-CA" altLang="fr-FR" noProof="0" dirty="0" smtClean="0"/>
          </a:p>
          <a:p>
            <a:pPr eaLnBrk="1" hangingPunct="1">
              <a:defRPr/>
            </a:pPr>
            <a:r>
              <a:rPr lang="en-CA" altLang="fr-FR" sz="1200" noProof="0" dirty="0" smtClean="0"/>
              <a:t>Increase confidence in the justice system</a:t>
            </a:r>
          </a:p>
          <a:p>
            <a:pPr eaLnBrk="1" hangingPunct="1">
              <a:defRPr/>
            </a:pPr>
            <a:endParaRPr lang="en-CA" altLang="fr-FR" sz="1200" noProof="0" dirty="0" smtClean="0"/>
          </a:p>
          <a:p>
            <a:pPr eaLnBrk="1" hangingPunct="1">
              <a:defRPr/>
            </a:pPr>
            <a:r>
              <a:rPr lang="en-CA" altLang="fr-FR" sz="1200" noProof="0" dirty="0" smtClean="0"/>
              <a:t>Increase access to justice</a:t>
            </a:r>
          </a:p>
          <a:p>
            <a:pPr marL="0" indent="0" eaLnBrk="1" hangingPunct="1">
              <a:buNone/>
              <a:defRPr/>
            </a:pPr>
            <a:endParaRPr lang="en-CA" altLang="fr-FR" sz="1200" noProof="0" dirty="0" smtClean="0"/>
          </a:p>
          <a:p>
            <a:pPr eaLnBrk="1" hangingPunct="1">
              <a:defRPr/>
            </a:pPr>
            <a:r>
              <a:rPr lang="en-CA" altLang="fr-FR" sz="1200" noProof="0" dirty="0" smtClean="0"/>
              <a:t>Provide better quality services</a:t>
            </a:r>
          </a:p>
          <a:p>
            <a:pPr eaLnBrk="1" hangingPunct="1">
              <a:defRPr/>
            </a:pPr>
            <a:endParaRPr lang="en-CA" altLang="fr-FR" sz="1200" noProof="0" dirty="0" smtClean="0"/>
          </a:p>
          <a:p>
            <a:pPr eaLnBrk="1" hangingPunct="1">
              <a:defRPr/>
            </a:pPr>
            <a:r>
              <a:rPr lang="en-CA" altLang="fr-FR" sz="1200" noProof="0" dirty="0" smtClean="0"/>
              <a:t>Enhance and promote linguistic duality in Canada</a:t>
            </a:r>
          </a:p>
          <a:p>
            <a:pPr eaLnBrk="1" hangingPunct="1">
              <a:defRPr/>
            </a:pPr>
            <a:endParaRPr lang="en-CA" altLang="fr-FR"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9</a:t>
            </a:fld>
            <a:endParaRPr lang="fr-CA" altLang="fr-FR"/>
          </a:p>
        </p:txBody>
      </p:sp>
    </p:spTree>
    <p:extLst>
      <p:ext uri="{BB962C8B-B14F-4D97-AF65-F5344CB8AC3E}">
        <p14:creationId xmlns:p14="http://schemas.microsoft.com/office/powerpoint/2010/main" val="378967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0BE1C4E8-74B0-4777-BB79-CCD7292DFCEA}"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819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F7BDC4BA-A347-4B8C-AE93-A4D24BF6F7DC}"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85984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5137D42D-E8BC-43C2-B775-CB703BC849CE}"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18872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3C4A9F36-AB06-45CB-B676-8210F5A626D6}"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885773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8C0ED724-9B64-437C-BEBB-B0B74BF26E5E}"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748966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64495651-ACD2-44A1-9434-240E881637BF}"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827122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F1BAB60C-3E4C-453A-A4A6-B2ECB10DE71E}"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995064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CF452E1C-CADF-480D-963D-1AE2DA7C91A0}"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55091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98503868-E086-4C7C-AB1A-D2F6FA0923E1}"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459892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877F36-990E-4874-AF32-358B6D04B937}"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226827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23415021-1B3A-449D-8A97-5384264C4CBE}"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90867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1A76304A-2E18-4DC3-B122-0961B7367D56}"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276161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4B4AFE3C-3D4E-4513-AE4C-2596BD5424EE}"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42425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BCCCB52F-6E8F-4C86-AA5C-259982B2F2F6}"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99181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27733B3E-9939-46E7-836E-E5D9C58B3E0F}"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3969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B9D50FEE-CC76-477D-B94B-2276117E8C27}"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992447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591EEB4E-07EB-4891-B7AF-6398CBF0D296}"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174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3134B208-48FB-4388-BABC-655568AE4FD1}"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255674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A9801AA-E543-4547-9EDD-6F001A2C2E80}"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339777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36DBE1CA-18C9-45C4-9E21-25CDBAED19B9}"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65882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6435A1D3-8DE8-47FF-A6F2-3BE54B3231CD}"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940814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F1064FF1-B6DF-4368-9FEA-C73346749B14}"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11742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060A63-12EA-4749-A7A6-E80612B29C79}"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253193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D57FF72E-E0D1-40FC-8111-1E8F1C9857DE}"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396139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560B9BE3-F911-4781-8C33-C5CF21F83E97}"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5437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58B28BBE-6275-4D82-9B68-AB79D65B56E6}"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40289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DF332E64-C029-4FDE-AD70-A6ACC16FC870}"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601321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0106083-3B92-4969-8C5B-A0C8C5E459B2}"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684028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2B6854A9-A729-4163-A5A0-C19D51F647C1}"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458074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8D510701-A0D8-4DFC-8DAB-7FA82B6AF041}"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007547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23CE9430-5BB9-4333-9F58-D0B81EF83DCB}"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843269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5EA88A9B-3FD3-4F29-8F58-8D3DB6E20669}"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6475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94586A15-3C4A-4207-99ED-9990F16F1CD5}"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53279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5DFA013A-4D09-418C-A4C7-B2F5BA50F260}"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64336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FE2A099D-07A2-42F1-878C-4B3A77B55F10}"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3772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A018015A-1B2B-44DF-9F4E-69A7636DF4C5}"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152906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066591CC-A535-4A07-9D6C-766FB705155F}"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50952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07E17454-29A9-4E87-B8F7-277FBD1E29C6}"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75714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65F59F41-0BDA-4A49-B064-302C8344BDA5}"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84592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D3A15D84-334A-442C-AA3A-CC6393E2A74F}"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134219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6A7674B5-D786-4359-BB50-29E84C190320}"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498347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D2F7417D-2BE0-453E-B1C1-B3F40ECECC76}"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679387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348D5978-B1E9-4B95-A435-9E2F06AA46C0}"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415439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4CEDDD42-08EF-47B7-A8C2-A87A8AD17398}"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32909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36540AC8-0C62-4602-A1EA-63CDFBF5C5B1}" type="datetime1">
              <a:rPr lang="fr-CA" smtClean="0"/>
              <a:t>2019-02-05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208319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EBBF85C-ED18-4B18-9723-36063DCBC620}"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30847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40E0EF40-16CD-4476-88FB-F85ADF0B978B}"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18822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D250BB62-B35B-4C7A-9404-F50A672D1FA0}"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261716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5F63EA65-50BC-43AA-ADEC-955D38E4BDF7}"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92844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E084C05-E647-4756-9F42-0DA59D77B0A8}"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2422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F23EC0A0-AFF6-43C3-8D8F-33CF8D7349C1}"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21360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B5B7F3E8-914E-4C43-AC8D-1EC8F937A0C3}"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5750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5232003C-F65E-4C4D-AE18-D4208A0AB3F0}"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151806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5A5A930A-8330-4837-9A36-18636EB69C29}"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7079323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EDBBB073-09B9-4F21-A001-9A6E1B87DBFD}"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75697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8BE604BE-11E4-465D-AA91-6347200A7506}" type="datetime1">
              <a:rPr lang="fr-CA" smtClean="0"/>
              <a:t>2019-02-05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2702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EB5E36-9E2B-4E0E-868A-40EDFB22AA58}" type="datetime1">
              <a:rPr lang="fr-CA" smtClean="0"/>
              <a:t>2019-02-05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87562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1FA220-2454-4A59-81A6-132969CB0946}"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947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4144DB-DAE0-4079-A52F-8EEF1E0A87B8}"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70956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DB98D21-A028-4D9D-B477-8B1E628C015E}" type="datetime1">
              <a:rPr lang="fr-CA" smtClean="0"/>
              <a:t>2019-02-05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CFC6242-3E05-4926-8412-55B11AC64460}"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534599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1B32E57-ADF8-4BE7-9144-940F3A50B274}"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1299138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730E257-AF27-46E0-9D7B-A8F34705EFB7}"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00295720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tel:3069248543" TargetMode="External"/><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saskinfojustice.ca/" TargetMode="External"/><Relationship Id="rId4" Type="http://schemas.openxmlformats.org/officeDocument/2006/relationships/hyperlink" Target="tel:1855924854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8050"/>
            <a:ext cx="7772400" cy="1470025"/>
          </a:xfrm>
        </p:spPr>
        <p:txBody>
          <a:bodyPr/>
          <a:lstStyle/>
          <a:p>
            <a:pPr eaLnBrk="1" hangingPunct="1"/>
            <a:r>
              <a:rPr lang="en-CA" altLang="fr-FR" b="1" noProof="0" dirty="0" smtClean="0"/>
              <a:t>Active Offer of Justice </a:t>
            </a:r>
            <a:br>
              <a:rPr lang="en-CA" altLang="fr-FR" b="1" noProof="0" dirty="0" smtClean="0"/>
            </a:br>
            <a:r>
              <a:rPr lang="en-CA" altLang="fr-FR" b="1" noProof="0" dirty="0" smtClean="0"/>
              <a:t>Services in French</a:t>
            </a:r>
            <a:endParaRPr lang="en-CA" altLang="fr-FR" b="1" noProof="0" dirty="0"/>
          </a:p>
        </p:txBody>
      </p:sp>
      <p:sp>
        <p:nvSpPr>
          <p:cNvPr id="3" name="Subtitle 2"/>
          <p:cNvSpPr>
            <a:spLocks noGrp="1"/>
          </p:cNvSpPr>
          <p:nvPr>
            <p:ph type="subTitle" idx="1"/>
          </p:nvPr>
        </p:nvSpPr>
        <p:spPr>
          <a:xfrm>
            <a:off x="4316379" y="2682672"/>
            <a:ext cx="4321175" cy="2051050"/>
          </a:xfrm>
        </p:spPr>
        <p:txBody>
          <a:bodyPr rtlCol="0">
            <a:normAutofit/>
          </a:bodyPr>
          <a:lstStyle/>
          <a:p>
            <a:pPr eaLnBrk="1" fontAlgn="auto" hangingPunct="1">
              <a:spcAft>
                <a:spcPts val="0"/>
              </a:spcAft>
              <a:defRPr/>
            </a:pPr>
            <a:endParaRPr lang="en-CA" sz="2400" noProof="0" dirty="0" smtClean="0"/>
          </a:p>
          <a:p>
            <a:pPr eaLnBrk="1" fontAlgn="auto" hangingPunct="1">
              <a:spcAft>
                <a:spcPts val="0"/>
              </a:spcAft>
              <a:defRPr/>
            </a:pPr>
            <a:r>
              <a:rPr lang="en-CA" b="1" noProof="0" dirty="0" smtClean="0">
                <a:solidFill>
                  <a:schemeClr val="tx1"/>
                </a:solidFill>
                <a:latin typeface="Cambria" panose="02040503050406030204" pitchFamily="18" charset="0"/>
              </a:rPr>
              <a:t>Systemic Leadership</a:t>
            </a:r>
          </a:p>
        </p:txBody>
      </p:sp>
      <p:pic>
        <p:nvPicPr>
          <p:cNvPr id="20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892" y="2377872"/>
            <a:ext cx="31765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6" y="5375503"/>
            <a:ext cx="8242018" cy="707886"/>
          </a:xfrm>
          <a:prstGeom prst="rect">
            <a:avLst/>
          </a:prstGeom>
          <a:noFill/>
        </p:spPr>
        <p:txBody>
          <a:bodyPr wrap="square" rtlCol="0">
            <a:spAutoFit/>
          </a:bodyPr>
          <a:lstStyle/>
          <a:p>
            <a:pPr algn="ctr"/>
            <a:r>
              <a:rPr lang="en-CA" sz="2000" dirty="0" smtClean="0">
                <a:latin typeface="+mn-lt"/>
              </a:rPr>
              <a:t>Political decision-makers reinforce favourable conditions for the active offer of justice services in both official languages. </a:t>
            </a:r>
            <a:endParaRPr lang="en-CA" sz="2000" dirty="0">
              <a:latin typeface="+mn-lt"/>
            </a:endParaRPr>
          </a:p>
        </p:txBody>
      </p:sp>
      <p:pic>
        <p:nvPicPr>
          <p:cNvPr id="4" name="Image 3"/>
          <p:cNvPicPr>
            <a:picLocks noChangeAspect="1"/>
          </p:cNvPicPr>
          <p:nvPr/>
        </p:nvPicPr>
        <p:blipFill>
          <a:blip r:embed="rId4"/>
          <a:stretch>
            <a:fillRect/>
          </a:stretch>
        </p:blipFill>
        <p:spPr>
          <a:xfrm>
            <a:off x="367274" y="49744"/>
            <a:ext cx="2091109" cy="10486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325562"/>
          </a:xfrm>
          <a:solidFill>
            <a:schemeClr val="accent3">
              <a:lumMod val="40000"/>
              <a:lumOff val="60000"/>
            </a:schemeClr>
          </a:solidFill>
        </p:spPr>
        <p:txBody>
          <a:bodyPr/>
          <a:lstStyle/>
          <a:p>
            <a:pPr algn="l">
              <a:defRPr/>
            </a:pPr>
            <a:r>
              <a:rPr lang="en-CA" altLang="fr-FR" sz="3600" b="1" noProof="0" dirty="0" smtClean="0"/>
              <a:t>In a nutshell</a:t>
            </a:r>
            <a:endParaRPr lang="en-CA" altLang="fr-FR" sz="3600" b="1" noProof="0" dirty="0"/>
          </a:p>
        </p:txBody>
      </p:sp>
      <p:sp>
        <p:nvSpPr>
          <p:cNvPr id="25603" name="Content Placeholder 2"/>
          <p:cNvSpPr>
            <a:spLocks noGrp="1"/>
          </p:cNvSpPr>
          <p:nvPr>
            <p:ph idx="1"/>
          </p:nvPr>
        </p:nvSpPr>
        <p:spPr>
          <a:xfrm>
            <a:off x="457200" y="1600200"/>
            <a:ext cx="8229600" cy="4997450"/>
          </a:xfrm>
          <a:solidFill>
            <a:schemeClr val="accent3">
              <a:lumMod val="40000"/>
              <a:lumOff val="60000"/>
            </a:schemeClr>
          </a:solidFill>
        </p:spPr>
        <p:txBody>
          <a:bodyPr/>
          <a:lstStyle/>
          <a:p>
            <a:pPr marL="0" indent="0">
              <a:buFont typeface="Arial" panose="020B0604020202020204" pitchFamily="34" charset="0"/>
              <a:buNone/>
              <a:defRPr/>
            </a:pPr>
            <a:r>
              <a:rPr lang="en-CA" altLang="fr-FR" sz="2600" b="1" i="1" noProof="0" dirty="0" smtClean="0"/>
              <a:t>Active offer of French-language justice services is:</a:t>
            </a:r>
          </a:p>
          <a:p>
            <a:pPr lvl="1">
              <a:buFont typeface="Wingdings" panose="05000000000000000000" pitchFamily="2" charset="2"/>
              <a:buChar char="ü"/>
              <a:defRPr/>
            </a:pPr>
            <a:r>
              <a:rPr lang="en-CA" altLang="fr-FR" sz="2600" noProof="0" dirty="0" smtClean="0"/>
              <a:t>A question of legitimacy, respect, equity and quality. It is therefore a question of ethics</a:t>
            </a:r>
          </a:p>
          <a:p>
            <a:pPr lvl="1">
              <a:buFont typeface="Wingdings" panose="05000000000000000000" pitchFamily="2" charset="2"/>
              <a:buChar char="ü"/>
              <a:defRPr/>
            </a:pPr>
            <a:r>
              <a:rPr lang="en-CA" altLang="fr-FR" sz="2600" noProof="0" dirty="0" smtClean="0"/>
              <a:t>A collective and systemic issue</a:t>
            </a:r>
          </a:p>
          <a:p>
            <a:pPr lvl="1">
              <a:buFont typeface="Wingdings" panose="05000000000000000000" pitchFamily="2" charset="2"/>
              <a:buChar char="ü"/>
              <a:defRPr/>
            </a:pPr>
            <a:r>
              <a:rPr lang="en-CA" sz="2600" noProof="0" dirty="0" smtClean="0"/>
              <a:t>A question of systemic, organizational, professional and community leadership</a:t>
            </a:r>
          </a:p>
          <a:p>
            <a:pPr marL="0" lvl="1" indent="0">
              <a:buFont typeface="Arial" panose="020B0604020202020204" pitchFamily="34" charset="0"/>
              <a:buNone/>
              <a:defRPr/>
            </a:pPr>
            <a:endParaRPr lang="en-CA" altLang="fr-FR" sz="2600" b="1" i="1" noProof="0" dirty="0" smtClean="0"/>
          </a:p>
          <a:p>
            <a:pPr marL="0" lvl="1" indent="0">
              <a:buFont typeface="Arial" panose="020B0604020202020204" pitchFamily="34" charset="0"/>
              <a:buNone/>
              <a:defRPr/>
            </a:pPr>
            <a:endParaRPr lang="en-CA" altLang="fr-FR" sz="2600" b="1" i="1" noProof="0" dirty="0" smtClean="0"/>
          </a:p>
          <a:p>
            <a:pPr marL="0" lvl="1" indent="0" algn="ctr">
              <a:buFont typeface="Arial" panose="020B0604020202020204" pitchFamily="34" charset="0"/>
              <a:buNone/>
              <a:defRPr/>
            </a:pPr>
            <a:r>
              <a:rPr lang="en-CA" altLang="fr-FR" sz="2600" b="1" i="1" noProof="0" dirty="0" smtClean="0"/>
              <a:t>Active offer requires exercising collaborative                                  and ethical leadership!</a:t>
            </a:r>
            <a:endParaRPr lang="en-CA" altLang="fr-FR" sz="2600" b="1" i="1"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10</a:t>
            </a:fld>
            <a:endParaRPr lang="fr-CA" alt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274638"/>
            <a:ext cx="4537199" cy="1143000"/>
          </a:xfrm>
        </p:spPr>
        <p:txBody>
          <a:bodyPr/>
          <a:lstStyle/>
          <a:p>
            <a:pPr algn="l" eaLnBrk="1" hangingPunct="1"/>
            <a:r>
              <a:rPr lang="en-CA" altLang="fr-FR" sz="3200" b="1" noProof="0" dirty="0" smtClean="0"/>
              <a:t>Centre Info-Justice</a:t>
            </a:r>
            <a:endParaRPr lang="en-CA" altLang="fr-FR" sz="3200" b="1" noProof="0" dirty="0"/>
          </a:p>
        </p:txBody>
      </p:sp>
      <p:sp>
        <p:nvSpPr>
          <p:cNvPr id="19459" name="Content Placeholder 2"/>
          <p:cNvSpPr>
            <a:spLocks noGrp="1"/>
          </p:cNvSpPr>
          <p:nvPr>
            <p:ph idx="1"/>
          </p:nvPr>
        </p:nvSpPr>
        <p:spPr>
          <a:xfrm>
            <a:off x="457200" y="5137150"/>
            <a:ext cx="8291513" cy="1531938"/>
          </a:xfrm>
        </p:spPr>
        <p:txBody>
          <a:bodyPr/>
          <a:lstStyle/>
          <a:p>
            <a:pPr eaLnBrk="1" hangingPunct="1"/>
            <a:r>
              <a:rPr lang="en-CA" altLang="fr-FR" sz="2600" noProof="0" dirty="0" smtClean="0"/>
              <a:t>Government agencies and judicial authorities</a:t>
            </a:r>
          </a:p>
          <a:p>
            <a:pPr eaLnBrk="1" hangingPunct="1"/>
            <a:r>
              <a:rPr lang="en-CA" altLang="fr-FR" sz="2600" noProof="0" dirty="0" smtClean="0"/>
              <a:t>Community</a:t>
            </a:r>
          </a:p>
          <a:p>
            <a:pPr eaLnBrk="1" hangingPunct="1"/>
            <a:r>
              <a:rPr lang="en-CA" altLang="fr-FR" sz="2600" noProof="0" dirty="0" smtClean="0"/>
              <a:t>Francophone and Anglophone legal professionals</a:t>
            </a:r>
          </a:p>
          <a:p>
            <a:pPr lvl="1" eaLnBrk="1" hangingPunct="1">
              <a:buFont typeface="Arial" panose="020B0604020202020204" pitchFamily="34" charset="0"/>
              <a:buNone/>
            </a:pPr>
            <a:endParaRPr lang="en-CA" altLang="fr-FR" noProof="0" dirty="0"/>
          </a:p>
        </p:txBody>
      </p:sp>
      <p:graphicFrame>
        <p:nvGraphicFramePr>
          <p:cNvPr id="5" name="Diagramme 4"/>
          <p:cNvGraphicFramePr/>
          <p:nvPr>
            <p:extLst>
              <p:ext uri="{D42A27DB-BD31-4B8C-83A1-F6EECF244321}">
                <p14:modId xmlns:p14="http://schemas.microsoft.com/office/powerpoint/2010/main" val="3376570030"/>
              </p:ext>
            </p:extLst>
          </p:nvPr>
        </p:nvGraphicFramePr>
        <p:xfrm>
          <a:off x="1259632" y="341458"/>
          <a:ext cx="7704856"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11</a:t>
            </a:fld>
            <a:endParaRPr lang="fr-CA" alt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marL="0" indent="0" eaLnBrk="1" hangingPunct="1">
              <a:buNone/>
            </a:pPr>
            <a:r>
              <a:rPr lang="en-CA" altLang="fr-FR" sz="2600" i="1" noProof="0" dirty="0" smtClean="0"/>
              <a:t>      Support to the justice system</a:t>
            </a:r>
          </a:p>
          <a:p>
            <a:pPr lvl="1" eaLnBrk="1" hangingPunct="1"/>
            <a:r>
              <a:rPr lang="en-CA" altLang="fr-FR" sz="2600" noProof="0" dirty="0" smtClean="0"/>
              <a:t>Information, facilitation</a:t>
            </a:r>
          </a:p>
          <a:p>
            <a:pPr lvl="1" eaLnBrk="1" hangingPunct="1"/>
            <a:r>
              <a:rPr lang="en-CA" altLang="fr-FR" sz="2600" noProof="0" dirty="0" smtClean="0"/>
              <a:t>Implementation support</a:t>
            </a:r>
          </a:p>
          <a:p>
            <a:pPr lvl="1" eaLnBrk="1" hangingPunct="1"/>
            <a:r>
              <a:rPr lang="en-CA" altLang="fr-FR" sz="2600" noProof="0" dirty="0" smtClean="0"/>
              <a:t>Equipping staff who provide services to encourage and facilitate the active offer of French-language justice services in Saskatchewan</a:t>
            </a:r>
          </a:p>
          <a:p>
            <a:pPr marL="457200" lvl="1" indent="0" eaLnBrk="1" hangingPunct="1">
              <a:buNone/>
            </a:pPr>
            <a:r>
              <a:rPr lang="en-CA" altLang="fr-FR" sz="2600" i="1" noProof="0" dirty="0" smtClean="0"/>
              <a:t>Services to the Francophone community</a:t>
            </a:r>
          </a:p>
          <a:p>
            <a:pPr eaLnBrk="1" hangingPunct="1"/>
            <a:r>
              <a:rPr lang="en-CA" altLang="fr-FR" sz="2600" noProof="0" dirty="0" smtClean="0"/>
              <a:t>Information, outreach and referral of French-speaking individuals to French-language services and resources</a:t>
            </a:r>
          </a:p>
          <a:p>
            <a:pPr eaLnBrk="1" hangingPunct="1"/>
            <a:r>
              <a:rPr lang="en-CA" altLang="fr-FR" sz="2600" noProof="0" dirty="0" smtClean="0"/>
              <a:t>Legal resources in French</a:t>
            </a:r>
            <a:endParaRPr lang="en-CA" altLang="fr-FR" sz="2600" noProof="0" dirty="0"/>
          </a:p>
        </p:txBody>
      </p:sp>
      <p:pic>
        <p:nvPicPr>
          <p:cNvPr id="204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148792"/>
            <a:ext cx="3824112" cy="191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12</a:t>
            </a:fld>
            <a:endParaRPr lang="fr-CA" alt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fr-FR" noProof="0" dirty="0" smtClean="0"/>
              <a:t>Thank You!</a:t>
            </a:r>
            <a:endParaRPr lang="en-CA" altLang="fr-FR" noProof="0" dirty="0"/>
          </a:p>
        </p:txBody>
      </p:sp>
      <p:sp>
        <p:nvSpPr>
          <p:cNvPr id="22531" name="Content Placeholder 2"/>
          <p:cNvSpPr>
            <a:spLocks noGrp="1"/>
          </p:cNvSpPr>
          <p:nvPr>
            <p:ph idx="1"/>
          </p:nvPr>
        </p:nvSpPr>
        <p:spPr>
          <a:xfrm>
            <a:off x="457200" y="1268760"/>
            <a:ext cx="8229600" cy="5317035"/>
          </a:xfrm>
        </p:spPr>
        <p:txBody>
          <a:bodyPr/>
          <a:lstStyle/>
          <a:p>
            <a:pPr>
              <a:buFont typeface="Arial" panose="020B0604020202020204" pitchFamily="34" charset="0"/>
              <a:buNone/>
            </a:pPr>
            <a:r>
              <a:rPr lang="en-CA" altLang="fr-FR" noProof="0" dirty="0" smtClean="0"/>
              <a:t>		</a:t>
            </a:r>
            <a:r>
              <a:rPr lang="en-CA" altLang="fr-FR" sz="2800" noProof="0" dirty="0" smtClean="0"/>
              <a:t>    Q</a:t>
            </a:r>
            <a:r>
              <a:rPr lang="en-CA" sz="2800" noProof="0" dirty="0" smtClean="0"/>
              <a:t>uestions, comments or suggestions?</a:t>
            </a:r>
          </a:p>
          <a:p>
            <a:pPr algn="ctr">
              <a:buNone/>
            </a:pPr>
            <a:r>
              <a:rPr lang="en-CA" altLang="fr-FR" sz="2400" noProof="0" dirty="0" smtClean="0"/>
              <a:t>		</a:t>
            </a:r>
          </a:p>
          <a:p>
            <a:pPr algn="ctr">
              <a:buNone/>
            </a:pPr>
            <a:endParaRPr lang="en-CA" altLang="fr-FR" sz="2400" noProof="0" dirty="0" smtClean="0"/>
          </a:p>
          <a:p>
            <a:pPr algn="ctr">
              <a:buNone/>
            </a:pPr>
            <a:endParaRPr lang="en-CA" altLang="fr-FR" sz="2400" noProof="0" dirty="0" smtClean="0"/>
          </a:p>
          <a:p>
            <a:pPr algn="ctr">
              <a:buNone/>
            </a:pPr>
            <a:endParaRPr lang="en-CA" altLang="fr-FR" sz="2400" noProof="0" dirty="0" smtClean="0"/>
          </a:p>
          <a:p>
            <a:pPr algn="ctr">
              <a:buNone/>
            </a:pPr>
            <a:r>
              <a:rPr lang="en-CA" altLang="fr-FR" sz="2400" noProof="0" dirty="0" smtClean="0"/>
              <a:t>1440—9th Avenue North, Suite 219 </a:t>
            </a:r>
            <a:br>
              <a:rPr lang="en-CA" altLang="fr-FR" sz="2400" noProof="0" dirty="0" smtClean="0"/>
            </a:br>
            <a:r>
              <a:rPr lang="en-CA" altLang="fr-FR" sz="2400" noProof="0" dirty="0" smtClean="0"/>
              <a:t>Regina, Saskatchewan  S4R 8B1</a:t>
            </a:r>
            <a:br>
              <a:rPr lang="en-CA" altLang="fr-FR" sz="2400" noProof="0" dirty="0" smtClean="0"/>
            </a:br>
            <a:r>
              <a:rPr lang="en-CA" altLang="fr-FR" sz="2400" noProof="0" dirty="0" smtClean="0"/>
              <a:t>Telephone: </a:t>
            </a:r>
            <a:r>
              <a:rPr lang="en-CA" altLang="fr-FR" sz="2400" noProof="0" dirty="0" smtClean="0">
                <a:hlinkClick r:id="rId3"/>
              </a:rPr>
              <a:t>306 924-8543</a:t>
            </a:r>
            <a:r>
              <a:rPr lang="en-CA" altLang="fr-FR" sz="2400" noProof="0" dirty="0" smtClean="0"/>
              <a:t>  |  </a:t>
            </a:r>
            <a:r>
              <a:rPr lang="en-CA" altLang="fr-FR" sz="2400" noProof="0" dirty="0" smtClean="0">
                <a:hlinkClick r:id="rId4"/>
              </a:rPr>
              <a:t>1 855-924-8543</a:t>
            </a:r>
            <a:endParaRPr lang="en-CA" altLang="fr-FR" sz="2400" noProof="0" dirty="0" smtClean="0"/>
          </a:p>
          <a:p>
            <a:pPr marL="0" lvl="0" indent="0" algn="ctr" eaLnBrk="1" hangingPunct="1">
              <a:spcBef>
                <a:spcPct val="0"/>
              </a:spcBef>
              <a:buNone/>
            </a:pPr>
            <a:r>
              <a:rPr lang="en-CA" altLang="fr-FR" sz="2400" noProof="0" dirty="0" smtClean="0"/>
              <a:t/>
            </a:r>
            <a:br>
              <a:rPr lang="en-CA" altLang="fr-FR" sz="2400" noProof="0" dirty="0" smtClean="0"/>
            </a:br>
            <a:r>
              <a:rPr lang="en-CA" altLang="fr-FR" sz="2600" noProof="0" dirty="0" smtClean="0">
                <a:hlinkClick r:id="rId5"/>
              </a:rPr>
              <a:t>saskinfojustice.ca</a:t>
            </a:r>
            <a:endParaRPr lang="en-CA" altLang="fr-FR" sz="2600" noProof="0" dirty="0" smtClean="0"/>
          </a:p>
          <a:p>
            <a:pPr marL="0" lvl="0" indent="0" algn="ctr" eaLnBrk="1" hangingPunct="1">
              <a:spcBef>
                <a:spcPct val="0"/>
              </a:spcBef>
              <a:buNone/>
            </a:pPr>
            <a:r>
              <a:rPr lang="en-CA" altLang="fr-FR" sz="2600" dirty="0"/>
              <a:t>	</a:t>
            </a:r>
            <a:r>
              <a:rPr lang="en-CA" altLang="fr-FR" sz="2600" dirty="0" smtClean="0"/>
              <a:t>												</a:t>
            </a:r>
            <a:r>
              <a:rPr lang="fr-CA" sz="1600" dirty="0" smtClean="0">
                <a:solidFill>
                  <a:prstClr val="black"/>
                </a:solidFill>
                <a:cs typeface="Arial" panose="020B0604020202020204" pitchFamily="34" charset="0"/>
              </a:rPr>
              <a:t>Copyright </a:t>
            </a:r>
            <a:r>
              <a:rPr lang="fr-CA" sz="1600" dirty="0">
                <a:solidFill>
                  <a:prstClr val="black"/>
                </a:solidFill>
                <a:cs typeface="Arial" panose="020B0604020202020204" pitchFamily="34" charset="0"/>
              </a:rPr>
              <a:t>AJEFS 2019</a:t>
            </a:r>
          </a:p>
          <a:p>
            <a:pPr lvl="0" algn="ctr">
              <a:buNone/>
            </a:pPr>
            <a:endParaRPr lang="en-CA" altLang="fr-FR" sz="2600" dirty="0">
              <a:solidFill>
                <a:prstClr val="black"/>
              </a:solidFill>
            </a:endParaRPr>
          </a:p>
          <a:p>
            <a:pPr marL="0" lvl="0" indent="0" algn="ctr" eaLnBrk="1" hangingPunct="1">
              <a:spcBef>
                <a:spcPct val="0"/>
              </a:spcBef>
              <a:buNone/>
            </a:pPr>
            <a:endParaRPr lang="en-CA" altLang="fr-FR" noProof="0" dirty="0"/>
          </a:p>
        </p:txBody>
      </p:sp>
      <p:pic>
        <p:nvPicPr>
          <p:cNvPr id="2253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700808"/>
            <a:ext cx="3321702" cy="173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13</a:t>
            </a:fld>
            <a:endParaRPr lang="fr-CA" altLang="fr-FR"/>
          </a:p>
        </p:txBody>
      </p:sp>
      <p:pic>
        <p:nvPicPr>
          <p:cNvPr id="6" name="Image 5"/>
          <p:cNvPicPr>
            <a:picLocks noChangeAspect="1"/>
          </p:cNvPicPr>
          <p:nvPr/>
        </p:nvPicPr>
        <p:blipFill>
          <a:blip r:embed="rId7"/>
          <a:stretch>
            <a:fillRect/>
          </a:stretch>
        </p:blipFill>
        <p:spPr>
          <a:xfrm>
            <a:off x="5436096" y="5910745"/>
            <a:ext cx="542591" cy="5425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Systemic Leadership</a:t>
            </a:r>
            <a:endParaRPr lang="en-CA" sz="3600" b="1" noProof="0" dirty="0"/>
          </a:p>
        </p:txBody>
      </p:sp>
      <p:sp>
        <p:nvSpPr>
          <p:cNvPr id="3" name="Espace réservé du contenu 2"/>
          <p:cNvSpPr>
            <a:spLocks noGrp="1"/>
          </p:cNvSpPr>
          <p:nvPr>
            <p:ph idx="1"/>
          </p:nvPr>
        </p:nvSpPr>
        <p:spPr/>
        <p:txBody>
          <a:bodyPr/>
          <a:lstStyle/>
          <a:p>
            <a:pPr marL="0" indent="0" algn="ctr">
              <a:buNone/>
            </a:pPr>
            <a:r>
              <a:rPr lang="en-CA" b="1" noProof="0" dirty="0" smtClean="0"/>
              <a:t>Objectives</a:t>
            </a:r>
          </a:p>
          <a:p>
            <a:pPr marL="0" indent="0">
              <a:buNone/>
            </a:pPr>
            <a:endParaRPr lang="en-CA" sz="2800" noProof="0" dirty="0" smtClean="0"/>
          </a:p>
          <a:p>
            <a:r>
              <a:rPr lang="en-CA" sz="2800" noProof="0" dirty="0" smtClean="0"/>
              <a:t>Create favourable conditions for actively offering quality French-language services in Saskatchewan’s justice system</a:t>
            </a:r>
          </a:p>
          <a:p>
            <a:r>
              <a:rPr lang="en-CA" sz="2800" noProof="0" dirty="0" smtClean="0"/>
              <a:t>Provide accessible role models who showcase linguistic duality and who facilitate active offer in Canada’s two official languages</a:t>
            </a:r>
            <a:endParaRPr lang="en-CA" sz="2800"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2</a:t>
            </a:fld>
            <a:endParaRPr lang="fr-CA" altLang="fr-FR"/>
          </a:p>
        </p:txBody>
      </p:sp>
    </p:spTree>
    <p:extLst>
      <p:ext uri="{BB962C8B-B14F-4D97-AF65-F5344CB8AC3E}">
        <p14:creationId xmlns:p14="http://schemas.microsoft.com/office/powerpoint/2010/main" val="3813019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79812" y="545924"/>
            <a:ext cx="4176464" cy="722836"/>
          </a:xfrm>
        </p:spPr>
        <p:txBody>
          <a:bodyPr/>
          <a:lstStyle/>
          <a:p>
            <a:pPr algn="ctr"/>
            <a:r>
              <a:rPr lang="en-CA" b="1" noProof="0" dirty="0" smtClean="0"/>
              <a:t>Action items (1)</a:t>
            </a:r>
            <a:endParaRPr lang="en-CA" b="1" noProof="0" dirty="0"/>
          </a:p>
        </p:txBody>
      </p:sp>
      <p:sp>
        <p:nvSpPr>
          <p:cNvPr id="3" name="Espace réservé du contenu 2"/>
          <p:cNvSpPr>
            <a:spLocks noGrp="1"/>
          </p:cNvSpPr>
          <p:nvPr>
            <p:ph idx="1"/>
          </p:nvPr>
        </p:nvSpPr>
        <p:spPr>
          <a:xfrm>
            <a:off x="1115616" y="1268760"/>
            <a:ext cx="7704856" cy="4968552"/>
          </a:xfrm>
        </p:spPr>
        <p:txBody>
          <a:bodyPr>
            <a:normAutofit fontScale="85000" lnSpcReduction="20000"/>
          </a:bodyPr>
          <a:lstStyle/>
          <a:p>
            <a:pPr marL="0" indent="0" algn="just">
              <a:buClrTx/>
              <a:buNone/>
            </a:pPr>
            <a:r>
              <a:rPr lang="en-CA" sz="2800" noProof="0" dirty="0" smtClean="0">
                <a:latin typeface="Calibri" panose="020F0502020204030204" pitchFamily="34" charset="0"/>
                <a:cs typeface="Calibri" panose="020F0502020204030204" pitchFamily="34" charset="0"/>
              </a:rPr>
              <a:t>Across the entire system, make staff aware of issues and provide key information:</a:t>
            </a:r>
          </a:p>
          <a:p>
            <a:pPr lvl="1" algn="just">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Foundations of active offer</a:t>
            </a:r>
          </a:p>
          <a:p>
            <a:pPr lvl="1" algn="just">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Fundamentals of active offer</a:t>
            </a:r>
          </a:p>
          <a:p>
            <a:pPr lvl="1" algn="just">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Leadership</a:t>
            </a:r>
          </a:p>
          <a:p>
            <a:pPr lvl="1" algn="just">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Collaborative approach</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Make the public aware of the issues and provide key information</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Share the reference framework</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Conduct a situational analysis on the active offer of French services across the system—Identify gaps</a:t>
            </a:r>
          </a:p>
          <a:p>
            <a:pPr marL="457200" lvl="1" indent="0">
              <a:buNone/>
            </a:pPr>
            <a:endParaRPr lang="en-CA" noProof="0" dirty="0" smtClean="0"/>
          </a:p>
          <a:p>
            <a:pPr marL="457200" lvl="1" indent="0">
              <a:buNone/>
            </a:pPr>
            <a:r>
              <a:rPr lang="en-CA" noProof="0" dirty="0" smtClean="0"/>
              <a:t>															</a:t>
            </a:r>
            <a:endParaRPr lang="en-CA" sz="1300" noProof="0" dirty="0">
              <a:latin typeface="Calibri" panose="020F0502020204030204" pitchFamily="34" charset="0"/>
              <a:cs typeface="Calibri" panose="020F0502020204030204" pitchFamily="34" charset="0"/>
            </a:endParaRPr>
          </a:p>
        </p:txBody>
      </p:sp>
      <p:sp>
        <p:nvSpPr>
          <p:cNvPr id="7" name="ZoneTexte 6"/>
          <p:cNvSpPr txBox="1"/>
          <p:nvPr/>
        </p:nvSpPr>
        <p:spPr>
          <a:xfrm>
            <a:off x="8388424" y="6406150"/>
            <a:ext cx="432048" cy="553998"/>
          </a:xfrm>
          <a:prstGeom prst="rect">
            <a:avLst/>
          </a:prstGeom>
          <a:noFill/>
        </p:spPr>
        <p:txBody>
          <a:bodyPr wrap="square" rtlCol="0">
            <a:spAutoFit/>
          </a:bodyPr>
          <a:lstStyle/>
          <a:p>
            <a:fld id="{8679F67C-2B36-4135-9ACC-F7D612BDCDF5}" type="slidenum">
              <a:rPr lang="en-CA" sz="1200">
                <a:solidFill>
                  <a:schemeClr val="tx1">
                    <a:lumMod val="50000"/>
                    <a:lumOff val="50000"/>
                  </a:schemeClr>
                </a:solidFill>
                <a:latin typeface="Calibri" panose="020F0502020204030204" pitchFamily="34" charset="0"/>
                <a:cs typeface="Calibri" panose="020F0502020204030204" pitchFamily="34" charset="0"/>
              </a:rPr>
              <a:pPr/>
              <a:t>3</a:t>
            </a:fld>
            <a:endParaRPr lang="en-CA" sz="1200" dirty="0">
              <a:solidFill>
                <a:schemeClr val="tx1">
                  <a:lumMod val="50000"/>
                  <a:lumOff val="50000"/>
                </a:schemeClr>
              </a:solidFill>
              <a:latin typeface="Calibri" panose="020F0502020204030204" pitchFamily="34" charset="0"/>
              <a:cs typeface="Calibri" panose="020F0502020204030204" pitchFamily="34" charset="0"/>
            </a:endParaRPr>
          </a:p>
          <a:p>
            <a:endParaRPr lang="fr-CA" dirty="0"/>
          </a:p>
        </p:txBody>
      </p:sp>
    </p:spTree>
    <p:extLst>
      <p:ext uri="{BB962C8B-B14F-4D97-AF65-F5344CB8AC3E}">
        <p14:creationId xmlns:p14="http://schemas.microsoft.com/office/powerpoint/2010/main" val="2605952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15816" y="504919"/>
            <a:ext cx="3744416" cy="728085"/>
          </a:xfrm>
        </p:spPr>
        <p:txBody>
          <a:bodyPr/>
          <a:lstStyle/>
          <a:p>
            <a:pPr algn="ctr"/>
            <a:r>
              <a:rPr lang="en-CA" b="1" noProof="0" dirty="0" smtClean="0"/>
              <a:t>Action Items (2)</a:t>
            </a:r>
            <a:endParaRPr lang="en-CA" b="1" noProof="0" dirty="0"/>
          </a:p>
        </p:txBody>
      </p:sp>
      <p:sp>
        <p:nvSpPr>
          <p:cNvPr id="3" name="Espace réservé du contenu 2"/>
          <p:cNvSpPr>
            <a:spLocks noGrp="1"/>
          </p:cNvSpPr>
          <p:nvPr>
            <p:ph idx="1"/>
          </p:nvPr>
        </p:nvSpPr>
        <p:spPr>
          <a:xfrm>
            <a:off x="1123389" y="1233004"/>
            <a:ext cx="7799667" cy="5479897"/>
          </a:xfrm>
        </p:spPr>
        <p:txBody>
          <a:bodyPr/>
          <a:lstStyle/>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Develop and adopt an action plan to facilitate the active offer of French services in Saskatchewan’s justice system</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Adopt a policy for designating bilingual positions or review the existing policy</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Adopt a recruitment strategy for bilingual staff</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Allocate staff in a way that facilitates active offer</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Adopt a strategy and an action plan for staff training related to active offer</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Monitor progress—Evolution</a:t>
            </a:r>
          </a:p>
          <a:p>
            <a:endParaRPr lang="en-CA" noProof="0" dirty="0" smtClean="0"/>
          </a:p>
          <a:p>
            <a:endParaRPr lang="en-CA" noProof="0" dirty="0" smtClean="0"/>
          </a:p>
          <a:p>
            <a:endParaRPr lang="en-CA" noProof="0" dirty="0"/>
          </a:p>
        </p:txBody>
      </p:sp>
      <p:sp>
        <p:nvSpPr>
          <p:cNvPr id="4" name="Espace réservé du numéro de diapositive 3"/>
          <p:cNvSpPr>
            <a:spLocks noGrp="1"/>
          </p:cNvSpPr>
          <p:nvPr>
            <p:ph type="sldNum" sz="quarter" idx="12"/>
          </p:nvPr>
        </p:nvSpPr>
        <p:spPr>
          <a:xfrm>
            <a:off x="8100392" y="6347776"/>
            <a:ext cx="584978" cy="365125"/>
          </a:xfrm>
        </p:spPr>
        <p:txBody>
          <a:bodyPr/>
          <a:lstStyle/>
          <a:p>
            <a:fld id="{0890A999-F363-410F-BEC8-9DBC48E324C8}" type="slidenum">
              <a:rPr lang="fr-CA" altLang="fr-FR" sz="1200" smtClean="0">
                <a:solidFill>
                  <a:schemeClr val="accent4">
                    <a:lumMod val="75000"/>
                  </a:schemeClr>
                </a:solidFill>
                <a:latin typeface="Calibri" panose="020F0502020204030204" pitchFamily="34" charset="0"/>
              </a:rPr>
              <a:pPr/>
              <a:t>4</a:t>
            </a:fld>
            <a:endParaRPr lang="fr-CA" altLang="fr-FR" sz="12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178195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15816" y="512463"/>
            <a:ext cx="3960440" cy="640445"/>
          </a:xfrm>
        </p:spPr>
        <p:txBody>
          <a:bodyPr/>
          <a:lstStyle/>
          <a:p>
            <a:pPr algn="ctr"/>
            <a:r>
              <a:rPr lang="en-CA" b="1" noProof="0" dirty="0" smtClean="0"/>
              <a:t>Action Items (3)</a:t>
            </a:r>
            <a:endParaRPr lang="en-CA" b="1" noProof="0" dirty="0"/>
          </a:p>
        </p:txBody>
      </p:sp>
      <p:sp>
        <p:nvSpPr>
          <p:cNvPr id="3" name="Espace réservé du contenu 2"/>
          <p:cNvSpPr>
            <a:spLocks noGrp="1"/>
          </p:cNvSpPr>
          <p:nvPr>
            <p:ph idx="1"/>
          </p:nvPr>
        </p:nvSpPr>
        <p:spPr>
          <a:xfrm>
            <a:off x="1423482" y="1152908"/>
            <a:ext cx="7468998" cy="4868380"/>
          </a:xfrm>
        </p:spPr>
        <p:txBody>
          <a:bodyPr>
            <a:normAutofit/>
          </a:bodyPr>
          <a:lstStyle/>
          <a:p>
            <a:pPr>
              <a:buClrTx/>
              <a:buFont typeface="Arial" panose="020B0604020202020204" pitchFamily="34" charset="0"/>
              <a:buChar char="•"/>
            </a:pPr>
            <a:endParaRPr lang="en-CA" noProof="0" dirty="0" smtClean="0">
              <a:solidFill>
                <a:srgbClr val="FF0000"/>
              </a:solidFill>
            </a:endParaRPr>
          </a:p>
          <a:p>
            <a:pPr>
              <a:buClrTx/>
              <a:buFont typeface="Arial" panose="020B0604020202020204" pitchFamily="34" charset="0"/>
              <a:buChar char="•"/>
            </a:pPr>
            <a:r>
              <a:rPr lang="en-CA" sz="3200" noProof="0" dirty="0" smtClean="0">
                <a:latin typeface="Calibri" panose="020F0502020204030204" pitchFamily="34" charset="0"/>
                <a:cs typeface="Calibri" panose="020F0502020204030204" pitchFamily="34" charset="0"/>
              </a:rPr>
              <a:t>Consult and work with the Francophone community of Saskatchewan and its representatives—organizations and institutions</a:t>
            </a:r>
          </a:p>
          <a:p>
            <a:pPr>
              <a:buClrTx/>
              <a:buFont typeface="Arial" panose="020B0604020202020204" pitchFamily="34" charset="0"/>
              <a:buChar char="•"/>
            </a:pPr>
            <a:r>
              <a:rPr lang="en-CA" sz="3200" noProof="0" dirty="0" smtClean="0">
                <a:latin typeface="Calibri" panose="020F0502020204030204" pitchFamily="34" charset="0"/>
                <a:cs typeface="Calibri" panose="020F0502020204030204" pitchFamily="34" charset="0"/>
              </a:rPr>
              <a:t>Establish partnerships according to the objectives of the action plan, available resources and needs</a:t>
            </a:r>
            <a:endParaRPr lang="en-CA" sz="3200" noProof="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a:xfrm>
            <a:off x="8100392" y="6315077"/>
            <a:ext cx="584978" cy="370727"/>
          </a:xfrm>
        </p:spPr>
        <p:txBody>
          <a:bodyPr/>
          <a:lstStyle/>
          <a:p>
            <a:fld id="{0890A999-F363-410F-BEC8-9DBC48E324C8}" type="slidenum">
              <a:rPr lang="fr-CA" altLang="fr-FR" sz="1200" smtClean="0">
                <a:solidFill>
                  <a:schemeClr val="tx1">
                    <a:lumMod val="50000"/>
                    <a:lumOff val="50000"/>
                  </a:schemeClr>
                </a:solidFill>
                <a:latin typeface="Calibri" panose="020F0502020204030204" pitchFamily="34" charset="0"/>
              </a:rPr>
              <a:pPr/>
              <a:t>5</a:t>
            </a:fld>
            <a:endParaRPr lang="fr-CA" altLang="fr-FR" sz="12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244522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548680"/>
            <a:ext cx="8229600" cy="5577483"/>
          </a:xfrm>
        </p:spPr>
        <p:txBody>
          <a:bodyPr/>
          <a:lstStyle/>
          <a:p>
            <a:pPr marL="0" indent="0" algn="ctr" eaLnBrk="1" hangingPunct="1">
              <a:buNone/>
            </a:pPr>
            <a:r>
              <a:rPr lang="en-CA" altLang="fr-FR" sz="3600" b="1" noProof="0" dirty="0" smtClean="0"/>
              <a:t>	Active offer is a systemic and 	collective issue</a:t>
            </a:r>
          </a:p>
          <a:p>
            <a:pPr marL="0" indent="0" eaLnBrk="1" hangingPunct="1">
              <a:buNone/>
            </a:pPr>
            <a:endParaRPr lang="en-CA" altLang="fr-FR" sz="3600" b="1" noProof="0" dirty="0" smtClean="0"/>
          </a:p>
          <a:p>
            <a:pPr lvl="1" eaLnBrk="1" hangingPunct="1"/>
            <a:r>
              <a:rPr lang="en-CA" altLang="fr-FR" noProof="0" dirty="0" smtClean="0"/>
              <a:t>Government</a:t>
            </a:r>
          </a:p>
          <a:p>
            <a:pPr lvl="1" eaLnBrk="1" hangingPunct="1"/>
            <a:r>
              <a:rPr lang="en-CA" altLang="fr-FR" noProof="0" dirty="0" smtClean="0"/>
              <a:t>Justice system</a:t>
            </a:r>
          </a:p>
          <a:p>
            <a:pPr lvl="1" eaLnBrk="1" hangingPunct="1"/>
            <a:r>
              <a:rPr lang="en-CA" altLang="fr-FR" noProof="0" dirty="0" smtClean="0"/>
              <a:t>Legal professionals</a:t>
            </a:r>
          </a:p>
          <a:p>
            <a:pPr lvl="1" eaLnBrk="1" hangingPunct="1"/>
            <a:r>
              <a:rPr lang="en-CA" altLang="fr-FR" noProof="0" dirty="0" smtClean="0"/>
              <a:t>Related services</a:t>
            </a:r>
          </a:p>
          <a:p>
            <a:pPr lvl="1" eaLnBrk="1" hangingPunct="1"/>
            <a:r>
              <a:rPr lang="en-CA" altLang="fr-FR" noProof="0" dirty="0" smtClean="0"/>
              <a:t>Community </a:t>
            </a:r>
            <a:endParaRPr lang="en-CA" altLang="fr-FR" noProof="0" dirty="0"/>
          </a:p>
        </p:txBody>
      </p:sp>
      <p:pic>
        <p:nvPicPr>
          <p:cNvPr id="1434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3249983"/>
            <a:ext cx="3946152" cy="269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6</a:t>
            </a:fld>
            <a:endParaRPr lang="fr-CA" alt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88" y="274638"/>
            <a:ext cx="8785225" cy="1143000"/>
          </a:xfrm>
        </p:spPr>
        <p:txBody>
          <a:bodyPr/>
          <a:lstStyle/>
          <a:p>
            <a:pPr eaLnBrk="1" hangingPunct="1"/>
            <a:r>
              <a:rPr lang="en-CA" altLang="fr-FR" sz="3600" b="1" noProof="0" dirty="0" smtClean="0"/>
              <a:t>Exercising Ethical and Collaborative </a:t>
            </a:r>
            <a:r>
              <a:rPr lang="en-CA" altLang="fr-FR" sz="3600" b="1" dirty="0"/>
              <a:t>L</a:t>
            </a:r>
            <a:r>
              <a:rPr lang="en-CA" altLang="fr-FR" sz="3600" b="1" noProof="0" dirty="0" err="1" smtClean="0"/>
              <a:t>eadership</a:t>
            </a:r>
            <a:r>
              <a:rPr lang="en-CA" altLang="fr-FR" sz="3600" b="1" noProof="0" dirty="0" smtClean="0"/>
              <a:t> at all Levels</a:t>
            </a:r>
            <a:endParaRPr lang="en-CA" altLang="fr-FR" sz="3600" b="1" noProof="0" dirty="0"/>
          </a:p>
        </p:txBody>
      </p:sp>
      <p:sp>
        <p:nvSpPr>
          <p:cNvPr id="17411" name="Content Placeholder 2"/>
          <p:cNvSpPr>
            <a:spLocks noGrp="1"/>
          </p:cNvSpPr>
          <p:nvPr>
            <p:ph idx="1"/>
          </p:nvPr>
        </p:nvSpPr>
        <p:spPr>
          <a:xfrm>
            <a:off x="759669" y="1746250"/>
            <a:ext cx="8229600" cy="4281488"/>
          </a:xfrm>
        </p:spPr>
        <p:txBody>
          <a:bodyPr/>
          <a:lstStyle/>
          <a:p>
            <a:pPr marL="514350" indent="-514350" eaLnBrk="1" hangingPunct="1">
              <a:buFont typeface="Calibri" panose="020F0502020204030204" pitchFamily="34" charset="0"/>
              <a:buAutoNum type="arabicPeriod"/>
            </a:pPr>
            <a:r>
              <a:rPr lang="en-CA" altLang="fr-FR" sz="2800" noProof="0" dirty="0" smtClean="0"/>
              <a:t>Creating favourable conditions—</a:t>
            </a:r>
            <a:r>
              <a:rPr lang="en-CA" altLang="fr-FR" sz="2800" i="1" noProof="0" dirty="0" smtClean="0"/>
              <a:t>systemic</a:t>
            </a:r>
          </a:p>
          <a:p>
            <a:pPr marL="514350" indent="-514350" eaLnBrk="1" hangingPunct="1">
              <a:buFont typeface="Calibri" panose="020F0502020204030204" pitchFamily="34" charset="0"/>
              <a:buAutoNum type="arabicPeriod"/>
            </a:pPr>
            <a:r>
              <a:rPr lang="en-CA" altLang="fr-FR" sz="2800" noProof="0" dirty="0" smtClean="0"/>
              <a:t>Putting structures and processes in place—</a:t>
            </a:r>
            <a:r>
              <a:rPr lang="en-CA" altLang="fr-FR" sz="2800" i="1" noProof="0" dirty="0" smtClean="0"/>
              <a:t>organizational</a:t>
            </a:r>
          </a:p>
          <a:p>
            <a:pPr marL="514350" indent="-514350" eaLnBrk="1" hangingPunct="1">
              <a:buFont typeface="Calibri" panose="020F0502020204030204" pitchFamily="34" charset="0"/>
              <a:buAutoNum type="arabicPeriod"/>
            </a:pPr>
            <a:r>
              <a:rPr lang="en-CA" altLang="fr-FR" sz="2800" noProof="0" dirty="0" smtClean="0"/>
              <a:t>Building capacity—</a:t>
            </a:r>
            <a:r>
              <a:rPr lang="en-CA" altLang="fr-FR" sz="2800" i="1" noProof="0" dirty="0" smtClean="0"/>
              <a:t>professional</a:t>
            </a:r>
          </a:p>
          <a:p>
            <a:pPr marL="514350" indent="-514350" eaLnBrk="1" hangingPunct="1">
              <a:buFont typeface="Calibri" panose="020F0502020204030204" pitchFamily="34" charset="0"/>
              <a:buAutoNum type="arabicPeriod"/>
            </a:pPr>
            <a:r>
              <a:rPr lang="en-CA" altLang="fr-FR" sz="2800" noProof="0" dirty="0" smtClean="0"/>
              <a:t>Stimulating demand—</a:t>
            </a:r>
            <a:r>
              <a:rPr lang="en-CA" altLang="fr-FR" sz="2800" i="1" noProof="0" dirty="0" smtClean="0"/>
              <a:t>community</a:t>
            </a:r>
          </a:p>
          <a:p>
            <a:pPr marL="0" indent="0" eaLnBrk="1" hangingPunct="1">
              <a:buNone/>
            </a:pPr>
            <a:endParaRPr lang="en-CA" altLang="fr-FR" sz="2400" i="1" noProof="0" dirty="0"/>
          </a:p>
        </p:txBody>
      </p:sp>
      <p:pic>
        <p:nvPicPr>
          <p:cNvPr id="174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75856" y="4177806"/>
            <a:ext cx="3096345" cy="252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7</a:t>
            </a:fld>
            <a:endParaRPr lang="fr-CA" alt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Collaboration Between </a:t>
            </a:r>
            <a:r>
              <a:rPr lang="en-CA" sz="3600" b="1" dirty="0"/>
              <a:t>M</a:t>
            </a:r>
            <a:r>
              <a:rPr lang="en-CA" sz="3600" b="1" noProof="0" dirty="0" err="1" smtClean="0"/>
              <a:t>ultiple</a:t>
            </a:r>
            <a:r>
              <a:rPr lang="en-CA" sz="3600" b="1" noProof="0" dirty="0" smtClean="0"/>
              <a:t> Partners</a:t>
            </a:r>
            <a:endParaRPr lang="en-CA" sz="3600" b="1" noProof="0" dirty="0"/>
          </a:p>
        </p:txBody>
      </p:sp>
      <p:pic>
        <p:nvPicPr>
          <p:cNvPr id="14" name="Espace réservé du contenu 13"/>
          <p:cNvPicPr>
            <a:picLocks noGrp="1" noChangeAspect="1"/>
          </p:cNvPicPr>
          <p:nvPr>
            <p:ph idx="1"/>
          </p:nvPr>
        </p:nvPicPr>
        <p:blipFill>
          <a:blip r:embed="rId3"/>
          <a:stretch>
            <a:fillRect/>
          </a:stretch>
        </p:blipFill>
        <p:spPr>
          <a:xfrm>
            <a:off x="457200" y="1244224"/>
            <a:ext cx="8229599" cy="5465649"/>
          </a:xfrm>
          <a:prstGeom prst="rect">
            <a:avLst/>
          </a:prstGeom>
        </p:spPr>
      </p:pic>
      <p:sp>
        <p:nvSpPr>
          <p:cNvPr id="3" name="Espace réservé du numéro de diapositive 2"/>
          <p:cNvSpPr>
            <a:spLocks noGrp="1"/>
          </p:cNvSpPr>
          <p:nvPr>
            <p:ph type="sldNum" sz="quarter" idx="12"/>
          </p:nvPr>
        </p:nvSpPr>
        <p:spPr/>
        <p:txBody>
          <a:bodyPr/>
          <a:lstStyle/>
          <a:p>
            <a:fld id="{0890A999-F363-410F-BEC8-9DBC48E324C8}" type="slidenum">
              <a:rPr lang="fr-CA" altLang="fr-FR" smtClean="0"/>
              <a:pPr/>
              <a:t>8</a:t>
            </a:fld>
            <a:endParaRPr lang="fr-CA" altLang="fr-FR"/>
          </a:p>
        </p:txBody>
      </p:sp>
    </p:spTree>
    <p:extLst>
      <p:ext uri="{BB962C8B-B14F-4D97-AF65-F5344CB8AC3E}">
        <p14:creationId xmlns:p14="http://schemas.microsoft.com/office/powerpoint/2010/main" val="423902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68413"/>
          </a:xfrm>
          <a:solidFill>
            <a:schemeClr val="bg1">
              <a:lumMod val="95000"/>
            </a:schemeClr>
          </a:solidFill>
        </p:spPr>
        <p:txBody>
          <a:bodyPr/>
          <a:lstStyle/>
          <a:p>
            <a:pPr algn="l" eaLnBrk="1" hangingPunct="1">
              <a:defRPr/>
            </a:pPr>
            <a:r>
              <a:rPr lang="en-CA" altLang="fr-FR" sz="4000" b="1" noProof="0" dirty="0" smtClean="0"/>
              <a:t>Results </a:t>
            </a:r>
            <a:endParaRPr lang="en-CA" altLang="fr-FR" sz="4000" b="1" noProof="0" dirty="0"/>
          </a:p>
        </p:txBody>
      </p:sp>
      <p:sp>
        <p:nvSpPr>
          <p:cNvPr id="15363" name="Content Placeholder 2"/>
          <p:cNvSpPr>
            <a:spLocks noGrp="1"/>
          </p:cNvSpPr>
          <p:nvPr>
            <p:ph idx="1"/>
          </p:nvPr>
        </p:nvSpPr>
        <p:spPr>
          <a:xfrm>
            <a:off x="3590925" y="1268413"/>
            <a:ext cx="5553075" cy="5589587"/>
          </a:xfrm>
          <a:solidFill>
            <a:schemeClr val="bg1">
              <a:lumMod val="95000"/>
            </a:schemeClr>
          </a:solidFill>
        </p:spPr>
        <p:txBody>
          <a:bodyPr/>
          <a:lstStyle/>
          <a:p>
            <a:pPr eaLnBrk="1" hangingPunct="1">
              <a:defRPr/>
            </a:pPr>
            <a:r>
              <a:rPr lang="en-CA" altLang="fr-FR" sz="2800" noProof="0" dirty="0" smtClean="0"/>
              <a:t>Increase confidence in the justice system</a:t>
            </a:r>
          </a:p>
          <a:p>
            <a:pPr eaLnBrk="1" hangingPunct="1">
              <a:defRPr/>
            </a:pPr>
            <a:endParaRPr lang="en-CA" altLang="fr-FR" sz="2800" noProof="0" dirty="0" smtClean="0"/>
          </a:p>
          <a:p>
            <a:pPr eaLnBrk="1" hangingPunct="1">
              <a:defRPr/>
            </a:pPr>
            <a:r>
              <a:rPr lang="en-CA" altLang="fr-FR" sz="2800" noProof="0" dirty="0" smtClean="0"/>
              <a:t>Increase access to justice</a:t>
            </a:r>
          </a:p>
          <a:p>
            <a:pPr marL="0" indent="0" eaLnBrk="1" hangingPunct="1">
              <a:buNone/>
              <a:defRPr/>
            </a:pPr>
            <a:endParaRPr lang="en-CA" altLang="fr-FR" sz="2800" noProof="0" dirty="0" smtClean="0"/>
          </a:p>
          <a:p>
            <a:pPr eaLnBrk="1" hangingPunct="1">
              <a:defRPr/>
            </a:pPr>
            <a:r>
              <a:rPr lang="en-CA" altLang="fr-FR" sz="2800" noProof="0" dirty="0" smtClean="0"/>
              <a:t>Provide better quality services</a:t>
            </a:r>
          </a:p>
          <a:p>
            <a:pPr eaLnBrk="1" hangingPunct="1">
              <a:defRPr/>
            </a:pPr>
            <a:endParaRPr lang="en-CA" altLang="fr-FR" sz="2800" noProof="0" dirty="0" smtClean="0"/>
          </a:p>
          <a:p>
            <a:pPr eaLnBrk="1" hangingPunct="1">
              <a:defRPr/>
            </a:pPr>
            <a:r>
              <a:rPr lang="en-CA" altLang="fr-FR" sz="2800" noProof="0" dirty="0" smtClean="0"/>
              <a:t>Enhance and promote linguistic duality in Canada</a:t>
            </a:r>
            <a:endParaRPr lang="en-CA" altLang="fr-FR" sz="2800" noProof="0" dirty="0"/>
          </a:p>
        </p:txBody>
      </p:sp>
      <p:pic>
        <p:nvPicPr>
          <p:cNvPr id="1638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35909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9</a:t>
            </a:fld>
            <a:endParaRPr lang="fr-CA" alt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in">
  <a:themeElements>
    <a:clrScheme name="Personnalisé 21">
      <a:dk1>
        <a:sysClr val="windowText" lastClr="000000"/>
      </a:dk1>
      <a:lt1>
        <a:srgbClr val="FDD813"/>
      </a:lt1>
      <a:dk2>
        <a:srgbClr val="FDD813"/>
      </a:dk2>
      <a:lt2>
        <a:srgbClr val="FFFFFF"/>
      </a:lt2>
      <a:accent1>
        <a:srgbClr val="FDD813"/>
      </a:accent1>
      <a:accent2>
        <a:srgbClr val="18833F"/>
      </a:accent2>
      <a:accent3>
        <a:srgbClr val="136EB7"/>
      </a:accent3>
      <a:accent4>
        <a:srgbClr val="BCBDC1"/>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Brin">
  <a:themeElements>
    <a:clrScheme name="Personnalisé 26">
      <a:dk1>
        <a:sysClr val="windowText" lastClr="000000"/>
      </a:dk1>
      <a:lt1>
        <a:sysClr val="window" lastClr="FFFFFF"/>
      </a:lt1>
      <a:dk2>
        <a:srgbClr val="18833F"/>
      </a:dk2>
      <a:lt2>
        <a:srgbClr val="FFFFFF"/>
      </a:lt2>
      <a:accent1>
        <a:srgbClr val="18833F"/>
      </a:accent1>
      <a:accent2>
        <a:srgbClr val="FDD813"/>
      </a:accent2>
      <a:accent3>
        <a:srgbClr val="136EB7"/>
      </a:accent3>
      <a:accent4>
        <a:srgbClr val="BCBDC1"/>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2_Brin">
  <a:themeElements>
    <a:clrScheme name="Personnalisé 27">
      <a:dk1>
        <a:sysClr val="windowText" lastClr="000000"/>
      </a:dk1>
      <a:lt1>
        <a:sysClr val="window" lastClr="FFFFFF"/>
      </a:lt1>
      <a:dk2>
        <a:srgbClr val="136EB7"/>
      </a:dk2>
      <a:lt2>
        <a:srgbClr val="FFFFFF"/>
      </a:lt2>
      <a:accent1>
        <a:srgbClr val="136EB7"/>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21210</TotalTime>
  <Words>1248</Words>
  <Application>Microsoft Office PowerPoint</Application>
  <PresentationFormat>Affichage à l'écran (4:3)</PresentationFormat>
  <Paragraphs>172</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13</vt:i4>
      </vt:variant>
    </vt:vector>
  </HeadingPairs>
  <TitlesOfParts>
    <vt:vector size="23" baseType="lpstr">
      <vt:lpstr>Arial</vt:lpstr>
      <vt:lpstr>Calibri</vt:lpstr>
      <vt:lpstr>Cambria</vt:lpstr>
      <vt:lpstr>Century Gothic</vt:lpstr>
      <vt:lpstr>Wingdings</vt:lpstr>
      <vt:lpstr>Wingdings 3</vt:lpstr>
      <vt:lpstr>Office Theme</vt:lpstr>
      <vt:lpstr>Brin</vt:lpstr>
      <vt:lpstr>1_Brin</vt:lpstr>
      <vt:lpstr>2_Brin</vt:lpstr>
      <vt:lpstr>Active Offer of Justice  Services in French</vt:lpstr>
      <vt:lpstr>Systemic Leadership</vt:lpstr>
      <vt:lpstr>Action items (1)</vt:lpstr>
      <vt:lpstr>Action Items (2)</vt:lpstr>
      <vt:lpstr>Action Items (3)</vt:lpstr>
      <vt:lpstr>Présentation PowerPoint</vt:lpstr>
      <vt:lpstr>Exercising Ethical and Collaborative Leadership at all Levels</vt:lpstr>
      <vt:lpstr>Collaboration Between Multiple Partners</vt:lpstr>
      <vt:lpstr>Results </vt:lpstr>
      <vt:lpstr>In a nutshell</vt:lpstr>
      <vt:lpstr>Centre Info-Justice</vt:lpstr>
      <vt:lpstr>Présentation PowerPoint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active de services de justice en français</dc:title>
  <dc:creator>André J Lalonde</dc:creator>
  <cp:lastModifiedBy>User</cp:lastModifiedBy>
  <cp:revision>273</cp:revision>
  <cp:lastPrinted>2017-05-18T18:13:51Z</cp:lastPrinted>
  <dcterms:created xsi:type="dcterms:W3CDTF">2015-09-22T19:20:58Z</dcterms:created>
  <dcterms:modified xsi:type="dcterms:W3CDTF">2019-02-05T22:13:51Z</dcterms:modified>
</cp:coreProperties>
</file>