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323" r:id="rId3"/>
    <p:sldId id="324" r:id="rId4"/>
    <p:sldId id="332" r:id="rId5"/>
    <p:sldId id="329" r:id="rId6"/>
    <p:sldId id="325" r:id="rId7"/>
    <p:sldId id="330" r:id="rId8"/>
    <p:sldId id="259" r:id="rId9"/>
    <p:sldId id="321" r:id="rId10"/>
    <p:sldId id="264" r:id="rId11"/>
    <p:sldId id="295" r:id="rId12"/>
    <p:sldId id="293" r:id="rId13"/>
    <p:sldId id="272" r:id="rId14"/>
    <p:sldId id="334" r:id="rId15"/>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9838" autoAdjust="0"/>
  </p:normalViewPr>
  <p:slideViewPr>
    <p:cSldViewPr>
      <p:cViewPr varScale="1">
        <p:scale>
          <a:sx n="64" d="100"/>
          <a:sy n="64" d="100"/>
        </p:scale>
        <p:origin x="21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9"/>
    </p:cViewPr>
  </p:sorterViewPr>
  <p:notesViewPr>
    <p:cSldViewPr>
      <p:cViewPr>
        <p:scale>
          <a:sx n="150" d="100"/>
          <a:sy n="150" d="100"/>
        </p:scale>
        <p:origin x="144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A7BBB-773D-4586-A42F-B58CB647B886}" type="doc">
      <dgm:prSet loTypeId="urn:microsoft.com/office/officeart/2005/8/layout/target1" loCatId="relationship" qsTypeId="urn:microsoft.com/office/officeart/2005/8/quickstyle/3d2" qsCatId="3D" csTypeId="urn:microsoft.com/office/officeart/2005/8/colors/accent3_2" csCatId="accent3" phldr="1"/>
      <dgm:spPr/>
    </dgm:pt>
    <dgm:pt modelId="{8D468A7C-A0C8-4E15-9575-0062EE8AAB93}">
      <dgm:prSet phldrT="[Texte]" custT="1"/>
      <dgm:spPr/>
      <dgm:t>
        <a:bodyPr/>
        <a:lstStyle/>
        <a:p>
          <a:r>
            <a:rPr lang="fr-CA" sz="3200" b="1" dirty="0"/>
            <a:t>Collaboration</a:t>
          </a:r>
        </a:p>
      </dgm:t>
    </dgm:pt>
    <dgm:pt modelId="{017944E2-A45D-4EDB-BC5F-BB41FAEABA7A}" type="parTrans" cxnId="{F2D4D65B-0B9E-4C85-B4E8-1E88894AC0FC}">
      <dgm:prSet/>
      <dgm:spPr/>
      <dgm:t>
        <a:bodyPr/>
        <a:lstStyle/>
        <a:p>
          <a:endParaRPr lang="fr-CA"/>
        </a:p>
      </dgm:t>
    </dgm:pt>
    <dgm:pt modelId="{7B74670E-9FC3-4FA9-B27F-35DE71CD5248}" type="sibTrans" cxnId="{F2D4D65B-0B9E-4C85-B4E8-1E88894AC0FC}">
      <dgm:prSet/>
      <dgm:spPr/>
      <dgm:t>
        <a:bodyPr/>
        <a:lstStyle/>
        <a:p>
          <a:endParaRPr lang="fr-CA"/>
        </a:p>
      </dgm:t>
    </dgm:pt>
    <dgm:pt modelId="{FD3018AE-F22E-4DC1-BBD9-F7189A2DF057}">
      <dgm:prSet phldrT="[Texte]" custT="1"/>
      <dgm:spPr/>
      <dgm:t>
        <a:bodyPr/>
        <a:lstStyle/>
        <a:p>
          <a:r>
            <a:rPr lang="fr-CA" sz="3200" b="1" dirty="0"/>
            <a:t>Information</a:t>
          </a:r>
        </a:p>
      </dgm:t>
    </dgm:pt>
    <dgm:pt modelId="{CD70FB82-5DA2-4F8A-AC03-772EA77508D6}" type="parTrans" cxnId="{1A89C7BE-AB83-4ED6-8168-42EA8FA71344}">
      <dgm:prSet/>
      <dgm:spPr/>
      <dgm:t>
        <a:bodyPr/>
        <a:lstStyle/>
        <a:p>
          <a:endParaRPr lang="fr-CA"/>
        </a:p>
      </dgm:t>
    </dgm:pt>
    <dgm:pt modelId="{DAAE5879-3463-496F-A8CB-A85DB554DF68}" type="sibTrans" cxnId="{1A89C7BE-AB83-4ED6-8168-42EA8FA71344}">
      <dgm:prSet/>
      <dgm:spPr/>
      <dgm:t>
        <a:bodyPr/>
        <a:lstStyle/>
        <a:p>
          <a:endParaRPr lang="fr-CA"/>
        </a:p>
      </dgm:t>
    </dgm:pt>
    <dgm:pt modelId="{1801159F-D9E5-44D8-836B-06471CE4E069}">
      <dgm:prSet phldrT="[Texte]" custT="1"/>
      <dgm:spPr/>
      <dgm:t>
        <a:bodyPr/>
        <a:lstStyle/>
        <a:p>
          <a:r>
            <a:rPr lang="fr-CA" sz="3200" b="1" dirty="0"/>
            <a:t>Facilitation </a:t>
          </a:r>
        </a:p>
      </dgm:t>
    </dgm:pt>
    <dgm:pt modelId="{AEF5EDDF-ACDC-4A80-B9C1-3C19F8B61776}" type="parTrans" cxnId="{882DAC5A-17B0-40BE-9B86-5A520567AA97}">
      <dgm:prSet/>
      <dgm:spPr/>
      <dgm:t>
        <a:bodyPr/>
        <a:lstStyle/>
        <a:p>
          <a:endParaRPr lang="fr-CA"/>
        </a:p>
      </dgm:t>
    </dgm:pt>
    <dgm:pt modelId="{A5EB9C4F-9A1A-4640-BE51-537FE2535D1E}" type="sibTrans" cxnId="{882DAC5A-17B0-40BE-9B86-5A520567AA97}">
      <dgm:prSet/>
      <dgm:spPr/>
      <dgm:t>
        <a:bodyPr/>
        <a:lstStyle/>
        <a:p>
          <a:endParaRPr lang="fr-CA"/>
        </a:p>
      </dgm:t>
    </dgm:pt>
    <dgm:pt modelId="{93340A98-6355-4F1A-8A4A-C0BBC38D311C}">
      <dgm:prSet custT="1"/>
      <dgm:spPr/>
      <dgm:t>
        <a:bodyPr/>
        <a:lstStyle/>
        <a:p>
          <a:r>
            <a:rPr lang="fr-CA" sz="3200" b="1" dirty="0"/>
            <a:t>Appui</a:t>
          </a:r>
        </a:p>
      </dgm:t>
    </dgm:pt>
    <dgm:pt modelId="{E55DB848-555F-4F74-8492-F07D62150034}" type="parTrans" cxnId="{808C406B-6AC2-446E-9FED-F3AC5A3472D7}">
      <dgm:prSet/>
      <dgm:spPr/>
      <dgm:t>
        <a:bodyPr/>
        <a:lstStyle/>
        <a:p>
          <a:endParaRPr lang="fr-CA"/>
        </a:p>
      </dgm:t>
    </dgm:pt>
    <dgm:pt modelId="{A900B5D6-AA5F-4F33-8A0D-D5E1BD9A91F9}" type="sibTrans" cxnId="{808C406B-6AC2-446E-9FED-F3AC5A3472D7}">
      <dgm:prSet/>
      <dgm:spPr/>
      <dgm:t>
        <a:bodyPr/>
        <a:lstStyle/>
        <a:p>
          <a:endParaRPr lang="fr-CA"/>
        </a:p>
      </dgm:t>
    </dgm:pt>
    <dgm:pt modelId="{F79EA079-BA7A-436E-8C30-81DBB6D1965D}" type="pres">
      <dgm:prSet presAssocID="{56DA7BBB-773D-4586-A42F-B58CB647B886}" presName="composite" presStyleCnt="0">
        <dgm:presLayoutVars>
          <dgm:chMax val="5"/>
          <dgm:dir/>
          <dgm:resizeHandles val="exact"/>
        </dgm:presLayoutVars>
      </dgm:prSet>
      <dgm:spPr/>
    </dgm:pt>
    <dgm:pt modelId="{216C6BDA-3545-48A7-8E7A-DF6507D2E629}" type="pres">
      <dgm:prSet presAssocID="{8D468A7C-A0C8-4E15-9575-0062EE8AAB93}" presName="circle1" presStyleLbl="lnNode1" presStyleIdx="0" presStyleCnt="4"/>
      <dgm:spPr/>
    </dgm:pt>
    <dgm:pt modelId="{970D998A-ABDC-4195-88BA-764606498C58}" type="pres">
      <dgm:prSet presAssocID="{8D468A7C-A0C8-4E15-9575-0062EE8AAB93}" presName="text1" presStyleLbl="revTx" presStyleIdx="0" presStyleCnt="4" custScaleX="162822" custLinFactNeighborX="21260" custLinFactNeighborY="9494">
        <dgm:presLayoutVars>
          <dgm:bulletEnabled val="1"/>
        </dgm:presLayoutVars>
      </dgm:prSet>
      <dgm:spPr/>
      <dgm:t>
        <a:bodyPr/>
        <a:lstStyle/>
        <a:p>
          <a:endParaRPr lang="fr-CA"/>
        </a:p>
      </dgm:t>
    </dgm:pt>
    <dgm:pt modelId="{94D2823B-B400-46A4-B668-C113EC3E9242}" type="pres">
      <dgm:prSet presAssocID="{8D468A7C-A0C8-4E15-9575-0062EE8AAB93}" presName="line1" presStyleLbl="callout" presStyleIdx="0" presStyleCnt="8"/>
      <dgm:spPr/>
    </dgm:pt>
    <dgm:pt modelId="{15C23446-BEB0-493E-B754-51D896DD0CCA}" type="pres">
      <dgm:prSet presAssocID="{8D468A7C-A0C8-4E15-9575-0062EE8AAB93}" presName="d1" presStyleLbl="callout" presStyleIdx="1" presStyleCnt="8"/>
      <dgm:spPr/>
    </dgm:pt>
    <dgm:pt modelId="{0B7A72B8-7714-439D-9744-9F4EB74EDC09}" type="pres">
      <dgm:prSet presAssocID="{FD3018AE-F22E-4DC1-BBD9-F7189A2DF057}" presName="circle2" presStyleLbl="lnNode1" presStyleIdx="1" presStyleCnt="4"/>
      <dgm:spPr/>
    </dgm:pt>
    <dgm:pt modelId="{0C22F010-887A-40DD-ABC9-9CA4EE1C9C13}" type="pres">
      <dgm:prSet presAssocID="{FD3018AE-F22E-4DC1-BBD9-F7189A2DF057}" presName="text2" presStyleLbl="revTx" presStyleIdx="1" presStyleCnt="4" custScaleX="142573" custLinFactNeighborX="19257" custLinFactNeighborY="-1615">
        <dgm:presLayoutVars>
          <dgm:bulletEnabled val="1"/>
        </dgm:presLayoutVars>
      </dgm:prSet>
      <dgm:spPr/>
      <dgm:t>
        <a:bodyPr/>
        <a:lstStyle/>
        <a:p>
          <a:endParaRPr lang="fr-CA"/>
        </a:p>
      </dgm:t>
    </dgm:pt>
    <dgm:pt modelId="{A327532A-BF94-4E03-9B6E-1286C9119E73}" type="pres">
      <dgm:prSet presAssocID="{FD3018AE-F22E-4DC1-BBD9-F7189A2DF057}" presName="line2" presStyleLbl="callout" presStyleIdx="2" presStyleCnt="8"/>
      <dgm:spPr/>
    </dgm:pt>
    <dgm:pt modelId="{A8E9E189-F8F7-451D-871A-139AE9899AAD}" type="pres">
      <dgm:prSet presAssocID="{FD3018AE-F22E-4DC1-BBD9-F7189A2DF057}" presName="d2" presStyleLbl="callout" presStyleIdx="3" presStyleCnt="8"/>
      <dgm:spPr/>
    </dgm:pt>
    <dgm:pt modelId="{99434A8E-E335-4D98-846F-DC281880ACBF}" type="pres">
      <dgm:prSet presAssocID="{1801159F-D9E5-44D8-836B-06471CE4E069}" presName="circle3" presStyleLbl="lnNode1" presStyleIdx="2" presStyleCnt="4"/>
      <dgm:spPr/>
    </dgm:pt>
    <dgm:pt modelId="{A0BE8AB9-A79C-4E28-AE38-9B1DB431E384}" type="pres">
      <dgm:prSet presAssocID="{1801159F-D9E5-44D8-836B-06471CE4E069}" presName="text3" presStyleLbl="revTx" presStyleIdx="2" presStyleCnt="4" custScaleX="171770" custLinFactNeighborX="24776" custLinFactNeighborY="11177">
        <dgm:presLayoutVars>
          <dgm:bulletEnabled val="1"/>
        </dgm:presLayoutVars>
      </dgm:prSet>
      <dgm:spPr/>
      <dgm:t>
        <a:bodyPr/>
        <a:lstStyle/>
        <a:p>
          <a:endParaRPr lang="fr-CA"/>
        </a:p>
      </dgm:t>
    </dgm:pt>
    <dgm:pt modelId="{DBF388A8-5C60-4EA4-B782-354483B22998}" type="pres">
      <dgm:prSet presAssocID="{1801159F-D9E5-44D8-836B-06471CE4E069}" presName="line3" presStyleLbl="callout" presStyleIdx="4" presStyleCnt="8"/>
      <dgm:spPr/>
    </dgm:pt>
    <dgm:pt modelId="{E4B0585F-FF47-486A-8037-C975BF0288D3}" type="pres">
      <dgm:prSet presAssocID="{1801159F-D9E5-44D8-836B-06471CE4E069}" presName="d3" presStyleLbl="callout" presStyleIdx="5" presStyleCnt="8"/>
      <dgm:spPr/>
    </dgm:pt>
    <dgm:pt modelId="{289837DD-1DB9-4398-A771-381391EA4861}" type="pres">
      <dgm:prSet presAssocID="{93340A98-6355-4F1A-8A4A-C0BBC38D311C}" presName="circle4" presStyleLbl="lnNode1" presStyleIdx="3" presStyleCnt="4"/>
      <dgm:spPr/>
    </dgm:pt>
    <dgm:pt modelId="{2BD16DF5-C436-40A9-BD59-D01978CC760D}" type="pres">
      <dgm:prSet presAssocID="{93340A98-6355-4F1A-8A4A-C0BBC38D311C}" presName="text4" presStyleLbl="revTx" presStyleIdx="3" presStyleCnt="4" custScaleX="161780" custLinFactNeighborX="24800" custLinFactNeighborY="16808">
        <dgm:presLayoutVars>
          <dgm:bulletEnabled val="1"/>
        </dgm:presLayoutVars>
      </dgm:prSet>
      <dgm:spPr/>
      <dgm:t>
        <a:bodyPr/>
        <a:lstStyle/>
        <a:p>
          <a:endParaRPr lang="fr-CA"/>
        </a:p>
      </dgm:t>
    </dgm:pt>
    <dgm:pt modelId="{18189506-6AD8-42BA-84A1-A4C7E6188CCA}" type="pres">
      <dgm:prSet presAssocID="{93340A98-6355-4F1A-8A4A-C0BBC38D311C}" presName="line4" presStyleLbl="callout" presStyleIdx="6" presStyleCnt="8"/>
      <dgm:spPr/>
    </dgm:pt>
    <dgm:pt modelId="{2552C6E6-8C5D-4F9D-A1D3-AD5B9B57EA4A}" type="pres">
      <dgm:prSet presAssocID="{93340A98-6355-4F1A-8A4A-C0BBC38D311C}" presName="d4" presStyleLbl="callout" presStyleIdx="7" presStyleCnt="8"/>
      <dgm:spPr/>
    </dgm:pt>
  </dgm:ptLst>
  <dgm:cxnLst>
    <dgm:cxn modelId="{1A89C7BE-AB83-4ED6-8168-42EA8FA71344}" srcId="{56DA7BBB-773D-4586-A42F-B58CB647B886}" destId="{FD3018AE-F22E-4DC1-BBD9-F7189A2DF057}" srcOrd="1" destOrd="0" parTransId="{CD70FB82-5DA2-4F8A-AC03-772EA77508D6}" sibTransId="{DAAE5879-3463-496F-A8CB-A85DB554DF68}"/>
    <dgm:cxn modelId="{9BC1B9F7-9AF3-4A88-9968-1749E20D070A}" type="presOf" srcId="{56DA7BBB-773D-4586-A42F-B58CB647B886}" destId="{F79EA079-BA7A-436E-8C30-81DBB6D1965D}" srcOrd="0" destOrd="0" presId="urn:microsoft.com/office/officeart/2005/8/layout/target1"/>
    <dgm:cxn modelId="{6469B848-E6D6-40CE-A0D4-09AC8CB00FEC}" type="presOf" srcId="{FD3018AE-F22E-4DC1-BBD9-F7189A2DF057}" destId="{0C22F010-887A-40DD-ABC9-9CA4EE1C9C13}" srcOrd="0" destOrd="0" presId="urn:microsoft.com/office/officeart/2005/8/layout/target1"/>
    <dgm:cxn modelId="{317F23F0-9A5D-476D-80D1-1DD23987A591}" type="presOf" srcId="{8D468A7C-A0C8-4E15-9575-0062EE8AAB93}" destId="{970D998A-ABDC-4195-88BA-764606498C58}" srcOrd="0" destOrd="0" presId="urn:microsoft.com/office/officeart/2005/8/layout/target1"/>
    <dgm:cxn modelId="{808C406B-6AC2-446E-9FED-F3AC5A3472D7}" srcId="{56DA7BBB-773D-4586-A42F-B58CB647B886}" destId="{93340A98-6355-4F1A-8A4A-C0BBC38D311C}" srcOrd="3" destOrd="0" parTransId="{E55DB848-555F-4F74-8492-F07D62150034}" sibTransId="{A900B5D6-AA5F-4F33-8A0D-D5E1BD9A91F9}"/>
    <dgm:cxn modelId="{0F79DC70-1BEC-43C4-A367-012138098D17}" type="presOf" srcId="{93340A98-6355-4F1A-8A4A-C0BBC38D311C}" destId="{2BD16DF5-C436-40A9-BD59-D01978CC760D}" srcOrd="0" destOrd="0" presId="urn:microsoft.com/office/officeart/2005/8/layout/target1"/>
    <dgm:cxn modelId="{F2D4D65B-0B9E-4C85-B4E8-1E88894AC0FC}" srcId="{56DA7BBB-773D-4586-A42F-B58CB647B886}" destId="{8D468A7C-A0C8-4E15-9575-0062EE8AAB93}" srcOrd="0" destOrd="0" parTransId="{017944E2-A45D-4EDB-BC5F-BB41FAEABA7A}" sibTransId="{7B74670E-9FC3-4FA9-B27F-35DE71CD5248}"/>
    <dgm:cxn modelId="{7F56A3B2-9B70-47BC-8112-D9AF1EAC13CC}" type="presOf" srcId="{1801159F-D9E5-44D8-836B-06471CE4E069}" destId="{A0BE8AB9-A79C-4E28-AE38-9B1DB431E384}" srcOrd="0" destOrd="0" presId="urn:microsoft.com/office/officeart/2005/8/layout/target1"/>
    <dgm:cxn modelId="{882DAC5A-17B0-40BE-9B86-5A520567AA97}" srcId="{56DA7BBB-773D-4586-A42F-B58CB647B886}" destId="{1801159F-D9E5-44D8-836B-06471CE4E069}" srcOrd="2" destOrd="0" parTransId="{AEF5EDDF-ACDC-4A80-B9C1-3C19F8B61776}" sibTransId="{A5EB9C4F-9A1A-4640-BE51-537FE2535D1E}"/>
    <dgm:cxn modelId="{4DD20D2F-BF33-495A-A016-1558CE603FB8}" type="presParOf" srcId="{F79EA079-BA7A-436E-8C30-81DBB6D1965D}" destId="{216C6BDA-3545-48A7-8E7A-DF6507D2E629}" srcOrd="0" destOrd="0" presId="urn:microsoft.com/office/officeart/2005/8/layout/target1"/>
    <dgm:cxn modelId="{68794D4D-DFFF-4CE8-84DE-98A96F1733C1}" type="presParOf" srcId="{F79EA079-BA7A-436E-8C30-81DBB6D1965D}" destId="{970D998A-ABDC-4195-88BA-764606498C58}" srcOrd="1" destOrd="0" presId="urn:microsoft.com/office/officeart/2005/8/layout/target1"/>
    <dgm:cxn modelId="{533B8BD2-3849-4DCB-97C4-9F49FCB6E05D}" type="presParOf" srcId="{F79EA079-BA7A-436E-8C30-81DBB6D1965D}" destId="{94D2823B-B400-46A4-B668-C113EC3E9242}" srcOrd="2" destOrd="0" presId="urn:microsoft.com/office/officeart/2005/8/layout/target1"/>
    <dgm:cxn modelId="{97396F5D-5B0A-47B9-8BA1-FD7774FA21E1}" type="presParOf" srcId="{F79EA079-BA7A-436E-8C30-81DBB6D1965D}" destId="{15C23446-BEB0-493E-B754-51D896DD0CCA}" srcOrd="3" destOrd="0" presId="urn:microsoft.com/office/officeart/2005/8/layout/target1"/>
    <dgm:cxn modelId="{C262D7A3-C1F2-49D5-908C-1CADEA9DD8DA}" type="presParOf" srcId="{F79EA079-BA7A-436E-8C30-81DBB6D1965D}" destId="{0B7A72B8-7714-439D-9744-9F4EB74EDC09}" srcOrd="4" destOrd="0" presId="urn:microsoft.com/office/officeart/2005/8/layout/target1"/>
    <dgm:cxn modelId="{617A625D-6D11-449D-BCE4-8F1B056EF0BD}" type="presParOf" srcId="{F79EA079-BA7A-436E-8C30-81DBB6D1965D}" destId="{0C22F010-887A-40DD-ABC9-9CA4EE1C9C13}" srcOrd="5" destOrd="0" presId="urn:microsoft.com/office/officeart/2005/8/layout/target1"/>
    <dgm:cxn modelId="{69967E2F-EA35-4498-8141-A55CBB88681F}" type="presParOf" srcId="{F79EA079-BA7A-436E-8C30-81DBB6D1965D}" destId="{A327532A-BF94-4E03-9B6E-1286C9119E73}" srcOrd="6" destOrd="0" presId="urn:microsoft.com/office/officeart/2005/8/layout/target1"/>
    <dgm:cxn modelId="{A5EFEF12-A3DA-4D11-B30A-575A5A87F391}" type="presParOf" srcId="{F79EA079-BA7A-436E-8C30-81DBB6D1965D}" destId="{A8E9E189-F8F7-451D-871A-139AE9899AAD}" srcOrd="7" destOrd="0" presId="urn:microsoft.com/office/officeart/2005/8/layout/target1"/>
    <dgm:cxn modelId="{4F491D73-C04B-4C86-A040-CE9BA9E2A0B8}" type="presParOf" srcId="{F79EA079-BA7A-436E-8C30-81DBB6D1965D}" destId="{99434A8E-E335-4D98-846F-DC281880ACBF}" srcOrd="8" destOrd="0" presId="urn:microsoft.com/office/officeart/2005/8/layout/target1"/>
    <dgm:cxn modelId="{788D5ACA-DB04-4498-9469-4A3E5673EEBD}" type="presParOf" srcId="{F79EA079-BA7A-436E-8C30-81DBB6D1965D}" destId="{A0BE8AB9-A79C-4E28-AE38-9B1DB431E384}" srcOrd="9" destOrd="0" presId="urn:microsoft.com/office/officeart/2005/8/layout/target1"/>
    <dgm:cxn modelId="{F0F3A671-A6F0-40E7-9214-D34ED004A48B}" type="presParOf" srcId="{F79EA079-BA7A-436E-8C30-81DBB6D1965D}" destId="{DBF388A8-5C60-4EA4-B782-354483B22998}" srcOrd="10" destOrd="0" presId="urn:microsoft.com/office/officeart/2005/8/layout/target1"/>
    <dgm:cxn modelId="{58786828-053C-4C5E-8837-B466100E1375}" type="presParOf" srcId="{F79EA079-BA7A-436E-8C30-81DBB6D1965D}" destId="{E4B0585F-FF47-486A-8037-C975BF0288D3}" srcOrd="11" destOrd="0" presId="urn:microsoft.com/office/officeart/2005/8/layout/target1"/>
    <dgm:cxn modelId="{D0FBC4D2-2B7F-4127-A2AB-A0F5540F4E0F}" type="presParOf" srcId="{F79EA079-BA7A-436E-8C30-81DBB6D1965D}" destId="{289837DD-1DB9-4398-A771-381391EA4861}" srcOrd="12" destOrd="0" presId="urn:microsoft.com/office/officeart/2005/8/layout/target1"/>
    <dgm:cxn modelId="{7DCC88FA-A4ED-4363-9DA9-F9702D0F221D}" type="presParOf" srcId="{F79EA079-BA7A-436E-8C30-81DBB6D1965D}" destId="{2BD16DF5-C436-40A9-BD59-D01978CC760D}" srcOrd="13" destOrd="0" presId="urn:microsoft.com/office/officeart/2005/8/layout/target1"/>
    <dgm:cxn modelId="{5D4D26A3-8DFB-408A-808C-DE40F2A0EF30}" type="presParOf" srcId="{F79EA079-BA7A-436E-8C30-81DBB6D1965D}" destId="{18189506-6AD8-42BA-84A1-A4C7E6188CCA}" srcOrd="14" destOrd="0" presId="urn:microsoft.com/office/officeart/2005/8/layout/target1"/>
    <dgm:cxn modelId="{CD06B43B-8370-4765-9638-ECCB976B07F1}" type="presParOf" srcId="{F79EA079-BA7A-436E-8C30-81DBB6D1965D}" destId="{2552C6E6-8C5D-4F9D-A1D3-AD5B9B57EA4A}"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fr-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730D24EA-3C45-45DD-9573-A1200CC5686C}" type="datetimeFigureOut">
              <a:rPr lang="fr-CA"/>
              <a:pPr>
                <a:defRPr/>
              </a:pPr>
              <a:t>2019-02-05</a:t>
            </a:fld>
            <a:endParaRPr lang="fr-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fr-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05A4A68-F84D-4EA9-BE76-8D78A2AC9CAD}" type="slidenum">
              <a:rPr lang="fr-CA" altLang="fr-FR"/>
              <a:pPr/>
              <a:t>‹N°›</a:t>
            </a:fld>
            <a:endParaRPr lang="fr-CA" altLang="fr-FR"/>
          </a:p>
        </p:txBody>
      </p:sp>
    </p:spTree>
    <p:extLst>
      <p:ext uri="{BB962C8B-B14F-4D97-AF65-F5344CB8AC3E}">
        <p14:creationId xmlns:p14="http://schemas.microsoft.com/office/powerpoint/2010/main" val="171536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hangingPunct="1">
              <a:defRPr sz="1200"/>
            </a:lvl1pPr>
          </a:lstStyle>
          <a:p>
            <a:pPr>
              <a:defRPr/>
            </a:pPr>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eaLnBrk="1" hangingPunct="1">
              <a:defRPr sz="1200"/>
            </a:lvl1pPr>
          </a:lstStyle>
          <a:p>
            <a:pPr>
              <a:defRPr/>
            </a:pPr>
            <a:fld id="{DB96E269-ECE1-49F1-93BA-66DE8CEA3696}" type="datetimeFigureOut">
              <a:rPr lang="fr-CA"/>
              <a:pPr>
                <a:defRPr/>
              </a:pPr>
              <a:t>2019-02-05</a:t>
            </a:fld>
            <a:endParaRPr lang="fr-CA"/>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fr-CA" noProof="0"/>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hangingPunct="1">
              <a:defRPr sz="1200"/>
            </a:lvl1pPr>
          </a:lstStyle>
          <a:p>
            <a:pPr>
              <a:defRPr/>
            </a:pPr>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06F8C0F-E1DB-4B99-9953-D70F003664BE}" type="slidenum">
              <a:rPr lang="fr-CA" altLang="fr-FR"/>
              <a:pPr/>
              <a:t>‹N°›</a:t>
            </a:fld>
            <a:endParaRPr lang="fr-CA" altLang="fr-FR"/>
          </a:p>
        </p:txBody>
      </p:sp>
    </p:spTree>
    <p:extLst>
      <p:ext uri="{BB962C8B-B14F-4D97-AF65-F5344CB8AC3E}">
        <p14:creationId xmlns:p14="http://schemas.microsoft.com/office/powerpoint/2010/main" val="2596313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ba.org/abc/activities_f/pdf/codeofconduct.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indent="0">
              <a:buFont typeface="Wingdings" panose="05000000000000000000" pitchFamily="2" charset="2"/>
              <a:buNone/>
            </a:pPr>
            <a:r>
              <a:rPr lang="fr-CA" dirty="0"/>
              <a:t>Ce webinaire est surtout à l’intention </a:t>
            </a:r>
            <a:r>
              <a:rPr lang="fr-CA" dirty="0" smtClean="0"/>
              <a:t>:</a:t>
            </a:r>
          </a:p>
          <a:p>
            <a:pPr marL="342900" lvl="1" indent="-342900">
              <a:buFont typeface="Wingdings" panose="05000000000000000000" pitchFamily="2" charset="2"/>
              <a:buChar char="§"/>
            </a:pPr>
            <a:r>
              <a:rPr lang="fr-CA" dirty="0" smtClean="0"/>
              <a:t>des </a:t>
            </a:r>
            <a:r>
              <a:rPr lang="fr-CA" dirty="0"/>
              <a:t>juristes anglophones et francophones œuvrant dans le système de justice ou dans les cabinets juridiques privés da la Saskatchewan. </a:t>
            </a:r>
            <a:endParaRPr lang="fr-CA" dirty="0" smtClean="0"/>
          </a:p>
          <a:p>
            <a:pPr marL="342900" lvl="1" indent="-342900">
              <a:buFont typeface="Wingdings" panose="05000000000000000000" pitchFamily="2" charset="2"/>
              <a:buChar char="§"/>
            </a:pPr>
            <a:r>
              <a:rPr lang="fr-CA" dirty="0" smtClean="0"/>
              <a:t>Le personnel </a:t>
            </a:r>
            <a:r>
              <a:rPr lang="fr-CA" dirty="0"/>
              <a:t>professionnel œuvrant dans le système de justice de la province ainsi que dans les services connexes – policiers, travailleurs sociaux, interprètes, médiateurs, </a:t>
            </a:r>
            <a:r>
              <a:rPr lang="fr-CA" dirty="0" smtClean="0"/>
              <a:t>agents de services correctionnels, agents de probation, etc.</a:t>
            </a:r>
          </a:p>
          <a:p>
            <a:pPr marL="342900" lvl="1" indent="-342900">
              <a:buFont typeface="Wingdings" panose="05000000000000000000" pitchFamily="2" charset="2"/>
              <a:buChar char="§"/>
            </a:pPr>
            <a:r>
              <a:rPr lang="fr-CA" dirty="0" smtClean="0"/>
              <a:t>tous les intervenants issus des agences, associations ou organisations qui œuvrent dans le domaine de la justice.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100" b="1" dirty="0"/>
          </a:p>
          <a:p>
            <a:endParaRPr lang="fr-CA" sz="110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a:t>
            </a:fld>
            <a:endParaRPr lang="fr-CA" altLang="fr-FR"/>
          </a:p>
        </p:txBody>
      </p:sp>
    </p:spTree>
    <p:extLst>
      <p:ext uri="{BB962C8B-B14F-4D97-AF65-F5344CB8AC3E}">
        <p14:creationId xmlns:p14="http://schemas.microsoft.com/office/powerpoint/2010/main" val="14063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Question : </a:t>
            </a:r>
            <a:r>
              <a:rPr lang="fr-CA" dirty="0"/>
              <a:t>Quels résultats aurons-nous</a:t>
            </a:r>
            <a:r>
              <a:rPr lang="fr-CA" baseline="0" dirty="0"/>
              <a:t> </a:t>
            </a:r>
            <a:r>
              <a:rPr lang="fr-CA" baseline="0" dirty="0" smtClean="0"/>
              <a:t>atteint par </a:t>
            </a:r>
            <a:r>
              <a:rPr lang="fr-CA" dirty="0"/>
              <a:t>la mise en place d’une offre </a:t>
            </a:r>
            <a:r>
              <a:rPr lang="fr-CA" dirty="0" smtClean="0"/>
              <a:t>active?</a:t>
            </a:r>
            <a:endParaRPr lang="fr-CA" dirty="0"/>
          </a:p>
          <a:p>
            <a:r>
              <a:rPr lang="fr-CA" dirty="0" smtClean="0"/>
              <a:t>Réponse :</a:t>
            </a:r>
            <a:endParaRPr lang="fr-CA" dirty="0"/>
          </a:p>
          <a:p>
            <a:pPr eaLnBrk="1" hangingPunct="1">
              <a:defRPr/>
            </a:pPr>
            <a:endParaRPr lang="fr-CA" altLang="fr-FR" dirty="0"/>
          </a:p>
          <a:p>
            <a:pPr eaLnBrk="1" hangingPunct="1">
              <a:defRPr/>
            </a:pPr>
            <a:r>
              <a:rPr lang="fr-CA" altLang="fr-FR" dirty="0"/>
              <a:t>Confiance accrue dans le système de justice</a:t>
            </a:r>
          </a:p>
          <a:p>
            <a:pPr eaLnBrk="1" hangingPunct="1">
              <a:defRPr/>
            </a:pPr>
            <a:endParaRPr lang="fr-CA" altLang="fr-FR" dirty="0"/>
          </a:p>
          <a:p>
            <a:pPr eaLnBrk="1" hangingPunct="1">
              <a:defRPr/>
            </a:pPr>
            <a:r>
              <a:rPr lang="fr-CA" altLang="fr-FR" dirty="0"/>
              <a:t>Accès accru à la justice</a:t>
            </a:r>
          </a:p>
          <a:p>
            <a:pPr eaLnBrk="1" hangingPunct="1">
              <a:defRPr/>
            </a:pPr>
            <a:endParaRPr lang="fr-CA" altLang="fr-FR" dirty="0"/>
          </a:p>
          <a:p>
            <a:pPr eaLnBrk="1" hangingPunct="1">
              <a:defRPr/>
            </a:pPr>
            <a:r>
              <a:rPr lang="fr-CA" altLang="fr-FR" dirty="0"/>
              <a:t>Qualité accrue des services de justice</a:t>
            </a:r>
          </a:p>
          <a:p>
            <a:pPr eaLnBrk="1" hangingPunct="1">
              <a:defRPr/>
            </a:pPr>
            <a:endParaRPr lang="fr-CA" altLang="fr-FR" dirty="0"/>
          </a:p>
          <a:p>
            <a:pPr eaLnBrk="1" hangingPunct="1">
              <a:defRPr/>
            </a:pPr>
            <a:r>
              <a:rPr lang="fr-CA" altLang="fr-FR" sz="1200" dirty="0"/>
              <a:t>Valorisation et promotion de la dualité linguistique canadienne</a:t>
            </a:r>
          </a:p>
          <a:p>
            <a:pPr eaLnBrk="1" hangingPunct="1">
              <a:defRPr/>
            </a:pPr>
            <a:endParaRPr lang="fr-CA" altLang="fr-FR"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10</a:t>
            </a:fld>
            <a:endParaRPr lang="fr-CA" altLang="fr-FR"/>
          </a:p>
        </p:txBody>
      </p:sp>
    </p:spTree>
    <p:extLst>
      <p:ext uri="{BB962C8B-B14F-4D97-AF65-F5344CB8AC3E}">
        <p14:creationId xmlns:p14="http://schemas.microsoft.com/office/powerpoint/2010/main" val="3789678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dirty="0"/>
              <a:t>Laissez-moi voir si j’ai bien </a:t>
            </a:r>
            <a:r>
              <a:rPr lang="fr-CA" sz="1200" dirty="0" smtClean="0"/>
              <a:t>compris :</a:t>
            </a:r>
            <a:endParaRPr lang="fr-CA" sz="1200" dirty="0"/>
          </a:p>
          <a:p>
            <a:pPr>
              <a:defRPr/>
            </a:pPr>
            <a:r>
              <a:rPr lang="fr-CA" altLang="fr-FR" sz="1200" b="1" i="1" dirty="0"/>
              <a:t>L’offre active des services de justice en français est :</a:t>
            </a:r>
          </a:p>
          <a:p>
            <a:pPr lvl="1">
              <a:buFont typeface="Wingdings" panose="05000000000000000000" pitchFamily="2" charset="2"/>
              <a:buChar char="ü"/>
              <a:defRPr/>
            </a:pPr>
            <a:r>
              <a:rPr lang="fr-CA" altLang="fr-FR" sz="1200" dirty="0"/>
              <a:t>une question de légitimité, de respect, d’équité et de qualité des services donc, une question d’éthique</a:t>
            </a:r>
          </a:p>
          <a:p>
            <a:pPr lvl="1">
              <a:buFont typeface="Wingdings" panose="05000000000000000000" pitchFamily="2" charset="2"/>
              <a:buChar char="ü"/>
              <a:defRPr/>
            </a:pPr>
            <a:r>
              <a:rPr lang="fr-CA" altLang="fr-FR" sz="1200" dirty="0"/>
              <a:t>un enjeu collectif et systémique</a:t>
            </a:r>
          </a:p>
          <a:p>
            <a:pPr lvl="1">
              <a:buFont typeface="Wingdings" panose="05000000000000000000" pitchFamily="2" charset="2"/>
              <a:buChar char="ü"/>
              <a:defRPr/>
            </a:pPr>
            <a:r>
              <a:rPr lang="fr-CA" sz="1200" dirty="0"/>
              <a:t>une question de leadership systémique, organisationnel, professionnel et communautaire.</a:t>
            </a:r>
          </a:p>
          <a:p>
            <a:pPr marL="0" lvl="1">
              <a:defRPr/>
            </a:pPr>
            <a:endParaRPr lang="fr-CA" altLang="fr-FR" sz="1200" b="1" i="1" dirty="0"/>
          </a:p>
          <a:p>
            <a:pPr marL="0" lvl="1" algn="ctr">
              <a:defRPr/>
            </a:pPr>
            <a:r>
              <a:rPr lang="fr-CA" altLang="fr-FR" sz="1200" b="1" i="1" dirty="0"/>
              <a:t>L’offre active exige l’exercice d’un leadership collaboratif et </a:t>
            </a:r>
            <a:r>
              <a:rPr lang="fr-CA" altLang="fr-FR" sz="1200" b="1" i="1" dirty="0" smtClean="0"/>
              <a:t>éthique!</a:t>
            </a:r>
            <a:endParaRPr lang="fr-CA" altLang="fr-FR" sz="1200" b="1" i="1" dirty="0"/>
          </a:p>
          <a:p>
            <a:endParaRPr lang="fr-CA" sz="120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11</a:t>
            </a:fld>
            <a:endParaRPr lang="fr-CA" altLang="fr-FR"/>
          </a:p>
        </p:txBody>
      </p:sp>
    </p:spTree>
    <p:extLst>
      <p:ext uri="{BB962C8B-B14F-4D97-AF65-F5344CB8AC3E}">
        <p14:creationId xmlns:p14="http://schemas.microsoft.com/office/powerpoint/2010/main" val="226114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fr-FR" dirty="0"/>
              <a:t>Le Centre Info-Justice Saskatchewan peut et veut vous </a:t>
            </a:r>
            <a:r>
              <a:rPr lang="fr-CA" altLang="fr-FR" dirty="0" smtClean="0"/>
              <a:t>aider!</a:t>
            </a:r>
            <a:endParaRPr lang="fr-CA" altLang="fr-FR" dirty="0"/>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71DF61-A250-4729-B7A5-E1CAFC1720BE}" type="slidenum">
              <a:rPr lang="fr-CA" altLang="fr-FR"/>
              <a:pPr eaLnBrk="1" hangingPunct="1"/>
              <a:t>12</a:t>
            </a:fld>
            <a:endParaRPr lang="fr-CA" altLang="fr-FR"/>
          </a:p>
        </p:txBody>
      </p:sp>
    </p:spTree>
    <p:extLst>
      <p:ext uri="{BB962C8B-B14F-4D97-AF65-F5344CB8AC3E}">
        <p14:creationId xmlns:p14="http://schemas.microsoft.com/office/powerpoint/2010/main" val="3127872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13</a:t>
            </a:fld>
            <a:endParaRPr lang="fr-CA" altLang="fr-FR"/>
          </a:p>
        </p:txBody>
      </p:sp>
    </p:spTree>
    <p:extLst>
      <p:ext uri="{BB962C8B-B14F-4D97-AF65-F5344CB8AC3E}">
        <p14:creationId xmlns:p14="http://schemas.microsoft.com/office/powerpoint/2010/main" val="480825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Pour toute question</a:t>
            </a:r>
            <a:r>
              <a:rPr lang="fr-CA" baseline="0" dirty="0" smtClean="0"/>
              <a:t>, commentaire ou suggestion, n’hésitez pas à communiquer avec le Centre Info-Justice dont les coordonnées apparaissent à l’écran.</a:t>
            </a:r>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14</a:t>
            </a:fld>
            <a:endParaRPr lang="fr-CA" altLang="fr-FR">
              <a:solidFill>
                <a:prstClr val="black"/>
              </a:solidFill>
            </a:endParaRPr>
          </a:p>
        </p:txBody>
      </p:sp>
    </p:spTree>
    <p:extLst>
      <p:ext uri="{BB962C8B-B14F-4D97-AF65-F5344CB8AC3E}">
        <p14:creationId xmlns:p14="http://schemas.microsoft.com/office/powerpoint/2010/main" val="236302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smtClean="0"/>
              <a:t>Question :</a:t>
            </a:r>
            <a:r>
              <a:rPr lang="fr-CA" dirty="0" smtClean="0"/>
              <a:t> </a:t>
            </a:r>
            <a:r>
              <a:rPr lang="fr-CA" dirty="0"/>
              <a:t>Qui est appelé à exercer un leadership </a:t>
            </a:r>
            <a:r>
              <a:rPr lang="fr-CA" dirty="0" smtClean="0"/>
              <a:t>professionnel</a:t>
            </a:r>
            <a:r>
              <a:rPr lang="fr-CA" baseline="0" dirty="0" smtClean="0"/>
              <a:t> </a:t>
            </a:r>
            <a:r>
              <a:rPr lang="fr-CA" dirty="0" smtClean="0"/>
              <a:t>et </a:t>
            </a:r>
            <a:r>
              <a:rPr lang="fr-CA" dirty="0"/>
              <a:t>comment peuvent-ils le </a:t>
            </a:r>
            <a:r>
              <a:rPr lang="fr-CA" dirty="0" smtClean="0"/>
              <a:t>faire?</a:t>
            </a:r>
            <a:endParaRPr lang="fr-CA" dirty="0"/>
          </a:p>
          <a:p>
            <a:r>
              <a:rPr lang="fr-CA" b="1" dirty="0" smtClean="0"/>
              <a:t>Réponse :</a:t>
            </a:r>
            <a:endParaRPr lang="fr-CA" b="1" dirty="0"/>
          </a:p>
          <a:p>
            <a:endParaRPr lang="fr-CA" sz="2400" dirty="0" smtClean="0"/>
          </a:p>
          <a:p>
            <a:pPr marL="914400" lvl="1" indent="-457200">
              <a:buFont typeface="+mj-lt"/>
              <a:buAutoNum type="arabicPeriod"/>
            </a:pPr>
            <a:r>
              <a:rPr lang="fr-CA" dirty="0" smtClean="0"/>
              <a:t>En créant les conditions favorables et incitatives à l’offre active de services en français dans le système de Justice de la Saskatchewan.</a:t>
            </a:r>
          </a:p>
          <a:p>
            <a:pPr marL="914400" lvl="1" indent="-457200">
              <a:buFont typeface="+mj-lt"/>
              <a:buAutoNum type="arabicPeriod"/>
            </a:pPr>
            <a:r>
              <a:rPr lang="fr-CA" dirty="0" smtClean="0"/>
              <a:t>En étant </a:t>
            </a:r>
            <a:r>
              <a:rPr lang="fr-CA" dirty="0"/>
              <a:t>des modèles accessibles qui encouragent et facilitent l’offre active de services dans les deux langues </a:t>
            </a:r>
            <a:r>
              <a:rPr lang="fr-CA" dirty="0" smtClean="0"/>
              <a:t>officielles.</a:t>
            </a:r>
            <a:endParaRPr lang="fr-CA" dirty="0"/>
          </a:p>
          <a:p>
            <a:pPr marL="228600" indent="-228600">
              <a:buFont typeface="+mj-lt"/>
              <a:buAutoNum type="arabicPeriod"/>
            </a:pPr>
            <a:endParaRPr lang="fr-CA"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2</a:t>
            </a:fld>
            <a:endParaRPr lang="fr-CA" altLang="fr-FR"/>
          </a:p>
        </p:txBody>
      </p:sp>
    </p:spTree>
    <p:extLst>
      <p:ext uri="{BB962C8B-B14F-4D97-AF65-F5344CB8AC3E}">
        <p14:creationId xmlns:p14="http://schemas.microsoft.com/office/powerpoint/2010/main" val="232009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000" b="1" kern="1200" dirty="0">
                <a:solidFill>
                  <a:schemeClr val="tx1"/>
                </a:solidFill>
                <a:effectLst/>
                <a:latin typeface="+mn-lt"/>
                <a:ea typeface="+mn-ea"/>
                <a:cs typeface="+mn-cs"/>
              </a:rPr>
              <a:t>L’éthique de la profession </a:t>
            </a:r>
            <a:endParaRPr lang="fr-CA" sz="1000" kern="1200" dirty="0">
              <a:solidFill>
                <a:schemeClr val="tx1"/>
              </a:solidFill>
              <a:effectLst/>
              <a:latin typeface="+mn-lt"/>
              <a:ea typeface="+mn-ea"/>
              <a:cs typeface="+mn-cs"/>
            </a:endParaRPr>
          </a:p>
          <a:p>
            <a:r>
              <a:rPr lang="fr-CA" sz="1000" kern="1200" dirty="0">
                <a:solidFill>
                  <a:schemeClr val="tx1"/>
                </a:solidFill>
                <a:effectLst/>
                <a:latin typeface="+mn-lt"/>
                <a:ea typeface="+mn-ea"/>
                <a:cs typeface="+mn-cs"/>
              </a:rPr>
              <a:t>Dans l’exercice d’une profession, surtout dans le domaine de la justice, servir les meilleurs intérêts du client est l’objectif primordial, ce qui le place au centre du processus de prise de décision ou de l’intervention éthique. </a:t>
            </a:r>
          </a:p>
          <a:p>
            <a:r>
              <a:rPr lang="fr-CA" sz="1000" kern="1200" dirty="0">
                <a:solidFill>
                  <a:schemeClr val="tx1"/>
                </a:solidFill>
                <a:effectLst/>
                <a:latin typeface="+mn-lt"/>
                <a:ea typeface="+mn-ea"/>
                <a:cs typeface="+mn-cs"/>
              </a:rPr>
              <a:t> </a:t>
            </a:r>
          </a:p>
          <a:p>
            <a:r>
              <a:rPr lang="fr-CA" sz="1000" kern="1200" dirty="0">
                <a:solidFill>
                  <a:schemeClr val="tx1"/>
                </a:solidFill>
                <a:effectLst/>
                <a:latin typeface="+mn-lt"/>
                <a:ea typeface="+mn-ea"/>
                <a:cs typeface="+mn-cs"/>
              </a:rPr>
              <a:t>L’éthique repose sur le respect et l’intégration des valeurs de sollicitude, de dignité humaine, d’autonomie et de justice. La plupart des codes d’éthique ou de déontologie sont fondés sur ces valeurs et guident l’action et les décisions des professionnels.</a:t>
            </a:r>
          </a:p>
          <a:p>
            <a:r>
              <a:rPr lang="fr-CA" sz="1000" kern="1200" dirty="0">
                <a:solidFill>
                  <a:schemeClr val="tx1"/>
                </a:solidFill>
                <a:effectLst/>
                <a:latin typeface="+mn-lt"/>
                <a:ea typeface="+mn-ea"/>
                <a:cs typeface="+mn-cs"/>
              </a:rPr>
              <a:t> </a:t>
            </a:r>
          </a:p>
          <a:p>
            <a:r>
              <a:rPr lang="fr-CA" sz="1000" kern="1200" dirty="0">
                <a:solidFill>
                  <a:schemeClr val="tx1"/>
                </a:solidFill>
                <a:effectLst/>
                <a:latin typeface="+mn-lt"/>
                <a:ea typeface="+mn-ea"/>
                <a:cs typeface="+mn-cs"/>
              </a:rPr>
              <a:t>Le </a:t>
            </a:r>
            <a:r>
              <a:rPr lang="fr-CA" sz="1000" b="1" kern="1200" dirty="0">
                <a:solidFill>
                  <a:schemeClr val="tx1"/>
                </a:solidFill>
                <a:effectLst/>
                <a:latin typeface="+mn-lt"/>
                <a:ea typeface="+mn-ea"/>
                <a:cs typeface="+mn-cs"/>
              </a:rPr>
              <a:t>code d'éthique ou de déontologie </a:t>
            </a:r>
            <a:r>
              <a:rPr lang="fr-CA" sz="1000" kern="1200" dirty="0">
                <a:solidFill>
                  <a:schemeClr val="tx1"/>
                </a:solidFill>
                <a:effectLst/>
                <a:latin typeface="+mn-lt"/>
                <a:ea typeface="+mn-ea"/>
                <a:cs typeface="+mn-cs"/>
              </a:rPr>
              <a:t>est le reflet de l'engagement des professionnels envers les valeurs et les principes qui doivent sous-tendre les pratiques et les conduites de ceux-ci en regard des services auxquels le client a droit, et ce, dans le respect de la langue privilégiée par la personne bénéficiaire du service. </a:t>
            </a:r>
          </a:p>
          <a:p>
            <a:r>
              <a:rPr lang="fr-CA" sz="1000" kern="1200" dirty="0">
                <a:solidFill>
                  <a:schemeClr val="tx1"/>
                </a:solidFill>
                <a:effectLst/>
                <a:latin typeface="+mn-lt"/>
                <a:ea typeface="+mn-ea"/>
                <a:cs typeface="+mn-cs"/>
              </a:rPr>
              <a:t> </a:t>
            </a:r>
          </a:p>
          <a:p>
            <a:r>
              <a:rPr lang="fr-CA" sz="1000" b="1" i="1" kern="1200" dirty="0">
                <a:solidFill>
                  <a:schemeClr val="tx1"/>
                </a:solidFill>
                <a:effectLst/>
                <a:latin typeface="+mn-lt"/>
                <a:ea typeface="+mn-ea"/>
                <a:cs typeface="+mn-cs"/>
              </a:rPr>
              <a:t>Le citoyen a besoin de professionnels qui le conseillent et le représentent dans l’exercice de ses droits. C’est à ce besoin que réponde depuis des siècles la profession d’avocat : une relation personnelle s’établit entre la personne qui veut reconnaître ou protéger ses droits, sa liberté ou sa propriété et un conseiller dont l’intégrité, la compétence et la loyauté lui inspirent confiance. </a:t>
            </a:r>
            <a:endParaRPr lang="fr-CA" sz="1000" dirty="0"/>
          </a:p>
          <a:p>
            <a:endParaRPr lang="fr-CA" sz="1000" kern="1200" dirty="0">
              <a:solidFill>
                <a:schemeClr val="tx1"/>
              </a:solidFill>
              <a:effectLst/>
              <a:latin typeface="+mn-lt"/>
              <a:ea typeface="+mn-ea"/>
              <a:cs typeface="+mn-cs"/>
            </a:endParaRPr>
          </a:p>
          <a:p>
            <a:r>
              <a:rPr lang="fr-CA" sz="1000" b="1" i="1" kern="1200" dirty="0">
                <a:solidFill>
                  <a:schemeClr val="tx1"/>
                </a:solidFill>
                <a:effectLst/>
                <a:latin typeface="+mn-lt"/>
                <a:ea typeface="+mn-ea"/>
                <a:cs typeface="+mn-cs"/>
              </a:rPr>
              <a:t>« Quand un procès a lieu avec un client francophone et que je sais que l'autre partie est anglophone, je dis à mon client de procéder en anglais, parce que sinon je sais qu'il sera désavantagé. On fait des recommandations à l'encontre du code de </a:t>
            </a:r>
            <a:r>
              <a:rPr lang="fr-CA" sz="1000" b="1" i="1" kern="1200" dirty="0" smtClean="0">
                <a:solidFill>
                  <a:schemeClr val="tx1"/>
                </a:solidFill>
                <a:effectLst/>
                <a:latin typeface="+mn-lt"/>
                <a:ea typeface="+mn-ea"/>
                <a:cs typeface="+mn-cs"/>
              </a:rPr>
              <a:t>déontologie.</a:t>
            </a:r>
          </a:p>
          <a:p>
            <a:r>
              <a:rPr lang="fr-CA" sz="800" kern="1200" dirty="0" smtClean="0">
                <a:solidFill>
                  <a:schemeClr val="tx1"/>
                </a:solidFill>
                <a:effectLst/>
                <a:latin typeface="+mn-lt"/>
                <a:ea typeface="+mn-ea"/>
                <a:cs typeface="+mn-cs"/>
              </a:rPr>
              <a:t>Association du Barreau canadien – Code de déontologie professionnelle. Édition 2009. Préface. </a:t>
            </a:r>
            <a:r>
              <a:rPr lang="fr-CA" sz="800" u="sng" kern="1200" dirty="0" smtClean="0">
                <a:solidFill>
                  <a:schemeClr val="tx1"/>
                </a:solidFill>
                <a:effectLst/>
                <a:latin typeface="+mn-lt"/>
                <a:ea typeface="+mn-ea"/>
                <a:cs typeface="+mn-cs"/>
                <a:hlinkClick r:id="rId3"/>
              </a:rPr>
              <a:t>http://www.cba.org/abc/activities_f/pdf/codeofconduct.pdf</a:t>
            </a:r>
            <a:r>
              <a:rPr lang="fr-CA" sz="800" kern="1200" dirty="0" smtClean="0">
                <a:solidFill>
                  <a:schemeClr val="tx1"/>
                </a:solidFill>
                <a:effectLst/>
                <a:latin typeface="+mn-lt"/>
                <a:ea typeface="+mn-ea"/>
                <a:cs typeface="+mn-cs"/>
              </a:rPr>
              <a:t>. </a:t>
            </a:r>
          </a:p>
          <a:p>
            <a:r>
              <a:rPr lang="fr-CA" sz="800" kern="1200" dirty="0" smtClean="0">
                <a:solidFill>
                  <a:schemeClr val="tx1"/>
                </a:solidFill>
                <a:effectLst/>
                <a:latin typeface="+mn-lt"/>
                <a:ea typeface="+mn-ea"/>
                <a:cs typeface="+mn-cs"/>
              </a:rPr>
              <a:t>Association du Barreau canadien – Code de déontologie professionnelle. Édition 2009. Page 9. </a:t>
            </a:r>
            <a:r>
              <a:rPr lang="fr-CA" sz="800" u="sng" kern="1200" dirty="0" smtClean="0">
                <a:solidFill>
                  <a:schemeClr val="tx1"/>
                </a:solidFill>
                <a:effectLst/>
                <a:latin typeface="+mn-lt"/>
                <a:ea typeface="+mn-ea"/>
                <a:cs typeface="+mn-cs"/>
                <a:hlinkClick r:id="rId3"/>
              </a:rPr>
              <a:t>http://www.cba.org/abc/activities_f/pdf/codeofconduct.pdf</a:t>
            </a:r>
            <a:r>
              <a:rPr lang="fr-CA" sz="800" kern="1200" dirty="0" smtClean="0">
                <a:solidFill>
                  <a:schemeClr val="tx1"/>
                </a:solidFill>
                <a:effectLst/>
                <a:latin typeface="+mn-lt"/>
                <a:ea typeface="+mn-ea"/>
                <a:cs typeface="+mn-cs"/>
              </a:rPr>
              <a:t>. </a:t>
            </a:r>
          </a:p>
          <a:p>
            <a:r>
              <a:rPr lang="en-CA" sz="800" kern="1200" dirty="0" smtClean="0">
                <a:solidFill>
                  <a:schemeClr val="tx1"/>
                </a:solidFill>
                <a:effectLst/>
                <a:latin typeface="+mn-lt"/>
                <a:ea typeface="+mn-ea"/>
                <a:cs typeface="+mn-cs"/>
              </a:rPr>
              <a:t>Law Society of Saskatchewan. Code of Professional Conduct. </a:t>
            </a:r>
            <a:r>
              <a:rPr lang="fr-CA" sz="800" kern="1200" dirty="0" smtClean="0">
                <a:solidFill>
                  <a:schemeClr val="tx1"/>
                </a:solidFill>
                <a:effectLst/>
                <a:latin typeface="+mn-lt"/>
                <a:ea typeface="+mn-ea"/>
                <a:cs typeface="+mn-cs"/>
              </a:rPr>
              <a:t>Page 23. Adopté par : </a:t>
            </a:r>
            <a:r>
              <a:rPr lang="fr-CA" sz="800" kern="1200" dirty="0" err="1" smtClean="0">
                <a:solidFill>
                  <a:schemeClr val="tx1"/>
                </a:solidFill>
                <a:effectLst/>
                <a:latin typeface="+mn-lt"/>
                <a:ea typeface="+mn-ea"/>
                <a:cs typeface="+mn-cs"/>
              </a:rPr>
              <a:t>Benchers</a:t>
            </a:r>
            <a:r>
              <a:rPr lang="fr-CA" sz="800" kern="1200" dirty="0" smtClean="0">
                <a:solidFill>
                  <a:schemeClr val="tx1"/>
                </a:solidFill>
                <a:effectLst/>
                <a:latin typeface="+mn-lt"/>
                <a:ea typeface="+mn-ea"/>
                <a:cs typeface="+mn-cs"/>
              </a:rPr>
              <a:t> of the Law Society of Saskatchewan le 10 février 2012 en vigueur depuis le 1</a:t>
            </a:r>
            <a:r>
              <a:rPr lang="fr-CA" sz="800" kern="1200" baseline="30000" dirty="0" smtClean="0">
                <a:solidFill>
                  <a:schemeClr val="tx1"/>
                </a:solidFill>
                <a:effectLst/>
                <a:latin typeface="+mn-lt"/>
                <a:ea typeface="+mn-ea"/>
                <a:cs typeface="+mn-cs"/>
              </a:rPr>
              <a:t>er</a:t>
            </a:r>
            <a:r>
              <a:rPr lang="fr-CA" sz="800" kern="1200" dirty="0" smtClean="0">
                <a:solidFill>
                  <a:schemeClr val="tx1"/>
                </a:solidFill>
                <a:effectLst/>
                <a:latin typeface="+mn-lt"/>
                <a:ea typeface="+mn-ea"/>
                <a:cs typeface="+mn-cs"/>
              </a:rPr>
              <a:t> juillet 2012. http://www.lawsociety.sk.ca/lawyer-regulation/code-of-professional-conduct.aspx</a:t>
            </a:r>
          </a:p>
          <a:p>
            <a:endParaRPr lang="fr-CA" sz="800" kern="1200" dirty="0" smtClean="0">
              <a:solidFill>
                <a:schemeClr val="tx1"/>
              </a:solidFill>
              <a:effectLst/>
              <a:latin typeface="+mn-lt"/>
              <a:ea typeface="+mn-ea"/>
              <a:cs typeface="+mn-cs"/>
            </a:endParaRPr>
          </a:p>
          <a:p>
            <a:r>
              <a:rPr lang="fr-CA" sz="800" kern="1200" dirty="0" smtClean="0">
                <a:solidFill>
                  <a:schemeClr val="tx1"/>
                </a:solidFill>
                <a:effectLst/>
                <a:latin typeface="+mn-lt"/>
                <a:ea typeface="+mn-ea"/>
                <a:cs typeface="+mn-cs"/>
              </a:rPr>
              <a:t> </a:t>
            </a:r>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3</a:t>
            </a:fld>
            <a:endParaRPr lang="fr-CA" altLang="fr-FR"/>
          </a:p>
        </p:txBody>
      </p:sp>
    </p:spTree>
    <p:extLst>
      <p:ext uri="{BB962C8B-B14F-4D97-AF65-F5344CB8AC3E}">
        <p14:creationId xmlns:p14="http://schemas.microsoft.com/office/powerpoint/2010/main" val="88416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fr-CA" dirty="0" smtClean="0"/>
              <a:t>Les intervenantes et intervenants renforcent</a:t>
            </a:r>
            <a:r>
              <a:rPr lang="fr-CA" baseline="0" dirty="0" smtClean="0"/>
              <a:t> </a:t>
            </a:r>
            <a:r>
              <a:rPr lang="fr-CA" dirty="0" smtClean="0"/>
              <a:t>leurs capacités à offrir activement des services dans les deux langues officielles : </a:t>
            </a:r>
          </a:p>
          <a:p>
            <a:pPr lvl="1"/>
            <a:r>
              <a:rPr lang="fr-CA" dirty="0" smtClean="0"/>
              <a:t>Démarche </a:t>
            </a:r>
            <a:r>
              <a:rPr lang="fr-CA" dirty="0"/>
              <a:t>éthique axée sur le client</a:t>
            </a:r>
          </a:p>
          <a:p>
            <a:pPr lvl="1"/>
            <a:r>
              <a:rPr lang="fr-CA" dirty="0"/>
              <a:t>Code de déontologie professionnel</a:t>
            </a:r>
          </a:p>
          <a:p>
            <a:pPr lvl="1"/>
            <a:r>
              <a:rPr lang="fr-CA" dirty="0"/>
              <a:t>Accueil (verbal et non-verbal)</a:t>
            </a:r>
          </a:p>
          <a:p>
            <a:pPr lvl="1"/>
            <a:r>
              <a:rPr lang="fr-CA" dirty="0"/>
              <a:t>Information sur le droit de procéder en français</a:t>
            </a:r>
          </a:p>
          <a:p>
            <a:pPr lvl="1"/>
            <a:r>
              <a:rPr lang="fr-CA" dirty="0"/>
              <a:t>Dimension humaine de l’interaction avec clientèle : en personne, par téléphone ou correspondance écrite</a:t>
            </a:r>
          </a:p>
          <a:p>
            <a:pPr lvl="1"/>
            <a:r>
              <a:rPr lang="fr-CA" dirty="0"/>
              <a:t>Dimension matérielle de l’interaction avec la clientèle : affichage et signalisation</a:t>
            </a:r>
          </a:p>
          <a:p>
            <a:pPr lvl="1"/>
            <a:r>
              <a:rPr lang="fr-CA" dirty="0"/>
              <a:t>Formations </a:t>
            </a:r>
            <a:r>
              <a:rPr lang="fr-CA" dirty="0" smtClean="0"/>
              <a:t>actualisées – par exemple,</a:t>
            </a:r>
            <a:r>
              <a:rPr lang="fr-CA" baseline="0" dirty="0" smtClean="0"/>
              <a:t> une formation en terminologie juridique </a:t>
            </a:r>
            <a:r>
              <a:rPr lang="fr-CA" b="0" kern="1200" dirty="0" smtClean="0">
                <a:solidFill>
                  <a:schemeClr val="tx1"/>
                </a:solidFill>
                <a:effectLst/>
              </a:rPr>
              <a:t> </a:t>
            </a:r>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4</a:t>
            </a:fld>
            <a:endParaRPr lang="fr-CA" altLang="fr-FR"/>
          </a:p>
        </p:txBody>
      </p:sp>
    </p:spTree>
    <p:extLst>
      <p:ext uri="{BB962C8B-B14F-4D97-AF65-F5344CB8AC3E}">
        <p14:creationId xmlns:p14="http://schemas.microsoft.com/office/powerpoint/2010/main" val="3518022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Dans les deux extraits ci-après soit, l’extrait du Code de déontologie de l’Association du barreau canadien et celui du Code of Professional </a:t>
            </a:r>
            <a:r>
              <a:rPr lang="fr-CA" sz="1200" kern="1200" dirty="0" err="1">
                <a:solidFill>
                  <a:schemeClr val="tx1"/>
                </a:solidFill>
                <a:effectLst/>
                <a:latin typeface="+mn-lt"/>
                <a:ea typeface="+mn-ea"/>
                <a:cs typeface="+mn-cs"/>
              </a:rPr>
              <a:t>Conduct</a:t>
            </a:r>
            <a:r>
              <a:rPr lang="fr-CA" sz="1200" kern="1200" dirty="0">
                <a:solidFill>
                  <a:schemeClr val="tx1"/>
                </a:solidFill>
                <a:effectLst/>
                <a:latin typeface="+mn-lt"/>
                <a:ea typeface="+mn-ea"/>
                <a:cs typeface="+mn-cs"/>
              </a:rPr>
              <a:t> de The Law Society of Saskatchewan, il y a des précisions quant au respect des droits linguistiques de la clientèle.</a:t>
            </a:r>
          </a:p>
          <a:p>
            <a:r>
              <a:rPr lang="fr-CA" sz="1200" kern="1200" dirty="0">
                <a:solidFill>
                  <a:schemeClr val="tx1"/>
                </a:solidFill>
                <a:effectLst/>
                <a:latin typeface="+mn-lt"/>
                <a:ea typeface="+mn-ea"/>
                <a:cs typeface="+mn-cs"/>
              </a:rPr>
              <a:t> </a:t>
            </a:r>
          </a:p>
          <a:p>
            <a:r>
              <a:rPr lang="fr-CA" sz="1200" b="1" kern="1200" dirty="0">
                <a:solidFill>
                  <a:schemeClr val="tx1"/>
                </a:solidFill>
                <a:effectLst/>
                <a:latin typeface="+mn-lt"/>
                <a:ea typeface="+mn-ea"/>
                <a:cs typeface="+mn-cs"/>
              </a:rPr>
              <a:t>Extrait du Code de déontologie de l’Association du barreau canadien sur les droits linguistiques</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11. L’avocat doit être conscient et connaissant des droits linguistiques qui s’appliquent aux domaines de pratique de l’avocat pour ainsi aviser le client de ses droits.</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12. Lorsqu’il est déterminé qu’un droit linguistique s’applique au domaine de pratique de l’avocat, celui-ci doit aviser le client de l’existence de ces droits lorsqu’il est approprié de le faire.</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13. Lorsqu’un droit linguistique s’applique au cas en l’espèce, l’avocat doit aviser le client que le choix de langue officielle dans toute procédure revient uniquement au client.</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14. Lorsqu’un client a fait un choix quant à ses droits linguistiques en toute connaissance de cause, l’avocat ne doit poursuivre l’affaire que dans la mesure où il est foncièrement convaincu qu’il possède la compétence nécessaire de représenter le client dans ces circonstances.</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 </a:t>
            </a:r>
          </a:p>
          <a:p>
            <a:r>
              <a:rPr lang="en-CA" sz="1200" b="1" kern="1200" dirty="0" err="1">
                <a:solidFill>
                  <a:schemeClr val="tx1"/>
                </a:solidFill>
                <a:effectLst/>
                <a:latin typeface="+mn-lt"/>
                <a:ea typeface="+mn-ea"/>
                <a:cs typeface="+mn-cs"/>
              </a:rPr>
              <a:t>Extrait</a:t>
            </a:r>
            <a:r>
              <a:rPr lang="en-CA" sz="1200" b="1" kern="1200" dirty="0">
                <a:solidFill>
                  <a:schemeClr val="tx1"/>
                </a:solidFill>
                <a:effectLst/>
                <a:latin typeface="+mn-lt"/>
                <a:ea typeface="+mn-ea"/>
                <a:cs typeface="+mn-cs"/>
              </a:rPr>
              <a:t> du Code of Professional Conduct de Law Society of Saskatchewan</a:t>
            </a:r>
            <a:endParaRPr lang="fr-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Language Rights </a:t>
            </a:r>
            <a:endParaRPr lang="fr-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2.02 (2.1) </a:t>
            </a:r>
            <a:r>
              <a:rPr lang="en-CA" sz="1200" kern="1200" dirty="0">
                <a:solidFill>
                  <a:schemeClr val="tx1"/>
                </a:solidFill>
                <a:effectLst/>
                <a:latin typeface="+mn-lt"/>
                <a:ea typeface="+mn-ea"/>
                <a:cs typeface="+mn-cs"/>
              </a:rPr>
              <a:t>A lawyer must, when appropriate, advise a client of the client’s language rights, including the right to proceed in the official language of the client’s choice. </a:t>
            </a:r>
            <a:endParaRPr lang="fr-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2.02 (2.2) </a:t>
            </a:r>
            <a:r>
              <a:rPr lang="en-CA" sz="1200" kern="1200" dirty="0">
                <a:solidFill>
                  <a:schemeClr val="tx1"/>
                </a:solidFill>
                <a:effectLst/>
                <a:latin typeface="+mn-lt"/>
                <a:ea typeface="+mn-ea"/>
                <a:cs typeface="+mn-cs"/>
              </a:rPr>
              <a:t>Where a client wishes to retain a lawyer for representation in the official language of the client’s choice, the lawyer must not undertake the matter unless the lawyer is competent to provide the required services in that language. </a:t>
            </a:r>
            <a:endParaRPr lang="fr-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Commentary</a:t>
            </a:r>
            <a:endParaRPr lang="fr-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[1] </a:t>
            </a:r>
            <a:r>
              <a:rPr lang="en-CA" sz="1200" kern="1200" dirty="0">
                <a:solidFill>
                  <a:schemeClr val="tx1"/>
                </a:solidFill>
                <a:effectLst/>
                <a:latin typeface="+mn-lt"/>
                <a:ea typeface="+mn-ea"/>
                <a:cs typeface="+mn-cs"/>
              </a:rPr>
              <a:t>The lawyer should advise the client of the client’s language rights as soon as possible. </a:t>
            </a:r>
            <a:endParaRPr lang="fr-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[2] </a:t>
            </a:r>
            <a:r>
              <a:rPr lang="en-CA" sz="1200" kern="1200" dirty="0">
                <a:solidFill>
                  <a:schemeClr val="tx1"/>
                </a:solidFill>
                <a:effectLst/>
                <a:latin typeface="+mn-lt"/>
                <a:ea typeface="+mn-ea"/>
                <a:cs typeface="+mn-cs"/>
              </a:rPr>
              <a:t>The choice of official language is that of the client not the lawyer. The lawyer should be aware of relevant statutory and Constitutional law relating to language rights including the Canadian Charter of Rights and Freedoms, s.19(1) and Part XVII of the Criminal Code regarding language rights in courts under federal jurisdiction and in criminal proceedings. The lawyer should also be aware that provincial or territorial legislation may provide additional language rights, including in relation to aboriginal languages. </a:t>
            </a:r>
            <a:endParaRPr lang="fr-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[3] </a:t>
            </a:r>
            <a:r>
              <a:rPr lang="en-CA" sz="1200" kern="1200" dirty="0">
                <a:solidFill>
                  <a:schemeClr val="tx1"/>
                </a:solidFill>
                <a:effectLst/>
                <a:latin typeface="+mn-lt"/>
                <a:ea typeface="+mn-ea"/>
                <a:cs typeface="+mn-cs"/>
              </a:rPr>
              <a:t>When a lawyer considers whether to provide the required services in the official language chosen by the client, the lawyer should carefully consider whether it is possible to render those services in a competent manner as required by </a:t>
            </a:r>
            <a:r>
              <a:rPr lang="en-CA" sz="1200" kern="1200" dirty="0" err="1">
                <a:solidFill>
                  <a:schemeClr val="tx1"/>
                </a:solidFill>
                <a:effectLst/>
                <a:latin typeface="+mn-lt"/>
                <a:ea typeface="+mn-ea"/>
                <a:cs typeface="+mn-cs"/>
              </a:rPr>
              <a:t>subrule</a:t>
            </a:r>
            <a:r>
              <a:rPr lang="en-CA" sz="1200" kern="1200" dirty="0">
                <a:solidFill>
                  <a:schemeClr val="tx1"/>
                </a:solidFill>
                <a:effectLst/>
                <a:latin typeface="+mn-lt"/>
                <a:ea typeface="+mn-ea"/>
                <a:cs typeface="+mn-cs"/>
              </a:rPr>
              <a:t> 2.01(2) and related Commentary.</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5</a:t>
            </a:fld>
            <a:endParaRPr lang="fr-CA" altLang="fr-FR"/>
          </a:p>
        </p:txBody>
      </p:sp>
    </p:spTree>
    <p:extLst>
      <p:ext uri="{BB962C8B-B14F-4D97-AF65-F5344CB8AC3E}">
        <p14:creationId xmlns:p14="http://schemas.microsoft.com/office/powerpoint/2010/main" val="5253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dirty="0"/>
              <a:t>Démontrer, par la prise de mesures concrètes, son engagement à faire respecter les droits </a:t>
            </a:r>
            <a:r>
              <a:rPr lang="fr-CA" sz="1200" dirty="0" smtClean="0"/>
              <a:t>linguistiques</a:t>
            </a:r>
            <a:endParaRPr lang="fr-CA" sz="1200" dirty="0"/>
          </a:p>
          <a:p>
            <a:r>
              <a:rPr lang="fr-CA" sz="1200" dirty="0"/>
              <a:t>Communiquer, par ses comportements, les valeurs du bilinguisme et de l’équité en matière de langues officielles </a:t>
            </a:r>
          </a:p>
          <a:p>
            <a:r>
              <a:rPr lang="fr-CA" sz="1200" dirty="0"/>
              <a:t>Maintenir une atmosphère de respect pour les deux langues officielles</a:t>
            </a:r>
          </a:p>
          <a:p>
            <a:r>
              <a:rPr lang="fr-CA" sz="1200" dirty="0"/>
              <a:t>Exercer un leadership en matière de langues officielles </a:t>
            </a:r>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6</a:t>
            </a:fld>
            <a:endParaRPr lang="fr-CA" altLang="fr-FR"/>
          </a:p>
        </p:txBody>
      </p:sp>
    </p:spTree>
    <p:extLst>
      <p:ext uri="{BB962C8B-B14F-4D97-AF65-F5344CB8AC3E}">
        <p14:creationId xmlns:p14="http://schemas.microsoft.com/office/powerpoint/2010/main" val="263253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dirty="0"/>
              <a:t>Suivre des formations pour la mise à niveau des compétences linguistiques </a:t>
            </a:r>
          </a:p>
          <a:p>
            <a:r>
              <a:rPr lang="fr-CA" sz="1200" dirty="0"/>
              <a:t>Au besoin suivre des formations en droit et en justice offerts dans les institutions de la communauté</a:t>
            </a:r>
          </a:p>
          <a:p>
            <a:r>
              <a:rPr lang="fr-CA" sz="1200" dirty="0"/>
              <a:t>Mettre en évidence les documents et formulaires de langue française qui sont disponibles</a:t>
            </a:r>
          </a:p>
          <a:p>
            <a:r>
              <a:rPr lang="fr-CA" sz="1200" dirty="0"/>
              <a:t>Accueillir dans les deux langues officielles</a:t>
            </a:r>
          </a:p>
          <a:p>
            <a:r>
              <a:rPr lang="fr-CA" sz="1200" dirty="0"/>
              <a:t>Assurer un affichage dans les deux langues officielles</a:t>
            </a:r>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7</a:t>
            </a:fld>
            <a:endParaRPr lang="fr-CA" altLang="fr-FR"/>
          </a:p>
        </p:txBody>
      </p:sp>
    </p:spTree>
    <p:extLst>
      <p:ext uri="{BB962C8B-B14F-4D97-AF65-F5344CB8AC3E}">
        <p14:creationId xmlns:p14="http://schemas.microsoft.com/office/powerpoint/2010/main" val="189375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smtClean="0"/>
              <a:t>Question </a:t>
            </a:r>
            <a:r>
              <a:rPr lang="fr-CA" dirty="0" smtClean="0"/>
              <a:t>: </a:t>
            </a:r>
            <a:r>
              <a:rPr lang="fr-CA" dirty="0"/>
              <a:t>Qui est l’ultime responsable de l’offre active de services en français en matière de </a:t>
            </a:r>
            <a:r>
              <a:rPr lang="fr-CA" dirty="0" smtClean="0"/>
              <a:t>justice?</a:t>
            </a:r>
            <a:endParaRPr lang="fr-CA" dirty="0"/>
          </a:p>
          <a:p>
            <a:r>
              <a:rPr lang="fr-CA" b="1" dirty="0" smtClean="0"/>
              <a:t>Réponse : </a:t>
            </a:r>
            <a:r>
              <a:rPr lang="fr-CA" dirty="0"/>
              <a:t>Pour que ce soit une réussite, il faut vraiment un leadership collaboratif à tous les paliers du système et, la communauté porte aussi une part de responsabilité.</a:t>
            </a:r>
          </a:p>
          <a:p>
            <a:pPr lvl="1" eaLnBrk="1" hangingPunct="1"/>
            <a:r>
              <a:rPr lang="fr-CA" altLang="fr-FR" dirty="0"/>
              <a:t>Appareil gouvernemental</a:t>
            </a:r>
          </a:p>
          <a:p>
            <a:pPr lvl="1" eaLnBrk="1" hangingPunct="1"/>
            <a:r>
              <a:rPr lang="fr-CA" altLang="fr-FR" dirty="0"/>
              <a:t>Système de justice</a:t>
            </a:r>
          </a:p>
          <a:p>
            <a:pPr lvl="1" eaLnBrk="1" hangingPunct="1"/>
            <a:r>
              <a:rPr lang="fr-CA" altLang="fr-FR" dirty="0"/>
              <a:t>Juristes</a:t>
            </a:r>
          </a:p>
          <a:p>
            <a:pPr lvl="1" eaLnBrk="1" hangingPunct="1"/>
            <a:r>
              <a:rPr lang="fr-CA" altLang="fr-FR" dirty="0"/>
              <a:t>Services connexes</a:t>
            </a:r>
          </a:p>
          <a:p>
            <a:pPr lvl="1" eaLnBrk="1" hangingPunct="1"/>
            <a:r>
              <a:rPr lang="fr-CA" altLang="fr-FR" dirty="0"/>
              <a:t>Communauté </a:t>
            </a:r>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8</a:t>
            </a:fld>
            <a:endParaRPr lang="fr-CA" altLang="fr-FR"/>
          </a:p>
        </p:txBody>
      </p:sp>
    </p:spTree>
    <p:extLst>
      <p:ext uri="{BB962C8B-B14F-4D97-AF65-F5344CB8AC3E}">
        <p14:creationId xmlns:p14="http://schemas.microsoft.com/office/powerpoint/2010/main" val="321871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Question : </a:t>
            </a:r>
            <a:r>
              <a:rPr lang="fr-CA" dirty="0"/>
              <a:t>Comment exercer un leadership éthique et collaboratif au sein du système en </a:t>
            </a:r>
            <a:r>
              <a:rPr lang="fr-CA" dirty="0" smtClean="0"/>
              <a:t>entier?</a:t>
            </a:r>
            <a:endParaRPr lang="fr-CA" dirty="0"/>
          </a:p>
          <a:p>
            <a:r>
              <a:rPr lang="fr-CA" b="1" dirty="0" smtClean="0"/>
              <a:t>Réponse :  </a:t>
            </a:r>
            <a:r>
              <a:rPr lang="fr-CA" dirty="0"/>
              <a:t>Les dirigeants doivent interpeller, conscientiser et mobiliser</a:t>
            </a:r>
            <a:r>
              <a:rPr lang="fr-CA" baseline="0" dirty="0"/>
              <a:t> les partenaires autour du cadre de référence et d’un plan d’action global concerté et cohérent.</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9</a:t>
            </a:fld>
            <a:endParaRPr lang="fr-CA" altLang="fr-FR"/>
          </a:p>
        </p:txBody>
      </p:sp>
    </p:spTree>
    <p:extLst>
      <p:ext uri="{BB962C8B-B14F-4D97-AF65-F5344CB8AC3E}">
        <p14:creationId xmlns:p14="http://schemas.microsoft.com/office/powerpoint/2010/main" val="68405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B7C83CB6-5D96-4938-9C38-33E4B5B8454A}"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6E8B77C8-8A2A-4F26-BF24-3DC2ACC7C6D1}" type="slidenum">
              <a:rPr lang="fr-CA" altLang="fr-FR"/>
              <a:pPr/>
              <a:t>‹N°›</a:t>
            </a:fld>
            <a:endParaRPr lang="fr-CA" altLang="fr-FR"/>
          </a:p>
        </p:txBody>
      </p:sp>
    </p:spTree>
    <p:extLst>
      <p:ext uri="{BB962C8B-B14F-4D97-AF65-F5344CB8AC3E}">
        <p14:creationId xmlns:p14="http://schemas.microsoft.com/office/powerpoint/2010/main" val="81908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5542A527-F5D2-420B-892B-07CCEEFB35CB}"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15C4DFF-BCA7-4C16-A9C2-3FAFECC0D0E8}" type="slidenum">
              <a:rPr lang="fr-CA" altLang="fr-FR"/>
              <a:pPr/>
              <a:t>‹N°›</a:t>
            </a:fld>
            <a:endParaRPr lang="fr-CA" altLang="fr-FR"/>
          </a:p>
        </p:txBody>
      </p:sp>
    </p:spTree>
    <p:extLst>
      <p:ext uri="{BB962C8B-B14F-4D97-AF65-F5344CB8AC3E}">
        <p14:creationId xmlns:p14="http://schemas.microsoft.com/office/powerpoint/2010/main" val="285984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E106E4EE-4EBF-4E4D-AE3F-9D4784519763}"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F351D94B-59E8-4F06-8A7A-6E1B4E9E910E}" type="slidenum">
              <a:rPr lang="fr-CA" altLang="fr-FR"/>
              <a:pPr/>
              <a:t>‹N°›</a:t>
            </a:fld>
            <a:endParaRPr lang="fr-CA" altLang="fr-FR"/>
          </a:p>
        </p:txBody>
      </p:sp>
    </p:spTree>
    <p:extLst>
      <p:ext uri="{BB962C8B-B14F-4D97-AF65-F5344CB8AC3E}">
        <p14:creationId xmlns:p14="http://schemas.microsoft.com/office/powerpoint/2010/main" val="18872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341AE148-EEEE-46B2-9567-B833868DFDEB}"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890A999-F363-410F-BEC8-9DBC48E324C8}" type="slidenum">
              <a:rPr lang="fr-CA" altLang="fr-FR"/>
              <a:pPr/>
              <a:t>‹N°›</a:t>
            </a:fld>
            <a:endParaRPr lang="fr-CA" altLang="fr-FR"/>
          </a:p>
        </p:txBody>
      </p:sp>
    </p:spTree>
    <p:extLst>
      <p:ext uri="{BB962C8B-B14F-4D97-AF65-F5344CB8AC3E}">
        <p14:creationId xmlns:p14="http://schemas.microsoft.com/office/powerpoint/2010/main" val="276161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E24467-C2AE-4C4A-BC29-4084035F3D11}"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CDF7282C-0242-404D-809D-EB3D498D7E71}" type="slidenum">
              <a:rPr lang="fr-CA" altLang="fr-FR"/>
              <a:pPr/>
              <a:t>‹N°›</a:t>
            </a:fld>
            <a:endParaRPr lang="fr-CA" altLang="fr-FR"/>
          </a:p>
        </p:txBody>
      </p:sp>
    </p:spTree>
    <p:extLst>
      <p:ext uri="{BB962C8B-B14F-4D97-AF65-F5344CB8AC3E}">
        <p14:creationId xmlns:p14="http://schemas.microsoft.com/office/powerpoint/2010/main" val="253193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3"/>
          <p:cNvSpPr>
            <a:spLocks noGrp="1"/>
          </p:cNvSpPr>
          <p:nvPr>
            <p:ph type="dt" sz="half" idx="10"/>
          </p:nvPr>
        </p:nvSpPr>
        <p:spPr/>
        <p:txBody>
          <a:bodyPr/>
          <a:lstStyle>
            <a:lvl1pPr>
              <a:defRPr/>
            </a:lvl1pPr>
          </a:lstStyle>
          <a:p>
            <a:pPr>
              <a:defRPr/>
            </a:pPr>
            <a:fld id="{BB0E19E1-744B-44E1-9088-BBC39C287EE3}"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7A4B8B54-9ED5-4AC1-A98E-18D8A09DDDB5}" type="slidenum">
              <a:rPr lang="fr-CA" altLang="fr-FR"/>
              <a:pPr/>
              <a:t>‹N°›</a:t>
            </a:fld>
            <a:endParaRPr lang="fr-CA" altLang="fr-FR"/>
          </a:p>
        </p:txBody>
      </p:sp>
    </p:spTree>
    <p:extLst>
      <p:ext uri="{BB962C8B-B14F-4D97-AF65-F5344CB8AC3E}">
        <p14:creationId xmlns:p14="http://schemas.microsoft.com/office/powerpoint/2010/main" val="64336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3"/>
          <p:cNvSpPr>
            <a:spLocks noGrp="1"/>
          </p:cNvSpPr>
          <p:nvPr>
            <p:ph type="dt" sz="half" idx="10"/>
          </p:nvPr>
        </p:nvSpPr>
        <p:spPr/>
        <p:txBody>
          <a:bodyPr/>
          <a:lstStyle>
            <a:lvl1pPr>
              <a:defRPr/>
            </a:lvl1pPr>
          </a:lstStyle>
          <a:p>
            <a:pPr>
              <a:defRPr/>
            </a:pPr>
            <a:fld id="{1EDF9009-3B50-468A-809A-F8543C2F73FF}" type="datetime1">
              <a:rPr lang="fr-CA" smtClean="0"/>
              <a:t>2019-02-05</a:t>
            </a:fld>
            <a:endParaRPr lang="fr-CA"/>
          </a:p>
        </p:txBody>
      </p:sp>
      <p:sp>
        <p:nvSpPr>
          <p:cNvPr id="8" name="Footer Placeholder 4"/>
          <p:cNvSpPr>
            <a:spLocks noGrp="1"/>
          </p:cNvSpPr>
          <p:nvPr>
            <p:ph type="ftr" sz="quarter" idx="11"/>
          </p:nvPr>
        </p:nvSpPr>
        <p:spPr/>
        <p:txBody>
          <a:bodyPr/>
          <a:lstStyle>
            <a:lvl1pPr>
              <a:defRPr/>
            </a:lvl1pPr>
          </a:lstStyle>
          <a:p>
            <a:pPr>
              <a:defRPr/>
            </a:pPr>
            <a:endParaRPr lang="fr-CA"/>
          </a:p>
        </p:txBody>
      </p:sp>
      <p:sp>
        <p:nvSpPr>
          <p:cNvPr id="9" name="Slide Number Placeholder 5"/>
          <p:cNvSpPr>
            <a:spLocks noGrp="1"/>
          </p:cNvSpPr>
          <p:nvPr>
            <p:ph type="sldNum" sz="quarter" idx="12"/>
          </p:nvPr>
        </p:nvSpPr>
        <p:spPr/>
        <p:txBody>
          <a:bodyPr/>
          <a:lstStyle>
            <a:lvl1pPr>
              <a:defRPr/>
            </a:lvl1pPr>
          </a:lstStyle>
          <a:p>
            <a:fld id="{8BE150E6-13F3-4FA5-AA00-D72C9FD09D66}" type="slidenum">
              <a:rPr lang="fr-CA" altLang="fr-FR"/>
              <a:pPr/>
              <a:t>‹N°›</a:t>
            </a:fld>
            <a:endParaRPr lang="fr-CA" altLang="fr-FR"/>
          </a:p>
        </p:txBody>
      </p:sp>
    </p:spTree>
    <p:extLst>
      <p:ext uri="{BB962C8B-B14F-4D97-AF65-F5344CB8AC3E}">
        <p14:creationId xmlns:p14="http://schemas.microsoft.com/office/powerpoint/2010/main" val="320831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526839BB-678B-44BE-8E25-3D496E7E7733}" type="datetime1">
              <a:rPr lang="fr-CA" smtClean="0"/>
              <a:t>2019-02-05</a:t>
            </a:fld>
            <a:endParaRPr lang="fr-CA"/>
          </a:p>
        </p:txBody>
      </p:sp>
      <p:sp>
        <p:nvSpPr>
          <p:cNvPr id="4" name="Footer Placeholder 4"/>
          <p:cNvSpPr>
            <a:spLocks noGrp="1"/>
          </p:cNvSpPr>
          <p:nvPr>
            <p:ph type="ftr" sz="quarter" idx="11"/>
          </p:nvPr>
        </p:nvSpPr>
        <p:spPr/>
        <p:txBody>
          <a:bodyPr/>
          <a:lstStyle>
            <a:lvl1pPr>
              <a:defRPr/>
            </a:lvl1pPr>
          </a:lstStyle>
          <a:p>
            <a:pPr>
              <a:defRPr/>
            </a:pPr>
            <a:endParaRPr lang="fr-CA"/>
          </a:p>
        </p:txBody>
      </p:sp>
      <p:sp>
        <p:nvSpPr>
          <p:cNvPr id="5" name="Slide Number Placeholder 5"/>
          <p:cNvSpPr>
            <a:spLocks noGrp="1"/>
          </p:cNvSpPr>
          <p:nvPr>
            <p:ph type="sldNum" sz="quarter" idx="12"/>
          </p:nvPr>
        </p:nvSpPr>
        <p:spPr/>
        <p:txBody>
          <a:bodyPr/>
          <a:lstStyle>
            <a:lvl1pPr>
              <a:defRPr/>
            </a:lvl1pPr>
          </a:lstStyle>
          <a:p>
            <a:fld id="{FBBBBDC2-3F91-4CA0-92DF-EB28A9777C66}" type="slidenum">
              <a:rPr lang="fr-CA" altLang="fr-FR"/>
              <a:pPr/>
              <a:t>‹N°›</a:t>
            </a:fld>
            <a:endParaRPr lang="fr-CA" altLang="fr-FR"/>
          </a:p>
        </p:txBody>
      </p:sp>
    </p:spTree>
    <p:extLst>
      <p:ext uri="{BB962C8B-B14F-4D97-AF65-F5344CB8AC3E}">
        <p14:creationId xmlns:p14="http://schemas.microsoft.com/office/powerpoint/2010/main" val="32702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30E544-D8AA-4314-B18C-10C3F56E5738}" type="datetime1">
              <a:rPr lang="fr-CA" smtClean="0"/>
              <a:t>2019-02-05</a:t>
            </a:fld>
            <a:endParaRPr lang="fr-CA"/>
          </a:p>
        </p:txBody>
      </p:sp>
      <p:sp>
        <p:nvSpPr>
          <p:cNvPr id="3" name="Footer Placeholder 4"/>
          <p:cNvSpPr>
            <a:spLocks noGrp="1"/>
          </p:cNvSpPr>
          <p:nvPr>
            <p:ph type="ftr" sz="quarter" idx="11"/>
          </p:nvPr>
        </p:nvSpPr>
        <p:spPr/>
        <p:txBody>
          <a:bodyPr/>
          <a:lstStyle>
            <a:lvl1pPr>
              <a:defRPr/>
            </a:lvl1pPr>
          </a:lstStyle>
          <a:p>
            <a:pPr>
              <a:defRPr/>
            </a:pPr>
            <a:endParaRPr lang="fr-CA"/>
          </a:p>
        </p:txBody>
      </p:sp>
      <p:sp>
        <p:nvSpPr>
          <p:cNvPr id="4" name="Slide Number Placeholder 5"/>
          <p:cNvSpPr>
            <a:spLocks noGrp="1"/>
          </p:cNvSpPr>
          <p:nvPr>
            <p:ph type="sldNum" sz="quarter" idx="12"/>
          </p:nvPr>
        </p:nvSpPr>
        <p:spPr/>
        <p:txBody>
          <a:bodyPr/>
          <a:lstStyle>
            <a:lvl1pPr>
              <a:defRPr/>
            </a:lvl1pPr>
          </a:lstStyle>
          <a:p>
            <a:fld id="{8ACC7CC9-D556-4DA9-885A-AA57AB800CA4}" type="slidenum">
              <a:rPr lang="fr-CA" altLang="fr-FR"/>
              <a:pPr/>
              <a:t>‹N°›</a:t>
            </a:fld>
            <a:endParaRPr lang="fr-CA" altLang="fr-FR"/>
          </a:p>
        </p:txBody>
      </p:sp>
    </p:spTree>
    <p:extLst>
      <p:ext uri="{BB962C8B-B14F-4D97-AF65-F5344CB8AC3E}">
        <p14:creationId xmlns:p14="http://schemas.microsoft.com/office/powerpoint/2010/main" val="287562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18FE13-21FC-4536-A61C-EB2FCE5E8E63}"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BB853EF6-2D42-48AF-99F8-C2ED93EC8227}" type="slidenum">
              <a:rPr lang="fr-CA" altLang="fr-FR"/>
              <a:pPr/>
              <a:t>‹N°›</a:t>
            </a:fld>
            <a:endParaRPr lang="fr-CA" altLang="fr-FR"/>
          </a:p>
        </p:txBody>
      </p:sp>
    </p:spTree>
    <p:extLst>
      <p:ext uri="{BB962C8B-B14F-4D97-AF65-F5344CB8AC3E}">
        <p14:creationId xmlns:p14="http://schemas.microsoft.com/office/powerpoint/2010/main" val="239474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0607FA-BBBD-425A-B920-AC510007E81A}"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5A3F56A4-B10E-4028-A186-60FA31EF7A8E}" type="slidenum">
              <a:rPr lang="fr-CA" altLang="fr-FR"/>
              <a:pPr/>
              <a:t>‹N°›</a:t>
            </a:fld>
            <a:endParaRPr lang="fr-CA" altLang="fr-FR"/>
          </a:p>
        </p:txBody>
      </p:sp>
    </p:spTree>
    <p:extLst>
      <p:ext uri="{BB962C8B-B14F-4D97-AF65-F5344CB8AC3E}">
        <p14:creationId xmlns:p14="http://schemas.microsoft.com/office/powerpoint/2010/main" val="170956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CA" altLang="fr-F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CA" alt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467EF0A-842F-422D-A7B7-010A75E2C011}" type="datetime1">
              <a:rPr lang="fr-CA" smtClean="0"/>
              <a:t>2019-02-05</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BF6BECE-A67B-4506-A1A8-4B6E968ED1B4}" type="slidenum">
              <a:rPr lang="fr-CA" altLang="fr-FR"/>
              <a:pPr/>
              <a:t>‹N°›</a:t>
            </a:fld>
            <a:endParaRPr lang="fr-CA"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tel:3069248543" TargetMode="External"/><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saskinfojustice.ca/" TargetMode="External"/><Relationship Id="rId4" Type="http://schemas.openxmlformats.org/officeDocument/2006/relationships/hyperlink" Target="tel:1855924854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908050"/>
            <a:ext cx="7772400" cy="1470025"/>
          </a:xfrm>
        </p:spPr>
        <p:txBody>
          <a:bodyPr/>
          <a:lstStyle/>
          <a:p>
            <a:pPr eaLnBrk="1" hangingPunct="1"/>
            <a:r>
              <a:rPr lang="fr-CA" altLang="fr-FR" b="1" dirty="0"/>
              <a:t>L’offre active de services de justice en français</a:t>
            </a:r>
          </a:p>
        </p:txBody>
      </p:sp>
      <p:sp>
        <p:nvSpPr>
          <p:cNvPr id="3" name="Subtitle 2"/>
          <p:cNvSpPr>
            <a:spLocks noGrp="1"/>
          </p:cNvSpPr>
          <p:nvPr>
            <p:ph type="subTitle" idx="1"/>
          </p:nvPr>
        </p:nvSpPr>
        <p:spPr>
          <a:xfrm>
            <a:off x="4137025" y="2917825"/>
            <a:ext cx="4321175" cy="2051050"/>
          </a:xfrm>
        </p:spPr>
        <p:txBody>
          <a:bodyPr rtlCol="0">
            <a:normAutofit/>
          </a:bodyPr>
          <a:lstStyle/>
          <a:p>
            <a:pPr eaLnBrk="1" fontAlgn="auto" hangingPunct="1">
              <a:spcAft>
                <a:spcPts val="0"/>
              </a:spcAft>
              <a:defRPr/>
            </a:pPr>
            <a:r>
              <a:rPr lang="fr-CA" sz="3800" b="1" dirty="0" smtClean="0">
                <a:solidFill>
                  <a:schemeClr val="tx1"/>
                </a:solidFill>
                <a:latin typeface="Cambria" panose="02040503050406030204" pitchFamily="18" charset="0"/>
              </a:rPr>
              <a:t>Le </a:t>
            </a:r>
            <a:r>
              <a:rPr lang="fr-CA" sz="3800" b="1" dirty="0">
                <a:solidFill>
                  <a:schemeClr val="tx1"/>
                </a:solidFill>
                <a:latin typeface="Cambria" panose="02040503050406030204" pitchFamily="18" charset="0"/>
              </a:rPr>
              <a:t>leadership </a:t>
            </a:r>
            <a:r>
              <a:rPr lang="fr-CA" sz="3800" b="1" dirty="0" smtClean="0">
                <a:solidFill>
                  <a:schemeClr val="tx1"/>
                </a:solidFill>
                <a:latin typeface="Cambria" panose="02040503050406030204" pitchFamily="18" charset="0"/>
              </a:rPr>
              <a:t>professionnel</a:t>
            </a:r>
            <a:endParaRPr lang="fr-CA" sz="3800" b="1" dirty="0">
              <a:solidFill>
                <a:schemeClr val="tx1"/>
              </a:solidFill>
              <a:latin typeface="Cambria" panose="02040503050406030204" pitchFamily="18" charset="0"/>
            </a:endParaRPr>
          </a:p>
        </p:txBody>
      </p:sp>
      <p:pic>
        <p:nvPicPr>
          <p:cNvPr id="205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882" y="2378075"/>
            <a:ext cx="31765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9574"/>
            <a:ext cx="2095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467544" y="5494099"/>
            <a:ext cx="7990656" cy="830997"/>
          </a:xfrm>
          <a:prstGeom prst="rect">
            <a:avLst/>
          </a:prstGeom>
          <a:noFill/>
        </p:spPr>
        <p:txBody>
          <a:bodyPr wrap="square" rtlCol="0">
            <a:spAutoFit/>
          </a:bodyPr>
          <a:lstStyle/>
          <a:p>
            <a:pPr algn="ctr"/>
            <a:r>
              <a:rPr lang="fr-CA" sz="2400" dirty="0" smtClean="0">
                <a:latin typeface="+mn-lt"/>
              </a:rPr>
              <a:t>Les </a:t>
            </a:r>
            <a:r>
              <a:rPr lang="fr-CA" sz="2400" dirty="0">
                <a:latin typeface="+mn-lt"/>
              </a:rPr>
              <a:t>intervenantes et </a:t>
            </a:r>
            <a:r>
              <a:rPr lang="fr-CA" sz="2400">
                <a:latin typeface="+mn-lt"/>
              </a:rPr>
              <a:t>intervenants </a:t>
            </a:r>
            <a:r>
              <a:rPr lang="fr-CA" sz="2400" smtClean="0">
                <a:latin typeface="+mn-lt"/>
              </a:rPr>
              <a:t>renforcent leurs </a:t>
            </a:r>
            <a:r>
              <a:rPr lang="fr-CA" sz="2400" dirty="0">
                <a:latin typeface="+mn-lt"/>
              </a:rPr>
              <a:t>capacités à offrir activement des services dans les deux langues officielles.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268413"/>
          </a:xfrm>
          <a:solidFill>
            <a:schemeClr val="bg1">
              <a:lumMod val="95000"/>
            </a:schemeClr>
          </a:solidFill>
        </p:spPr>
        <p:txBody>
          <a:bodyPr/>
          <a:lstStyle/>
          <a:p>
            <a:pPr algn="l" eaLnBrk="1" hangingPunct="1">
              <a:defRPr/>
            </a:pPr>
            <a:r>
              <a:rPr lang="fr-CA" altLang="fr-FR" sz="4000" b="1" dirty="0"/>
              <a:t>Résultats </a:t>
            </a:r>
          </a:p>
        </p:txBody>
      </p:sp>
      <p:sp>
        <p:nvSpPr>
          <p:cNvPr id="15363" name="Content Placeholder 2"/>
          <p:cNvSpPr>
            <a:spLocks noGrp="1"/>
          </p:cNvSpPr>
          <p:nvPr>
            <p:ph idx="1"/>
          </p:nvPr>
        </p:nvSpPr>
        <p:spPr>
          <a:xfrm>
            <a:off x="3590925" y="1268413"/>
            <a:ext cx="5553075" cy="5589587"/>
          </a:xfrm>
          <a:solidFill>
            <a:schemeClr val="bg1">
              <a:lumMod val="95000"/>
            </a:schemeClr>
          </a:solidFill>
        </p:spPr>
        <p:txBody>
          <a:bodyPr/>
          <a:lstStyle/>
          <a:p>
            <a:pPr eaLnBrk="1" hangingPunct="1">
              <a:defRPr/>
            </a:pPr>
            <a:r>
              <a:rPr lang="fr-CA" altLang="fr-FR" sz="2800" dirty="0"/>
              <a:t>Confiance accrue dans le système de justice</a:t>
            </a:r>
          </a:p>
          <a:p>
            <a:pPr eaLnBrk="1" hangingPunct="1">
              <a:defRPr/>
            </a:pPr>
            <a:endParaRPr lang="fr-CA" altLang="fr-FR" sz="2800" dirty="0"/>
          </a:p>
          <a:p>
            <a:pPr eaLnBrk="1" hangingPunct="1">
              <a:defRPr/>
            </a:pPr>
            <a:r>
              <a:rPr lang="fr-CA" altLang="fr-FR" sz="2800" dirty="0"/>
              <a:t>Accès accru à la justice</a:t>
            </a:r>
          </a:p>
          <a:p>
            <a:pPr marL="0" indent="0" eaLnBrk="1" hangingPunct="1">
              <a:buNone/>
              <a:defRPr/>
            </a:pPr>
            <a:endParaRPr lang="fr-CA" altLang="fr-FR" sz="2800" dirty="0"/>
          </a:p>
          <a:p>
            <a:pPr eaLnBrk="1" hangingPunct="1">
              <a:defRPr/>
            </a:pPr>
            <a:r>
              <a:rPr lang="fr-CA" altLang="fr-FR" sz="2800" dirty="0"/>
              <a:t>Qualité accrue des services</a:t>
            </a:r>
          </a:p>
          <a:p>
            <a:pPr eaLnBrk="1" hangingPunct="1">
              <a:defRPr/>
            </a:pPr>
            <a:endParaRPr lang="fr-CA" altLang="fr-FR" sz="2800" dirty="0"/>
          </a:p>
          <a:p>
            <a:pPr eaLnBrk="1" hangingPunct="1">
              <a:defRPr/>
            </a:pPr>
            <a:r>
              <a:rPr lang="fr-CA" altLang="fr-FR" sz="2800" dirty="0"/>
              <a:t>Valorisation et promotion de la dualité linguistique canadienne</a:t>
            </a:r>
          </a:p>
        </p:txBody>
      </p:sp>
      <p:pic>
        <p:nvPicPr>
          <p:cNvPr id="1638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35909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10</a:t>
            </a:fld>
            <a:endParaRPr lang="fr-CA" alt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325562"/>
          </a:xfrm>
          <a:solidFill>
            <a:schemeClr val="accent3">
              <a:lumMod val="40000"/>
              <a:lumOff val="60000"/>
            </a:schemeClr>
          </a:solidFill>
        </p:spPr>
        <p:txBody>
          <a:bodyPr/>
          <a:lstStyle/>
          <a:p>
            <a:pPr algn="l">
              <a:defRPr/>
            </a:pPr>
            <a:r>
              <a:rPr lang="fr-CA" altLang="fr-FR" sz="4000" b="1" dirty="0"/>
              <a:t>En résumé</a:t>
            </a:r>
          </a:p>
        </p:txBody>
      </p:sp>
      <p:sp>
        <p:nvSpPr>
          <p:cNvPr id="25603" name="Content Placeholder 2"/>
          <p:cNvSpPr>
            <a:spLocks noGrp="1"/>
          </p:cNvSpPr>
          <p:nvPr>
            <p:ph idx="1"/>
          </p:nvPr>
        </p:nvSpPr>
        <p:spPr>
          <a:xfrm>
            <a:off x="457200" y="1600200"/>
            <a:ext cx="8229600" cy="4997450"/>
          </a:xfrm>
          <a:solidFill>
            <a:schemeClr val="accent3">
              <a:lumMod val="40000"/>
              <a:lumOff val="60000"/>
            </a:schemeClr>
          </a:solidFill>
        </p:spPr>
        <p:txBody>
          <a:bodyPr/>
          <a:lstStyle/>
          <a:p>
            <a:pPr marL="0" indent="0">
              <a:buFont typeface="Arial" panose="020B0604020202020204" pitchFamily="34" charset="0"/>
              <a:buNone/>
              <a:defRPr/>
            </a:pPr>
            <a:r>
              <a:rPr lang="fr-CA" altLang="fr-FR" sz="2600" b="1" i="1" dirty="0"/>
              <a:t>L’offre active des services de justice en français est :</a:t>
            </a:r>
          </a:p>
          <a:p>
            <a:pPr lvl="1">
              <a:buFont typeface="Wingdings" panose="05000000000000000000" pitchFamily="2" charset="2"/>
              <a:buChar char="ü"/>
              <a:defRPr/>
            </a:pPr>
            <a:r>
              <a:rPr lang="fr-CA" altLang="fr-FR" sz="2600" dirty="0"/>
              <a:t>une question de légitimité, de respect, d’équité et de qualité des services, donc une question d’éthique</a:t>
            </a:r>
          </a:p>
          <a:p>
            <a:pPr lvl="1">
              <a:buFont typeface="Wingdings" panose="05000000000000000000" pitchFamily="2" charset="2"/>
              <a:buChar char="ü"/>
              <a:defRPr/>
            </a:pPr>
            <a:r>
              <a:rPr lang="fr-CA" altLang="fr-FR" sz="2600" dirty="0"/>
              <a:t>un enjeu collectif et systémique</a:t>
            </a:r>
          </a:p>
          <a:p>
            <a:pPr lvl="1">
              <a:buFont typeface="Wingdings" panose="05000000000000000000" pitchFamily="2" charset="2"/>
              <a:buChar char="ü"/>
              <a:defRPr/>
            </a:pPr>
            <a:r>
              <a:rPr lang="fr-CA" sz="2600" dirty="0"/>
              <a:t>une question de leadership systémique, organisationnel, professionnel et communautaire.</a:t>
            </a:r>
          </a:p>
          <a:p>
            <a:pPr marL="0" lvl="1" indent="0">
              <a:buFont typeface="Arial" panose="020B0604020202020204" pitchFamily="34" charset="0"/>
              <a:buNone/>
              <a:defRPr/>
            </a:pPr>
            <a:endParaRPr lang="fr-CA" altLang="fr-FR" sz="2600" b="1" i="1" dirty="0"/>
          </a:p>
          <a:p>
            <a:pPr marL="0" lvl="1" indent="0">
              <a:buFont typeface="Arial" panose="020B0604020202020204" pitchFamily="34" charset="0"/>
              <a:buNone/>
              <a:defRPr/>
            </a:pPr>
            <a:endParaRPr lang="fr-CA" altLang="fr-FR" sz="2600" b="1" i="1" dirty="0"/>
          </a:p>
          <a:p>
            <a:pPr marL="0" lvl="1" indent="0" algn="ctr">
              <a:buFont typeface="Arial" panose="020B0604020202020204" pitchFamily="34" charset="0"/>
              <a:buNone/>
              <a:defRPr/>
            </a:pPr>
            <a:r>
              <a:rPr lang="fr-CA" altLang="fr-FR" sz="2600" b="1" i="1" dirty="0"/>
              <a:t>L’offre active exige l’exercice d’un leadership collaboratif </a:t>
            </a:r>
            <a:endParaRPr lang="fr-CA" altLang="fr-FR" sz="2600" b="1" i="1" dirty="0" smtClean="0"/>
          </a:p>
          <a:p>
            <a:pPr marL="0" lvl="1" indent="0" algn="ctr">
              <a:buFont typeface="Arial" panose="020B0604020202020204" pitchFamily="34" charset="0"/>
              <a:buNone/>
              <a:defRPr/>
            </a:pPr>
            <a:r>
              <a:rPr lang="fr-CA" altLang="fr-FR" sz="2600" b="1" i="1" dirty="0" smtClean="0"/>
              <a:t>et éthique!</a:t>
            </a:r>
            <a:endParaRPr lang="fr-CA" altLang="fr-FR" sz="2600" b="1" i="1" dirty="0"/>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11</a:t>
            </a:fld>
            <a:endParaRPr lang="fr-CA" alt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0825" y="274638"/>
            <a:ext cx="3744913" cy="1143000"/>
          </a:xfrm>
        </p:spPr>
        <p:txBody>
          <a:bodyPr/>
          <a:lstStyle/>
          <a:p>
            <a:pPr algn="l" eaLnBrk="1" hangingPunct="1"/>
            <a:r>
              <a:rPr lang="fr-CA" altLang="fr-FR" b="1"/>
              <a:t>Centre Info-Justice</a:t>
            </a:r>
          </a:p>
        </p:txBody>
      </p:sp>
      <p:sp>
        <p:nvSpPr>
          <p:cNvPr id="19459" name="Content Placeholder 2"/>
          <p:cNvSpPr>
            <a:spLocks noGrp="1"/>
          </p:cNvSpPr>
          <p:nvPr>
            <p:ph idx="1"/>
          </p:nvPr>
        </p:nvSpPr>
        <p:spPr>
          <a:xfrm>
            <a:off x="457200" y="5137150"/>
            <a:ext cx="8291513" cy="1531938"/>
          </a:xfrm>
        </p:spPr>
        <p:txBody>
          <a:bodyPr/>
          <a:lstStyle/>
          <a:p>
            <a:pPr eaLnBrk="1" hangingPunct="1"/>
            <a:r>
              <a:rPr lang="fr-CA" altLang="fr-FR" sz="2600"/>
              <a:t>Instances gouvernementales et judiciaires</a:t>
            </a:r>
          </a:p>
          <a:p>
            <a:pPr eaLnBrk="1" hangingPunct="1"/>
            <a:r>
              <a:rPr lang="fr-CA" altLang="fr-FR" sz="2600"/>
              <a:t>Communauté</a:t>
            </a:r>
          </a:p>
          <a:p>
            <a:pPr eaLnBrk="1" hangingPunct="1"/>
            <a:r>
              <a:rPr lang="fr-CA" altLang="fr-FR" sz="2600"/>
              <a:t>Juristes francophones et anglophones</a:t>
            </a:r>
          </a:p>
          <a:p>
            <a:pPr lvl="1" eaLnBrk="1" hangingPunct="1">
              <a:buFont typeface="Arial" panose="020B0604020202020204" pitchFamily="34" charset="0"/>
              <a:buNone/>
            </a:pPr>
            <a:endParaRPr lang="fr-CA" altLang="fr-FR"/>
          </a:p>
        </p:txBody>
      </p:sp>
      <p:graphicFrame>
        <p:nvGraphicFramePr>
          <p:cNvPr id="5" name="Diagramme 4"/>
          <p:cNvGraphicFramePr/>
          <p:nvPr/>
        </p:nvGraphicFramePr>
        <p:xfrm>
          <a:off x="1259632" y="341458"/>
          <a:ext cx="7704856"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12</a:t>
            </a:fld>
            <a:endParaRPr lang="fr-CA" alt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pPr marL="0" indent="0" eaLnBrk="1" hangingPunct="1">
              <a:buNone/>
            </a:pPr>
            <a:r>
              <a:rPr lang="fr-CA" altLang="fr-FR" sz="2600" i="1" dirty="0" smtClean="0"/>
              <a:t>     Appui </a:t>
            </a:r>
            <a:r>
              <a:rPr lang="fr-CA" altLang="fr-FR" sz="2600" i="1" dirty="0"/>
              <a:t>au système de justice</a:t>
            </a:r>
          </a:p>
          <a:p>
            <a:pPr lvl="1" eaLnBrk="1" hangingPunct="1"/>
            <a:r>
              <a:rPr lang="fr-CA" altLang="fr-FR" sz="2600" dirty="0"/>
              <a:t>Information, facilitation</a:t>
            </a:r>
          </a:p>
          <a:p>
            <a:pPr lvl="1" eaLnBrk="1" hangingPunct="1"/>
            <a:r>
              <a:rPr lang="fr-CA" altLang="fr-FR" sz="2600" dirty="0"/>
              <a:t>Appui dans la mise en </a:t>
            </a:r>
            <a:r>
              <a:rPr lang="fr-CA" altLang="fr-FR" sz="2600" dirty="0" smtClean="0"/>
              <a:t>œuvre</a:t>
            </a:r>
          </a:p>
          <a:p>
            <a:pPr lvl="1" eaLnBrk="1" hangingPunct="1"/>
            <a:r>
              <a:rPr lang="fr-FR" altLang="fr-FR" sz="2600" dirty="0" smtClean="0"/>
              <a:t>Outillage </a:t>
            </a:r>
            <a:r>
              <a:rPr lang="fr-FR" altLang="fr-FR" sz="2600" dirty="0"/>
              <a:t>des intervenants et intervenantes pour favoriser et faciliter l’offre active de services de justice en français en Saskatchewan</a:t>
            </a:r>
          </a:p>
          <a:p>
            <a:pPr marL="457200" lvl="1" indent="0" eaLnBrk="1" hangingPunct="1">
              <a:buNone/>
            </a:pPr>
            <a:r>
              <a:rPr lang="fr-FR" altLang="fr-FR" sz="2600" i="1" dirty="0" smtClean="0"/>
              <a:t>Services </a:t>
            </a:r>
            <a:r>
              <a:rPr lang="fr-FR" altLang="fr-FR" sz="2600" i="1" dirty="0"/>
              <a:t>à la population </a:t>
            </a:r>
            <a:r>
              <a:rPr lang="fr-FR" altLang="fr-FR" sz="2600" i="1" dirty="0" smtClean="0"/>
              <a:t>francophone</a:t>
            </a:r>
            <a:endParaRPr lang="fr-CA" altLang="fr-FR" sz="2600" dirty="0"/>
          </a:p>
          <a:p>
            <a:pPr eaLnBrk="1" hangingPunct="1"/>
            <a:r>
              <a:rPr lang="fr-CA" altLang="fr-FR" sz="2600" dirty="0" smtClean="0"/>
              <a:t>Information</a:t>
            </a:r>
            <a:r>
              <a:rPr lang="fr-CA" altLang="fr-FR" sz="2600" dirty="0"/>
              <a:t>, sensibilisation et aiguillage des personnes d’expression française vers les services et les ressources en français</a:t>
            </a:r>
          </a:p>
          <a:p>
            <a:pPr eaLnBrk="1" hangingPunct="1"/>
            <a:r>
              <a:rPr lang="fr-CA" altLang="fr-FR" sz="2600" dirty="0"/>
              <a:t>Ressources </a:t>
            </a:r>
            <a:r>
              <a:rPr lang="fr-CA" altLang="fr-FR" sz="2600" dirty="0" smtClean="0"/>
              <a:t>juridiques en français</a:t>
            </a:r>
            <a:endParaRPr lang="fr-CA" altLang="fr-FR" sz="2600" dirty="0"/>
          </a:p>
        </p:txBody>
      </p:sp>
      <p:pic>
        <p:nvPicPr>
          <p:cNvPr id="2048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21308"/>
            <a:ext cx="3623094" cy="18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13</a:t>
            </a:fld>
            <a:endParaRPr lang="fr-CA" alt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44970" y="53752"/>
            <a:ext cx="8229600" cy="1143000"/>
          </a:xfrm>
        </p:spPr>
        <p:txBody>
          <a:bodyPr/>
          <a:lstStyle/>
          <a:p>
            <a:pPr marL="342900" lvl="0" indent="-342900">
              <a:spcBef>
                <a:spcPct val="20000"/>
              </a:spcBef>
            </a:pPr>
            <a:r>
              <a:rPr lang="fr-CA" altLang="fr-FR" sz="3200" dirty="0" smtClean="0">
                <a:solidFill>
                  <a:prstClr val="black"/>
                </a:solidFill>
                <a:ea typeface="+mn-ea"/>
                <a:cs typeface="+mn-cs"/>
              </a:rPr>
              <a:t/>
            </a:r>
            <a:br>
              <a:rPr lang="fr-CA" altLang="fr-FR" sz="3200" dirty="0" smtClean="0">
                <a:solidFill>
                  <a:prstClr val="black"/>
                </a:solidFill>
                <a:ea typeface="+mn-ea"/>
                <a:cs typeface="+mn-cs"/>
              </a:rPr>
            </a:br>
            <a:r>
              <a:rPr lang="fr-CA" altLang="fr-FR" sz="3200" dirty="0" smtClean="0">
                <a:solidFill>
                  <a:prstClr val="black"/>
                </a:solidFill>
                <a:ea typeface="+mn-ea"/>
                <a:cs typeface="+mn-cs"/>
              </a:rPr>
              <a:t>Questions</a:t>
            </a:r>
            <a:r>
              <a:rPr lang="fr-CA" altLang="fr-FR" sz="3200" dirty="0">
                <a:solidFill>
                  <a:prstClr val="black"/>
                </a:solidFill>
                <a:ea typeface="+mn-ea"/>
                <a:cs typeface="+mn-cs"/>
              </a:rPr>
              <a:t>, commentaires ou suggestions?</a:t>
            </a:r>
            <a:br>
              <a:rPr lang="fr-CA" altLang="fr-FR" sz="3200" dirty="0">
                <a:solidFill>
                  <a:prstClr val="black"/>
                </a:solidFill>
                <a:ea typeface="+mn-ea"/>
                <a:cs typeface="+mn-cs"/>
              </a:rPr>
            </a:br>
            <a:endParaRPr lang="fr-CA" altLang="fr-FR" sz="2800" dirty="0"/>
          </a:p>
        </p:txBody>
      </p:sp>
      <p:sp>
        <p:nvSpPr>
          <p:cNvPr id="22531" name="Content Placeholder 2"/>
          <p:cNvSpPr>
            <a:spLocks noGrp="1"/>
          </p:cNvSpPr>
          <p:nvPr>
            <p:ph idx="1"/>
          </p:nvPr>
        </p:nvSpPr>
        <p:spPr>
          <a:xfrm>
            <a:off x="457200" y="1196752"/>
            <a:ext cx="8229600" cy="4929411"/>
          </a:xfrm>
        </p:spPr>
        <p:txBody>
          <a:bodyPr/>
          <a:lstStyle/>
          <a:p>
            <a:pPr algn="ctr">
              <a:buNone/>
            </a:pPr>
            <a:endParaRPr lang="fr-CA" altLang="fr-FR" dirty="0" smtClean="0"/>
          </a:p>
          <a:p>
            <a:pPr>
              <a:buFont typeface="Arial" panose="020B0604020202020204" pitchFamily="34" charset="0"/>
              <a:buNone/>
            </a:pPr>
            <a:r>
              <a:rPr lang="fr-CA" altLang="fr-FR" sz="2400" dirty="0" smtClean="0"/>
              <a:t>	</a:t>
            </a:r>
          </a:p>
          <a:p>
            <a:pPr algn="ctr">
              <a:buNone/>
            </a:pPr>
            <a:r>
              <a:rPr lang="fr-CA" altLang="fr-FR" sz="2400" dirty="0" smtClean="0"/>
              <a:t>	</a:t>
            </a:r>
            <a:endParaRPr lang="fr-CA" altLang="fr-FR" sz="2400" dirty="0"/>
          </a:p>
          <a:p>
            <a:pPr algn="ctr">
              <a:buNone/>
            </a:pPr>
            <a:endParaRPr lang="fr-CA" altLang="fr-FR" sz="2400" dirty="0" smtClean="0"/>
          </a:p>
          <a:p>
            <a:pPr algn="ctr">
              <a:buNone/>
            </a:pPr>
            <a:endParaRPr lang="fr-CA" altLang="fr-FR" sz="2400" dirty="0"/>
          </a:p>
          <a:p>
            <a:pPr algn="ctr">
              <a:buNone/>
            </a:pPr>
            <a:r>
              <a:rPr lang="fr-CA" altLang="fr-FR" sz="2400" dirty="0" smtClean="0"/>
              <a:t>1440</a:t>
            </a:r>
            <a:r>
              <a:rPr lang="fr-CA" altLang="fr-FR" sz="2400" dirty="0"/>
              <a:t>, 9</a:t>
            </a:r>
            <a:r>
              <a:rPr lang="fr-CA" altLang="fr-FR" sz="2400" baseline="30000" dirty="0"/>
              <a:t>e</a:t>
            </a:r>
            <a:r>
              <a:rPr lang="fr-CA" altLang="fr-FR" sz="2400" dirty="0"/>
              <a:t> Avenue Nord, bureau 219 </a:t>
            </a:r>
            <a:br>
              <a:rPr lang="fr-CA" altLang="fr-FR" sz="2400" dirty="0"/>
            </a:br>
            <a:r>
              <a:rPr lang="fr-CA" altLang="fr-FR" sz="2400" dirty="0"/>
              <a:t>Regina, Saskatchewan  S4R 8B1</a:t>
            </a:r>
            <a:br>
              <a:rPr lang="fr-CA" altLang="fr-FR" sz="2400" dirty="0"/>
            </a:br>
            <a:r>
              <a:rPr lang="fr-CA" altLang="fr-FR" sz="2400" dirty="0"/>
              <a:t>Téléphone : </a:t>
            </a:r>
            <a:r>
              <a:rPr lang="fr-CA" altLang="fr-FR" sz="2400" dirty="0">
                <a:hlinkClick r:id="rId3"/>
              </a:rPr>
              <a:t>306 924-8543</a:t>
            </a:r>
            <a:r>
              <a:rPr lang="fr-CA" altLang="fr-FR" sz="2400" dirty="0"/>
              <a:t>  |  </a:t>
            </a:r>
            <a:r>
              <a:rPr lang="fr-CA" altLang="fr-FR" sz="2400" dirty="0">
                <a:hlinkClick r:id="rId4"/>
              </a:rPr>
              <a:t>1 </a:t>
            </a:r>
            <a:r>
              <a:rPr lang="fr-CA" altLang="fr-FR" sz="2400" dirty="0" smtClean="0">
                <a:hlinkClick r:id="rId4"/>
              </a:rPr>
              <a:t>855-924-8543</a:t>
            </a:r>
            <a:endParaRPr lang="fr-CA" altLang="fr-FR" sz="2400" dirty="0" smtClean="0"/>
          </a:p>
          <a:p>
            <a:pPr algn="ctr">
              <a:buFont typeface="Arial" panose="020B0604020202020204" pitchFamily="34" charset="0"/>
              <a:buNone/>
            </a:pPr>
            <a:r>
              <a:rPr lang="fr-CA" altLang="fr-FR" sz="2800" u="sng" dirty="0" smtClean="0">
                <a:hlinkClick r:id="rId5"/>
              </a:rPr>
              <a:t>www.saskinfojustice.ca</a:t>
            </a:r>
            <a:r>
              <a:rPr lang="fr-CA" altLang="fr-FR" sz="2800" u="sng" dirty="0" smtClean="0"/>
              <a:t> </a:t>
            </a:r>
            <a:endParaRPr lang="fr-CA" altLang="fr-FR" sz="2800" u="sng" dirty="0"/>
          </a:p>
          <a:p>
            <a:pPr>
              <a:buFont typeface="Arial" panose="020B0604020202020204" pitchFamily="34" charset="0"/>
              <a:buNone/>
            </a:pPr>
            <a:endParaRPr lang="fr-CA" altLang="fr-FR" dirty="0"/>
          </a:p>
        </p:txBody>
      </p:sp>
      <p:pic>
        <p:nvPicPr>
          <p:cNvPr id="22532"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1134278"/>
            <a:ext cx="4320480" cy="226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pPr lvl="0" algn="l"/>
            <a:r>
              <a:rPr lang="fr-CA" sz="1600" dirty="0">
                <a:solidFill>
                  <a:prstClr val="black"/>
                </a:solidFill>
                <a:latin typeface="Calibri"/>
              </a:rPr>
              <a:t>Copyright AJEFS </a:t>
            </a:r>
            <a:r>
              <a:rPr lang="fr-CA" sz="1600" dirty="0" smtClean="0">
                <a:solidFill>
                  <a:prstClr val="black"/>
                </a:solidFill>
                <a:latin typeface="Calibri"/>
              </a:rPr>
              <a:t>2019</a:t>
            </a:r>
            <a:endParaRPr lang="fr-CA" sz="1600" dirty="0">
              <a:solidFill>
                <a:prstClr val="black"/>
              </a:solidFill>
              <a:latin typeface="Calibri"/>
            </a:endParaRPr>
          </a:p>
          <a:p>
            <a:endParaRPr lang="fr-CA" altLang="fr-FR" dirty="0"/>
          </a:p>
        </p:txBody>
      </p:sp>
      <p:pic>
        <p:nvPicPr>
          <p:cNvPr id="6" name="Image 5"/>
          <p:cNvPicPr>
            <a:picLocks noChangeAspect="1"/>
          </p:cNvPicPr>
          <p:nvPr/>
        </p:nvPicPr>
        <p:blipFill>
          <a:blip r:embed="rId7"/>
          <a:stretch>
            <a:fillRect/>
          </a:stretch>
        </p:blipFill>
        <p:spPr>
          <a:xfrm>
            <a:off x="6020818" y="6234116"/>
            <a:ext cx="542591" cy="542591"/>
          </a:xfrm>
          <a:prstGeom prst="rect">
            <a:avLst/>
          </a:prstGeom>
        </p:spPr>
      </p:pic>
    </p:spTree>
    <p:extLst>
      <p:ext uri="{BB962C8B-B14F-4D97-AF65-F5344CB8AC3E}">
        <p14:creationId xmlns:p14="http://schemas.microsoft.com/office/powerpoint/2010/main" val="2611325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b="1" dirty="0"/>
              <a:t>Le leadership professionnel</a:t>
            </a:r>
          </a:p>
        </p:txBody>
      </p:sp>
      <p:sp>
        <p:nvSpPr>
          <p:cNvPr id="3" name="Espace réservé du contenu 2"/>
          <p:cNvSpPr>
            <a:spLocks noGrp="1"/>
          </p:cNvSpPr>
          <p:nvPr>
            <p:ph idx="1"/>
          </p:nvPr>
        </p:nvSpPr>
        <p:spPr>
          <a:xfrm>
            <a:off x="457200" y="1417638"/>
            <a:ext cx="8229600" cy="5035698"/>
          </a:xfrm>
        </p:spPr>
        <p:txBody>
          <a:bodyPr/>
          <a:lstStyle/>
          <a:p>
            <a:pPr marL="0" lvl="1" indent="0">
              <a:buNone/>
            </a:pPr>
            <a:r>
              <a:rPr lang="fr-CA" dirty="0"/>
              <a:t>Qui est appelé à exercer un leadership professionnel </a:t>
            </a:r>
            <a:r>
              <a:rPr lang="fr-CA" dirty="0" smtClean="0"/>
              <a:t> en matière d’offre active?</a:t>
            </a:r>
          </a:p>
          <a:p>
            <a:pPr marL="342900" lvl="1" indent="-342900">
              <a:buFont typeface="Wingdings" panose="05000000000000000000" pitchFamily="2" charset="2"/>
              <a:buChar char="§"/>
            </a:pPr>
            <a:r>
              <a:rPr lang="fr-CA" sz="2500" dirty="0" smtClean="0"/>
              <a:t>Les juristes </a:t>
            </a:r>
            <a:r>
              <a:rPr lang="fr-CA" sz="2500" dirty="0"/>
              <a:t>anglophones et francophones œuvrant dans le système de justice ou dans les cabinets juridiques privés da la Saskatchewan. </a:t>
            </a:r>
          </a:p>
          <a:p>
            <a:pPr marL="342900" lvl="1" indent="-342900">
              <a:buFont typeface="Wingdings" panose="05000000000000000000" pitchFamily="2" charset="2"/>
              <a:buChar char="§"/>
            </a:pPr>
            <a:r>
              <a:rPr lang="fr-CA" sz="2500" dirty="0" smtClean="0"/>
              <a:t>Le personnel </a:t>
            </a:r>
            <a:r>
              <a:rPr lang="fr-CA" sz="2500" dirty="0"/>
              <a:t>professionnel œuvrant dans le système de justice de la province ainsi que dans les services connexes – policiers, </a:t>
            </a:r>
            <a:r>
              <a:rPr lang="fr-CA" sz="2500" dirty="0" smtClean="0"/>
              <a:t>agents de services correctionnels, agents de probation, travailleurs </a:t>
            </a:r>
            <a:r>
              <a:rPr lang="fr-CA" sz="2500" dirty="0"/>
              <a:t>sociaux, interprètes, médiateurs, etc.</a:t>
            </a:r>
          </a:p>
          <a:p>
            <a:pPr marL="342900" lvl="1" indent="-342900">
              <a:buFont typeface="Wingdings" panose="05000000000000000000" pitchFamily="2" charset="2"/>
              <a:buChar char="§"/>
            </a:pPr>
            <a:r>
              <a:rPr lang="fr-CA" sz="2500" dirty="0" smtClean="0"/>
              <a:t>Tous les intervenants issus des agences, associations ou organisations qui œuvrent dans le domaine de la justice.</a:t>
            </a:r>
            <a:endParaRPr lang="fr-CA" sz="2500" dirty="0"/>
          </a:p>
          <a:p>
            <a:pPr lvl="0">
              <a:spcBef>
                <a:spcPct val="30000"/>
              </a:spcBef>
              <a:defRPr/>
            </a:pPr>
            <a:endParaRPr lang="fr-CA" sz="2600" b="1" dirty="0"/>
          </a:p>
          <a:p>
            <a:pPr marL="457200" lvl="1" indent="0">
              <a:buNone/>
            </a:pPr>
            <a:endParaRPr lang="fr-CA" sz="2000" dirty="0"/>
          </a:p>
        </p:txBody>
      </p:sp>
    </p:spTree>
    <p:extLst>
      <p:ext uri="{BB962C8B-B14F-4D97-AF65-F5344CB8AC3E}">
        <p14:creationId xmlns:p14="http://schemas.microsoft.com/office/powerpoint/2010/main" val="359673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b="1" dirty="0"/>
              <a:t>Le leadership professionnel</a:t>
            </a:r>
          </a:p>
        </p:txBody>
      </p:sp>
      <p:sp>
        <p:nvSpPr>
          <p:cNvPr id="3" name="Espace réservé du contenu 2"/>
          <p:cNvSpPr>
            <a:spLocks noGrp="1"/>
          </p:cNvSpPr>
          <p:nvPr>
            <p:ph idx="1"/>
          </p:nvPr>
        </p:nvSpPr>
        <p:spPr/>
        <p:txBody>
          <a:bodyPr/>
          <a:lstStyle/>
          <a:p>
            <a:pPr marL="0" indent="0">
              <a:buNone/>
            </a:pPr>
            <a:r>
              <a:rPr lang="fr-CA" sz="2400" b="1" dirty="0"/>
              <a:t>Leurs </a:t>
            </a:r>
            <a:r>
              <a:rPr lang="fr-CA" sz="2400" b="1" dirty="0" smtClean="0"/>
              <a:t>objectifs : </a:t>
            </a:r>
            <a:endParaRPr lang="fr-CA" sz="2400" b="1" dirty="0"/>
          </a:p>
          <a:p>
            <a:r>
              <a:rPr lang="fr-CA" sz="2600" dirty="0"/>
              <a:t>Renforcer les capacités personnelles et collectives de fournir une offre active des services juridiques et judicaires de qualité en français en Saskatchewan, assurant ainsi un accès équitable à la justice pour tous les citoyens d’expression française.</a:t>
            </a:r>
          </a:p>
          <a:p>
            <a:endParaRPr lang="fr-CA" sz="2600" dirty="0"/>
          </a:p>
          <a:p>
            <a:r>
              <a:rPr lang="fr-CA" sz="2600" dirty="0"/>
              <a:t>Être des modèles accessibles qui valorisent la dualité linguistique et les langues officielles du Canada et qui encouragent et facilitent l’offre active de services dans les deux langues officielles dans leurs milieux respectifs.</a:t>
            </a:r>
          </a:p>
          <a:p>
            <a:endParaRPr lang="fr-CA" sz="260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3</a:t>
            </a:fld>
            <a:endParaRPr lang="fr-CA" altLang="fr-FR"/>
          </a:p>
        </p:txBody>
      </p:sp>
    </p:spTree>
    <p:extLst>
      <p:ext uri="{BB962C8B-B14F-4D97-AF65-F5344CB8AC3E}">
        <p14:creationId xmlns:p14="http://schemas.microsoft.com/office/powerpoint/2010/main" val="340913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b="1" dirty="0"/>
              <a:t>Des mesures à </a:t>
            </a:r>
            <a:r>
              <a:rPr lang="fr-CA" sz="3600" b="1" dirty="0" smtClean="0"/>
              <a:t>prendre (1)</a:t>
            </a:r>
            <a:endParaRPr lang="fr-CA" sz="3600" b="1" dirty="0"/>
          </a:p>
        </p:txBody>
      </p:sp>
      <p:sp>
        <p:nvSpPr>
          <p:cNvPr id="3" name="Espace réservé du contenu 2"/>
          <p:cNvSpPr>
            <a:spLocks noGrp="1"/>
          </p:cNvSpPr>
          <p:nvPr>
            <p:ph idx="1"/>
          </p:nvPr>
        </p:nvSpPr>
        <p:spPr>
          <a:xfrm>
            <a:off x="251520" y="1417638"/>
            <a:ext cx="8712968" cy="4938712"/>
          </a:xfrm>
        </p:spPr>
        <p:txBody>
          <a:bodyPr/>
          <a:lstStyle/>
          <a:p>
            <a:pPr lvl="0"/>
            <a:r>
              <a:rPr lang="fr-CA" sz="2400" dirty="0"/>
              <a:t>Les intervenantes et intervenants renforcent leurs capacités à offrir activement des services dans les deux langues </a:t>
            </a:r>
            <a:r>
              <a:rPr lang="fr-CA" sz="2400" dirty="0" smtClean="0"/>
              <a:t>officielles : </a:t>
            </a:r>
            <a:endParaRPr lang="fr-CA" sz="2400" dirty="0"/>
          </a:p>
          <a:p>
            <a:pPr lvl="1"/>
            <a:r>
              <a:rPr lang="fr-CA" sz="2400" dirty="0"/>
              <a:t>Démarche éthique axée sur le client</a:t>
            </a:r>
          </a:p>
          <a:p>
            <a:pPr lvl="1"/>
            <a:r>
              <a:rPr lang="fr-CA" sz="2400" dirty="0"/>
              <a:t>Code de déontologie professionnel</a:t>
            </a:r>
          </a:p>
          <a:p>
            <a:pPr lvl="1"/>
            <a:r>
              <a:rPr lang="fr-CA" sz="2400" dirty="0"/>
              <a:t>Accueil (verbal et non-verbal)</a:t>
            </a:r>
          </a:p>
          <a:p>
            <a:pPr lvl="1"/>
            <a:r>
              <a:rPr lang="fr-CA" sz="2400" dirty="0"/>
              <a:t>Information sur le droit de procéder en français</a:t>
            </a:r>
          </a:p>
          <a:p>
            <a:pPr lvl="1"/>
            <a:r>
              <a:rPr lang="fr-CA" sz="2400" dirty="0"/>
              <a:t>Dimension humaine de l’interaction avec la clientèle : en personne, par téléphone ou correspondance écrite</a:t>
            </a:r>
          </a:p>
          <a:p>
            <a:pPr lvl="1"/>
            <a:r>
              <a:rPr lang="fr-CA" sz="2400" dirty="0"/>
              <a:t>Dimension matérielle de l’interaction avec la clientèle : affichage et signalisation</a:t>
            </a:r>
          </a:p>
          <a:p>
            <a:pPr lvl="1"/>
            <a:r>
              <a:rPr lang="fr-CA" sz="2400" dirty="0"/>
              <a:t>Formations actualisées</a:t>
            </a:r>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4</a:t>
            </a:fld>
            <a:endParaRPr lang="fr-CA" altLang="fr-FR"/>
          </a:p>
        </p:txBody>
      </p:sp>
    </p:spTree>
    <p:extLst>
      <p:ext uri="{BB962C8B-B14F-4D97-AF65-F5344CB8AC3E}">
        <p14:creationId xmlns:p14="http://schemas.microsoft.com/office/powerpoint/2010/main" val="85651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b="1" dirty="0"/>
              <a:t>Mesures à </a:t>
            </a:r>
            <a:r>
              <a:rPr lang="fr-CA" sz="3600" b="1" dirty="0" smtClean="0"/>
              <a:t>prendre (2)</a:t>
            </a:r>
            <a:endParaRPr lang="fr-CA" sz="3600" b="1" dirty="0"/>
          </a:p>
        </p:txBody>
      </p:sp>
      <p:sp>
        <p:nvSpPr>
          <p:cNvPr id="3" name="Espace réservé du contenu 2"/>
          <p:cNvSpPr>
            <a:spLocks noGrp="1"/>
          </p:cNvSpPr>
          <p:nvPr>
            <p:ph idx="1"/>
          </p:nvPr>
        </p:nvSpPr>
        <p:spPr/>
        <p:txBody>
          <a:bodyPr/>
          <a:lstStyle/>
          <a:p>
            <a:r>
              <a:rPr lang="fr-CA" sz="2400" dirty="0"/>
              <a:t>Connaître et promouvoir la Loi linguistique, la Politique sur les services en français, la Politique sur les services judiciaires en français et le Cadre de référence sur l’offre active</a:t>
            </a:r>
          </a:p>
          <a:p>
            <a:r>
              <a:rPr lang="fr-CA" sz="2400" dirty="0"/>
              <a:t>Reconnaître les assises et les fondements qui soutiennent l’offre active</a:t>
            </a:r>
          </a:p>
          <a:p>
            <a:r>
              <a:rPr lang="fr-CA" sz="2400" dirty="0"/>
              <a:t>Reconnaître et promouvoir l’égalité du français et de l’anglais au Canada</a:t>
            </a:r>
          </a:p>
          <a:p>
            <a:r>
              <a:rPr lang="fr-CA" sz="2400" dirty="0"/>
              <a:t>Reconnaître et promouvoir l’égalité réelle des communautés de langues officielles</a:t>
            </a:r>
          </a:p>
          <a:p>
            <a:r>
              <a:rPr lang="fr-CA" sz="2400" dirty="0"/>
              <a:t>Informer leurs clients de leurs droits linguistiques</a:t>
            </a:r>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5</a:t>
            </a:fld>
            <a:endParaRPr lang="fr-CA" altLang="fr-FR"/>
          </a:p>
        </p:txBody>
      </p:sp>
    </p:spTree>
    <p:extLst>
      <p:ext uri="{BB962C8B-B14F-4D97-AF65-F5344CB8AC3E}">
        <p14:creationId xmlns:p14="http://schemas.microsoft.com/office/powerpoint/2010/main" val="3025580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b="1" dirty="0"/>
              <a:t>Des mesures à </a:t>
            </a:r>
            <a:r>
              <a:rPr lang="fr-CA" sz="3600" b="1" dirty="0" smtClean="0"/>
              <a:t>prendre (3)</a:t>
            </a:r>
            <a:endParaRPr lang="fr-CA" sz="3600" b="1" dirty="0"/>
          </a:p>
        </p:txBody>
      </p:sp>
      <p:sp>
        <p:nvSpPr>
          <p:cNvPr id="3" name="Espace réservé du contenu 2"/>
          <p:cNvSpPr>
            <a:spLocks noGrp="1"/>
          </p:cNvSpPr>
          <p:nvPr>
            <p:ph idx="1"/>
          </p:nvPr>
        </p:nvSpPr>
        <p:spPr/>
        <p:txBody>
          <a:bodyPr/>
          <a:lstStyle/>
          <a:p>
            <a:r>
              <a:rPr lang="fr-CA" sz="2400" dirty="0"/>
              <a:t>Démontrer, par la prise de mesures concrètes, son engagement à faire respecter les droits </a:t>
            </a:r>
            <a:r>
              <a:rPr lang="fr-CA" sz="2400" dirty="0" smtClean="0"/>
              <a:t>linguistiques</a:t>
            </a:r>
          </a:p>
          <a:p>
            <a:r>
              <a:rPr lang="fr-CA" sz="2400" dirty="0" smtClean="0"/>
              <a:t>Communiquer</a:t>
            </a:r>
            <a:r>
              <a:rPr lang="fr-CA" sz="2400" dirty="0"/>
              <a:t>, par ses comportements, les valeurs du bilinguisme et de l’équité en matière de langues officielles </a:t>
            </a:r>
          </a:p>
          <a:p>
            <a:r>
              <a:rPr lang="fr-CA" sz="2400" dirty="0"/>
              <a:t>Maintenir un climat de respect pour les deux langues officielles</a:t>
            </a:r>
          </a:p>
          <a:p>
            <a:r>
              <a:rPr lang="fr-CA" sz="2400" dirty="0"/>
              <a:t>Exercer un leadership en matière de langues officielles </a:t>
            </a:r>
          </a:p>
          <a:p>
            <a:endParaRPr lang="fr-CA" sz="240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6</a:t>
            </a:fld>
            <a:endParaRPr lang="fr-CA" altLang="fr-FR"/>
          </a:p>
        </p:txBody>
      </p:sp>
    </p:spTree>
    <p:extLst>
      <p:ext uri="{BB962C8B-B14F-4D97-AF65-F5344CB8AC3E}">
        <p14:creationId xmlns:p14="http://schemas.microsoft.com/office/powerpoint/2010/main" val="191789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b="1" dirty="0"/>
              <a:t>Mesures à </a:t>
            </a:r>
            <a:r>
              <a:rPr lang="fr-CA" sz="3600" b="1" dirty="0" smtClean="0"/>
              <a:t>prendre (4)</a:t>
            </a:r>
            <a:endParaRPr lang="fr-CA" sz="3600" b="1" dirty="0"/>
          </a:p>
        </p:txBody>
      </p:sp>
      <p:sp>
        <p:nvSpPr>
          <p:cNvPr id="3" name="Espace réservé du contenu 2"/>
          <p:cNvSpPr>
            <a:spLocks noGrp="1"/>
          </p:cNvSpPr>
          <p:nvPr>
            <p:ph idx="1"/>
          </p:nvPr>
        </p:nvSpPr>
        <p:spPr/>
        <p:txBody>
          <a:bodyPr/>
          <a:lstStyle/>
          <a:p>
            <a:r>
              <a:rPr lang="fr-CA" sz="2400" dirty="0"/>
              <a:t>Suivre des formations pour la mise à niveau des compétences linguistiques </a:t>
            </a:r>
          </a:p>
          <a:p>
            <a:r>
              <a:rPr lang="fr-CA" sz="2400" dirty="0"/>
              <a:t>Au besoin suivre des formations en droit et en justice offerts dans les institutions de la communauté</a:t>
            </a:r>
          </a:p>
          <a:p>
            <a:r>
              <a:rPr lang="fr-CA" sz="2400" dirty="0"/>
              <a:t>Mettre en évidence les documents et formulaires de langue française qui sont disponibles</a:t>
            </a:r>
          </a:p>
          <a:p>
            <a:r>
              <a:rPr lang="fr-CA" sz="2400" dirty="0"/>
              <a:t>Accueillir dans les deux langues officielles</a:t>
            </a:r>
          </a:p>
          <a:p>
            <a:r>
              <a:rPr lang="fr-CA" sz="2400" dirty="0"/>
              <a:t>Assurer un affichage dans les deux langues officielles</a:t>
            </a:r>
          </a:p>
          <a:p>
            <a:pPr marL="0" indent="0">
              <a:buNone/>
            </a:pPr>
            <a:endParaRPr lang="fr-CA" dirty="0"/>
          </a:p>
          <a:p>
            <a:endParaRPr lang="fr-CA"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7</a:t>
            </a:fld>
            <a:endParaRPr lang="fr-CA" altLang="fr-FR"/>
          </a:p>
        </p:txBody>
      </p:sp>
    </p:spTree>
    <p:extLst>
      <p:ext uri="{BB962C8B-B14F-4D97-AF65-F5344CB8AC3E}">
        <p14:creationId xmlns:p14="http://schemas.microsoft.com/office/powerpoint/2010/main" val="350707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fr-CA" altLang="fr-FR"/>
          </a:p>
        </p:txBody>
      </p:sp>
      <p:sp>
        <p:nvSpPr>
          <p:cNvPr id="14339" name="Content Placeholder 2"/>
          <p:cNvSpPr>
            <a:spLocks noGrp="1"/>
          </p:cNvSpPr>
          <p:nvPr>
            <p:ph idx="1"/>
          </p:nvPr>
        </p:nvSpPr>
        <p:spPr/>
        <p:txBody>
          <a:bodyPr/>
          <a:lstStyle/>
          <a:p>
            <a:pPr eaLnBrk="1" hangingPunct="1"/>
            <a:r>
              <a:rPr lang="fr-CA" altLang="fr-FR" sz="3600" b="1" dirty="0"/>
              <a:t>L’offre active est un enjeu systémique et collectif</a:t>
            </a:r>
          </a:p>
          <a:p>
            <a:pPr lvl="1" eaLnBrk="1" hangingPunct="1"/>
            <a:r>
              <a:rPr lang="fr-CA" altLang="fr-FR" dirty="0"/>
              <a:t>Appareil gouvernemental</a:t>
            </a:r>
          </a:p>
          <a:p>
            <a:pPr lvl="1" eaLnBrk="1" hangingPunct="1"/>
            <a:r>
              <a:rPr lang="fr-CA" altLang="fr-FR" dirty="0"/>
              <a:t>Système de justice</a:t>
            </a:r>
          </a:p>
          <a:p>
            <a:pPr lvl="1" eaLnBrk="1" hangingPunct="1"/>
            <a:r>
              <a:rPr lang="fr-CA" altLang="fr-FR" dirty="0"/>
              <a:t>Juristes</a:t>
            </a:r>
          </a:p>
          <a:p>
            <a:pPr lvl="1" eaLnBrk="1" hangingPunct="1"/>
            <a:r>
              <a:rPr lang="fr-CA" altLang="fr-FR" dirty="0"/>
              <a:t>Services connexes</a:t>
            </a:r>
          </a:p>
          <a:p>
            <a:pPr lvl="1" eaLnBrk="1" hangingPunct="1"/>
            <a:r>
              <a:rPr lang="fr-CA" altLang="fr-FR" dirty="0"/>
              <a:t>Communauté </a:t>
            </a:r>
          </a:p>
        </p:txBody>
      </p:sp>
      <p:pic>
        <p:nvPicPr>
          <p:cNvPr id="1434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3643313"/>
            <a:ext cx="3370262"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8</a:t>
            </a:fld>
            <a:endParaRPr lang="fr-CA" alt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b="1" dirty="0"/>
              <a:t>La collaboration de multiples partenaires</a:t>
            </a:r>
          </a:p>
        </p:txBody>
      </p:sp>
      <p:pic>
        <p:nvPicPr>
          <p:cNvPr id="14" name="Espace réservé du contenu 13"/>
          <p:cNvPicPr>
            <a:picLocks noGrp="1" noChangeAspect="1"/>
          </p:cNvPicPr>
          <p:nvPr>
            <p:ph idx="1"/>
          </p:nvPr>
        </p:nvPicPr>
        <p:blipFill>
          <a:blip r:embed="rId3"/>
          <a:stretch>
            <a:fillRect/>
          </a:stretch>
        </p:blipFill>
        <p:spPr>
          <a:xfrm>
            <a:off x="457200" y="1244224"/>
            <a:ext cx="8229599" cy="5465649"/>
          </a:xfrm>
          <a:prstGeom prst="rect">
            <a:avLst/>
          </a:prstGeom>
        </p:spPr>
      </p:pic>
      <p:sp>
        <p:nvSpPr>
          <p:cNvPr id="3" name="Espace réservé du numéro de diapositive 2"/>
          <p:cNvSpPr>
            <a:spLocks noGrp="1"/>
          </p:cNvSpPr>
          <p:nvPr>
            <p:ph type="sldNum" sz="quarter" idx="12"/>
          </p:nvPr>
        </p:nvSpPr>
        <p:spPr/>
        <p:txBody>
          <a:bodyPr/>
          <a:lstStyle/>
          <a:p>
            <a:fld id="{0890A999-F363-410F-BEC8-9DBC48E324C8}" type="slidenum">
              <a:rPr lang="fr-CA" altLang="fr-FR" smtClean="0"/>
              <a:pPr/>
              <a:t>9</a:t>
            </a:fld>
            <a:endParaRPr lang="fr-CA" altLang="fr-FR"/>
          </a:p>
        </p:txBody>
      </p:sp>
    </p:spTree>
    <p:extLst>
      <p:ext uri="{BB962C8B-B14F-4D97-AF65-F5344CB8AC3E}">
        <p14:creationId xmlns:p14="http://schemas.microsoft.com/office/powerpoint/2010/main" val="4239020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15695</TotalTime>
  <Words>1337</Words>
  <Application>Microsoft Office PowerPoint</Application>
  <PresentationFormat>Affichage à l'écran (4:3)</PresentationFormat>
  <Paragraphs>203</Paragraphs>
  <Slides>14</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Cambria</vt:lpstr>
      <vt:lpstr>Wingdings</vt:lpstr>
      <vt:lpstr>Office Theme</vt:lpstr>
      <vt:lpstr>L’offre active de services de justice en français</vt:lpstr>
      <vt:lpstr>Le leadership professionnel</vt:lpstr>
      <vt:lpstr>Le leadership professionnel</vt:lpstr>
      <vt:lpstr>Des mesures à prendre (1)</vt:lpstr>
      <vt:lpstr>Mesures à prendre (2)</vt:lpstr>
      <vt:lpstr>Des mesures à prendre (3)</vt:lpstr>
      <vt:lpstr>Mesures à prendre (4)</vt:lpstr>
      <vt:lpstr>Présentation PowerPoint</vt:lpstr>
      <vt:lpstr>La collaboration de multiples partenaires</vt:lpstr>
      <vt:lpstr>Résultats </vt:lpstr>
      <vt:lpstr>En résumé</vt:lpstr>
      <vt:lpstr>Centre Info-Justice</vt:lpstr>
      <vt:lpstr>Présentation PowerPoint</vt:lpstr>
      <vt:lpstr> Questions, commentaires ou suggestions?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L’Offre active de services de justice en français</dc:title>
  <dc:creator>André J Lalonde</dc:creator>
  <cp:lastModifiedBy>User</cp:lastModifiedBy>
  <cp:revision>210</cp:revision>
  <cp:lastPrinted>2017-05-18T18:32:21Z</cp:lastPrinted>
  <dcterms:created xsi:type="dcterms:W3CDTF">2015-09-22T19:20:58Z</dcterms:created>
  <dcterms:modified xsi:type="dcterms:W3CDTF">2019-02-05T22:21:51Z</dcterms:modified>
</cp:coreProperties>
</file>