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14" r:id="rId4"/>
    <p:sldId id="315" r:id="rId5"/>
    <p:sldId id="321" r:id="rId6"/>
    <p:sldId id="258" r:id="rId7"/>
    <p:sldId id="259" r:id="rId8"/>
    <p:sldId id="260" r:id="rId9"/>
    <p:sldId id="261" r:id="rId10"/>
    <p:sldId id="323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322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18" r:id="rId55"/>
    <p:sldId id="317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9" r:id="rId64"/>
    <p:sldId id="312" r:id="rId65"/>
    <p:sldId id="313" r:id="rId6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2438" autoAdjust="0"/>
  </p:normalViewPr>
  <p:slideViewPr>
    <p:cSldViewPr snapToGrid="0">
      <p:cViewPr varScale="1">
        <p:scale>
          <a:sx n="76" d="100"/>
          <a:sy n="76" d="100"/>
        </p:scale>
        <p:origin x="11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38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67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25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71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91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58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76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52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48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42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55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427AB-CE29-40EA-A7A4-4B898904D1DA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AC00C-AD0A-4B13-94B6-831818B84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26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413664"/>
            <a:ext cx="9144000" cy="1143000"/>
          </a:xfrm>
        </p:spPr>
        <p:txBody>
          <a:bodyPr>
            <a:normAutofit/>
          </a:bodyPr>
          <a:lstStyle/>
          <a:p>
            <a:r>
              <a:rPr lang="fr-CA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Historique en photos</a:t>
            </a:r>
            <a:endParaRPr lang="fr-FR" sz="6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80" y="379066"/>
            <a:ext cx="4965348" cy="44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15900"/>
            <a:ext cx="5143500" cy="3429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2286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Vidéo cassette </a:t>
            </a:r>
            <a:br>
              <a:rPr lang="fr-FR" sz="36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L’accès aux services en français en Saskatchewan!</a:t>
            </a:r>
            <a:br>
              <a:rPr lang="fr-FR" sz="36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vidéo cassettes sur l'accès à la justice en Saskatchewa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36" y="1690688"/>
            <a:ext cx="4222677" cy="479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Vidéocassatte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65" y="1690687"/>
            <a:ext cx="5734221" cy="4794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10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>Ateliers de terminologie juridique</a:t>
            </a:r>
            <a:b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Atelier terminologie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4" y="1027907"/>
            <a:ext cx="4873338" cy="274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Documents\Documents\Site AJEFS09\20e\images\IMG_04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02" y="1027907"/>
            <a:ext cx="6677644" cy="523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4" y="3948546"/>
            <a:ext cx="4873338" cy="2317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6100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747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Formations en médiation familiale</a:t>
            </a:r>
            <a: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294228"/>
            <a:ext cx="9982200" cy="4674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877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1719" y="52098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Tournées communautaires en partenariat </a:t>
            </a: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          avec d’autres </a:t>
            </a:r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organismes </a:t>
            </a:r>
            <a:r>
              <a:rPr lang="fr-FR" sz="40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fransaskois</a:t>
            </a: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" name="Image 2" descr="C:\Users\User\Pictures\Vidéo 30e\Tournée communautai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91" y="1506681"/>
            <a:ext cx="9247909" cy="5247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94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Chroniques dans le journal l’Eau vive </a:t>
            </a:r>
            <a: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Chronique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00" y="1293697"/>
            <a:ext cx="4359709" cy="511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Chroniques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09" y="1293697"/>
            <a:ext cx="4883612" cy="5211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778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Promotion des carrières dans le domaine de la justice</a:t>
            </a:r>
            <a: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Carrièr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36" y="1309256"/>
            <a:ext cx="9237519" cy="5164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081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Rencontres jeunes et juristes</a:t>
            </a:r>
            <a: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Procès simulés\Procès 3e année Mgr de Laval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540105"/>
            <a:ext cx="5194300" cy="432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Bastarache -  jeune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540104"/>
            <a:ext cx="5698835" cy="4320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481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636" y="365125"/>
            <a:ext cx="10515600" cy="968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4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53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Procès simulés jeunesses</a:t>
            </a:r>
            <a:r>
              <a:rPr lang="fr-FR" sz="40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40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40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882" y="1439605"/>
            <a:ext cx="1125681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2002, « Sa Majesté </a:t>
            </a:r>
            <a:r>
              <a:rPr lang="fr-CA" sz="28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Reine c. Dufour et Côté ». École MGR de Laval, 3</a:t>
            </a:r>
            <a:r>
              <a:rPr lang="fr-CA" sz="2800" b="1" baseline="300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année</a:t>
            </a:r>
            <a:endParaRPr lang="fr-FR" sz="2800" dirty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C:\Users\User\Pictures\Vidéo 30e\Procès simulés\Procès 3e année Mgr de Laval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2099067"/>
            <a:ext cx="5946406" cy="333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Procès simulés\Procès 3e année Mgr de Laval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82" y="2099067"/>
            <a:ext cx="5465618" cy="3497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43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419" y="365125"/>
            <a:ext cx="11461172" cy="1325563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24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2003, « Sa Majesté </a:t>
            </a:r>
            <a:r>
              <a:rPr lang="fr-FR" sz="24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4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Reine c. Fleury et Taché ». École canadienne-française, 11</a:t>
            </a:r>
            <a:r>
              <a:rPr lang="fr-FR" sz="2400" b="1" baseline="300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et 12</a:t>
            </a:r>
            <a:r>
              <a:rPr lang="fr-FR" sz="2400" b="1" baseline="300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4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année</a:t>
            </a:r>
            <a:r>
              <a:rPr lang="fr-FR" sz="24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24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Procès simulés\Procès simulé PGD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" y="1351279"/>
            <a:ext cx="5330537" cy="392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Procès simulés\Procès simulé PGD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64" y="1351279"/>
            <a:ext cx="6026727" cy="3927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691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Première assemblée générale, 1988</a:t>
            </a:r>
            <a:endParaRPr lang="fr-FR" sz="4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14" y="1390142"/>
            <a:ext cx="7466571" cy="54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02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745" y="313171"/>
            <a:ext cx="11838710" cy="1193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7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27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1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2012, Atelier de création d’un procès simulé, Forum de la jeunesse Saskatchewan</a:t>
            </a:r>
            <a:r>
              <a:rPr lang="fr-FR" sz="3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fr-FR" sz="3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100" dirty="0"/>
          </a:p>
        </p:txBody>
      </p:sp>
      <p:pic>
        <p:nvPicPr>
          <p:cNvPr id="3" name="Image 2" descr="C:\Users\User\Pictures\Vidéo 30e\Procès simulés\PS Forum des jeunes 2012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1132609"/>
            <a:ext cx="9642764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829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855" y="365125"/>
            <a:ext cx="10958945" cy="1325563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2014, </a:t>
            </a:r>
            <a: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Atelier intergénérationnel « Sa Majesté </a:t>
            </a:r>
            <a:r>
              <a:rPr lang="fr-CA" sz="28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Reine c. Élodie </a:t>
            </a:r>
            <a:r>
              <a:rPr lang="fr-CA" sz="2800" b="1" dirty="0" err="1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Fauteux</a:t>
            </a:r>
            <a: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b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28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Journée </a:t>
            </a:r>
            <a:r>
              <a:rPr lang="fr-CA" sz="2800" b="1" dirty="0" err="1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fransakoise</a:t>
            </a:r>
            <a:r>
              <a:rPr lang="fr-CA" sz="28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 droit à </a:t>
            </a:r>
            <a:r>
              <a:rPr lang="fr-CA" sz="28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Saskatoon</a:t>
            </a:r>
            <a:r>
              <a:rPr lang="fr-FR" sz="28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28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Procès simulés\Procès simulé 2014 saskato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91" y="1537855"/>
            <a:ext cx="5766954" cy="4946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343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11010900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2018 </a:t>
            </a: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 Sa </a:t>
            </a:r>
            <a:r>
              <a:rPr lang="fr-CA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Majesté </a:t>
            </a: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l</a:t>
            </a:r>
            <a:r>
              <a:rPr lang="fr-CA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a </a:t>
            </a: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Reine c. Martin Valentino » </a:t>
            </a:r>
            <a:r>
              <a:rPr lang="fr-CA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Camp </a:t>
            </a: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voyageur</a:t>
            </a:r>
            <a: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fr-FR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 descr="C:\Users\User\Pictures\Vidéo 30e\Procès simulés\Pocès Camp voyageur\Camp voyageur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025"/>
            <a:ext cx="6133514" cy="448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Procès simulés\Pocès Camp voyageur\Camp voyageur 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14" y="1252024"/>
            <a:ext cx="5220285" cy="4487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381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98474"/>
            <a:ext cx="10515600" cy="17891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Procès simulés </a:t>
            </a:r>
            <a:r>
              <a:rPr lang="fr-FR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communautaires</a:t>
            </a:r>
            <a:r>
              <a:rPr lang="fr-FR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fr-FR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675249"/>
            <a:ext cx="1051560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CA" sz="24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fr-CA" sz="32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2003 « Sa Majesté </a:t>
            </a: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CA" sz="32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Reine c. Laurier Hector </a:t>
            </a:r>
            <a:r>
              <a:rPr lang="fr-CA" sz="3200" b="1" dirty="0" err="1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Gareau</a:t>
            </a:r>
            <a:r>
              <a:rPr lang="fr-CA" sz="32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 Regina</a:t>
            </a:r>
            <a:endParaRPr lang="fr-FR" sz="3200" dirty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C:\Users\User\Pictures\Vidéo 30e\Procès simulés\Procès Laurier Gareau\Procès Lauri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9" y="1690688"/>
            <a:ext cx="3658153" cy="354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Procès simulés\Procès Laurier Gareau\Procès Laurier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4522"/>
            <a:ext cx="8534400" cy="556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84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31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fr-CA" sz="31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Sa Majesté </a:t>
            </a:r>
            <a:r>
              <a:rPr lang="fr-CA" sz="3100" b="1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CA" sz="31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Reine c. Adrienne </a:t>
            </a:r>
            <a:r>
              <a:rPr lang="fr-CA" sz="3100" b="1" dirty="0" err="1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Gareau-Sawchuk</a:t>
            </a:r>
            <a:r>
              <a:rPr lang="fr-CA" sz="3100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 St-Denis</a:t>
            </a:r>
            <a:r>
              <a:rPr lang="fr-FR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pic>
        <p:nvPicPr>
          <p:cNvPr id="3" name="Image 2" descr="C:\Users\User\Pictures\Vidéo 30e\Procès simulés\Procès Adrienne\procès simulé Adrienne à St-Deni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64" y="1153391"/>
            <a:ext cx="8790709" cy="5455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735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Journées </a:t>
            </a:r>
            <a:r>
              <a:rPr lang="fr-FR" sz="3600" b="1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fransaskoises</a:t>
            </a: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du droit depuis 2003!  </a:t>
            </a:r>
            <a:r>
              <a:rPr lang="fr-FR" sz="3600" dirty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fr-FR" sz="3600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fr-FR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Documents\Documents\Site AJEFS09\jeunes\journeedroit\collageajef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58" y="1340426"/>
            <a:ext cx="7138554" cy="213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Journée du droit\Journée du droit 2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4" y="3665794"/>
            <a:ext cx="5372099" cy="319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333" y="3665794"/>
            <a:ext cx="5308467" cy="31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54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Concours de débats!</a:t>
            </a:r>
            <a:endParaRPr lang="fr-FR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Journée du droit\Journée du droit 2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1690688"/>
            <a:ext cx="5624945" cy="450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Journée du droit\J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90688"/>
            <a:ext cx="5839690" cy="4509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542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Bulletins d’informations </a:t>
            </a:r>
            <a: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Bulletins Guides\Bulletin 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6" y="1395226"/>
            <a:ext cx="3046268" cy="511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Bulleti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46" y="1395226"/>
            <a:ext cx="2716676" cy="489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Bulletins Guides\Contre Poids 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22" y="1161380"/>
            <a:ext cx="2557692" cy="536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User\Pictures\Vidéo 30e\Bulletins Guides\Contre Poids 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82" y="1395226"/>
            <a:ext cx="2830862" cy="4877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866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épliants et guides d’informations</a:t>
            </a:r>
            <a: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/>
          </a:p>
        </p:txBody>
      </p:sp>
      <p:pic>
        <p:nvPicPr>
          <p:cNvPr id="3" name="Image 2" descr="C:\Users\User\Pictures\Vidéo 30e\Bulletins Guides\Dépliant 90 2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740848"/>
            <a:ext cx="2746956" cy="452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Bulletins Guides\Dépliant 90 2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57" y="1791008"/>
            <a:ext cx="2231928" cy="452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Bulletins Guides\Dépliants Publ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85" y="1939726"/>
            <a:ext cx="3098534" cy="41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User\Pictures\Vidéo 30e\Guide femme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627" y="1955146"/>
            <a:ext cx="3176173" cy="4356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642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uides d’informations</a:t>
            </a:r>
            <a: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/>
          </a:p>
        </p:txBody>
      </p:sp>
      <p:pic>
        <p:nvPicPr>
          <p:cNvPr id="3" name="Image 2" descr="C:\Users\User\Documents\Documents\Site AJEFS09\images\passeport-justic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2" y="1690688"/>
            <a:ext cx="2728249" cy="417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Documents\Documents\Site AJEFS09\images\passeport-justice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80" y="1690688"/>
            <a:ext cx="4469274" cy="427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Guide famill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64" y="1468231"/>
            <a:ext cx="3034014" cy="4527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81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699076"/>
            <a:ext cx="9793524" cy="6160884"/>
          </a:xfrm>
        </p:spPr>
      </p:pic>
      <p:sp>
        <p:nvSpPr>
          <p:cNvPr id="5" name="Rectangle 4"/>
          <p:cNvSpPr/>
          <p:nvPr/>
        </p:nvSpPr>
        <p:spPr>
          <a:xfrm>
            <a:off x="1168400" y="114301"/>
            <a:ext cx="908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</a:rPr>
              <a:t>Une des premières assemblées générales annuelles de </a:t>
            </a:r>
            <a:r>
              <a:rPr lang="fr-FR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l'AJEFS</a:t>
            </a:r>
            <a:endParaRPr lang="fr-FR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81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uides </a:t>
            </a:r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et dépliants </a:t>
            </a: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d’informations</a:t>
            </a:r>
            <a:endParaRPr lang="fr-CA" dirty="0"/>
          </a:p>
        </p:txBody>
      </p:sp>
      <p:pic>
        <p:nvPicPr>
          <p:cNvPr id="3" name="Image 2" descr="C:\Users\User\Pictures\Vidéo 30e\Guide aîné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9" y="1583642"/>
            <a:ext cx="3429084" cy="483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Jeunes-aîné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37" y="1858559"/>
            <a:ext cx="2870036" cy="456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Déliant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08" y="1858559"/>
            <a:ext cx="4077576" cy="4562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712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2015,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lancement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 projet Centre Info-Justice  </a:t>
            </a:r>
            <a: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5" y="1690688"/>
            <a:ext cx="4820069" cy="4455469"/>
          </a:xfrm>
          <a:prstGeom prst="rect">
            <a:avLst/>
          </a:prstGeom>
          <a:noFill/>
        </p:spPr>
      </p:pic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69" y="1690688"/>
            <a:ext cx="5245083" cy="4455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657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4418" y="1915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Sites </a:t>
            </a: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Internet</a:t>
            </a:r>
            <a:b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ajefs.ca et saskinfojustice.ca</a:t>
            </a:r>
            <a:endParaRPr lang="fr-CA" sz="4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Site Internet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9" y="1690687"/>
            <a:ext cx="3232300" cy="489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Sites Interne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52" y="1690686"/>
            <a:ext cx="3228875" cy="489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ser\Pictures\Vidéo 30e\Site Internet 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22" y="1690687"/>
            <a:ext cx="5319878" cy="489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418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Turgeon           </a:t>
            </a:r>
            <a:r>
              <a:rPr lang="fr-FR" sz="36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</a:t>
            </a:r>
            <a:r>
              <a:rPr lang="fr-FR" sz="27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 prix est attribué à un juriste </a:t>
            </a:r>
            <a:r>
              <a:rPr lang="fr-FR" sz="27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francophone qui fait preuve d’un dévouement exceptionnel à </a:t>
            </a:r>
            <a:r>
              <a:rPr lang="fr-FR" sz="27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l’avancement des </a:t>
            </a:r>
            <a:r>
              <a:rPr lang="fr-FR" sz="27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droits des francophones. </a:t>
            </a:r>
            <a:endParaRPr lang="fr-CA" sz="27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9500" y="1690689"/>
            <a:ext cx="675977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2003, l’honorable Michel </a:t>
            </a:r>
            <a:r>
              <a:rPr lang="fr-FR" sz="32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Bastarache</a:t>
            </a:r>
            <a:endParaRPr lang="fr-CA" sz="3200" dirty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C:\Users\User\Pictures\Vidéo 30e\Prix honorifiques\Bastarach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61" y="2178195"/>
            <a:ext cx="6226939" cy="4679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704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Turgeon</a:t>
            </a:r>
            <a:b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2005, l’honorable </a:t>
            </a:r>
            <a:r>
              <a:rPr lang="fr-FR" sz="36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Allyre</a:t>
            </a: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Sirois</a:t>
            </a:r>
            <a:r>
              <a:rPr lang="fr-CA" sz="36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6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33" y="1374726"/>
            <a:ext cx="6976533" cy="548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94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Turgeon</a:t>
            </a:r>
            <a:b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2006, M</a:t>
            </a:r>
            <a:r>
              <a:rPr lang="fr-FR" sz="3200" b="1" baseline="300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Roger Lepage</a:t>
            </a:r>
            <a:r>
              <a:rPr lang="fr-CA" sz="32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09" y="1367131"/>
            <a:ext cx="3350782" cy="5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Turgeon</a:t>
            </a:r>
            <a:b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2009, M</a:t>
            </a:r>
            <a:r>
              <a:rPr lang="fr-FR" sz="3200" b="1" baseline="300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Rupert </a:t>
            </a:r>
            <a:r>
              <a:rPr lang="fr-FR" sz="32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Baudais</a:t>
            </a:r>
            <a: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1307638"/>
            <a:ext cx="4620652" cy="555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944" y="1"/>
            <a:ext cx="10645462" cy="229243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29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9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29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</a:t>
            </a: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honorifique Mercure </a:t>
            </a:r>
            <a:r>
              <a:rPr lang="fr-FR" sz="31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</a:t>
            </a:r>
            <a:r>
              <a:rPr lang="fr-FR" sz="27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 prix est décerné à une personne non juriste qui </a:t>
            </a:r>
            <a:r>
              <a:rPr lang="fr-FR" sz="27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bénévolement </a:t>
            </a:r>
            <a:r>
              <a:rPr lang="fr-FR" sz="27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offert son temps et son dévouement pour le respect </a:t>
            </a:r>
            <a:r>
              <a:rPr lang="fr-FR" sz="27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FR" sz="27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défense des droits des citoyens</a:t>
            </a:r>
            <a:r>
              <a:rPr lang="fr-FR" sz="27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fr-FR" sz="27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1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1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2003</a:t>
            </a: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Monsieur Gérard Leblanc</a:t>
            </a:r>
            <a:r>
              <a:rPr lang="fr-CA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710" y="2031598"/>
            <a:ext cx="6449930" cy="46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Mercure</a:t>
            </a:r>
            <a:b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2004, Madame Irène Chabot</a:t>
            </a: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Prix honorifiques\Irène Chabo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67" y="1690688"/>
            <a:ext cx="6593983" cy="516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567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7500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</a:t>
            </a:r>
            <a:r>
              <a:rPr lang="fr-FR" sz="36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Mercure</a:t>
            </a: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2005</a:t>
            </a: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Monsieur Albert Dubé</a:t>
            </a:r>
            <a:endParaRPr lang="fr-CA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 descr="C:\Users\User\Pictures\Vidéo 30e\Prix honorifiques\Albert Dubé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2" y="1992496"/>
            <a:ext cx="4444679" cy="439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91" y="1690688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6" y="430397"/>
            <a:ext cx="10326808" cy="60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51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Mercure</a:t>
            </a:r>
            <a:b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2006, Monsieur Florent Bilodeau</a:t>
            </a:r>
            <a:b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https://saskinfojustice.ca/sites/default/files/images/florent-bilodea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05" y="1690688"/>
            <a:ext cx="6090695" cy="47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lorent Bilod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52" y="1690688"/>
            <a:ext cx="3355453" cy="469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12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Mercure</a:t>
            </a:r>
            <a:b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2009,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hommage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posthume à Monsieur Gustave Dubois</a:t>
            </a:r>
            <a: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67" y="1333500"/>
            <a:ext cx="4282207" cy="54151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1290094"/>
            <a:ext cx="3641725" cy="54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0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Mercure</a:t>
            </a:r>
            <a:b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2009, Monsieur Roger Gauthier</a:t>
            </a:r>
            <a:b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01" y="1365312"/>
            <a:ext cx="3549904" cy="54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1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Mercure</a:t>
            </a:r>
            <a:b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2011, Monsieur René Archambault</a:t>
            </a:r>
            <a:b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https://saskinfojustice.ca/sites/default/files/images/rene-archamb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15" y="1400537"/>
            <a:ext cx="3727048" cy="5278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842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Prix honorifique Mercure</a:t>
            </a:r>
            <a:b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2012, Monsieur Raoul Granger</a:t>
            </a: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80" y="1417320"/>
            <a:ext cx="6332726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6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Forum et colloques</a:t>
            </a:r>
            <a:r>
              <a:rPr lang="fr-CA" sz="36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6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Foru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9" y="1041400"/>
            <a:ext cx="3319290" cy="459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94" y="1041400"/>
            <a:ext cx="3215663" cy="57256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90" y="1041400"/>
            <a:ext cx="3877733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42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 conférenciers et panélistes de marque, entre autres…</a:t>
            </a:r>
            <a:b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1991, </a:t>
            </a:r>
            <a:r>
              <a:rPr lang="fr-FR" sz="36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journaliste Jeffrey Simpson </a:t>
            </a:r>
            <a:r>
              <a:rPr lang="fr-CA" sz="36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6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/>
          </a:p>
        </p:txBody>
      </p:sp>
      <p:pic>
        <p:nvPicPr>
          <p:cNvPr id="5" name="Image 4" descr="C:\Users\User\Pictures\Vidéo 30e\Jeffrey Simpson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83" y="1498600"/>
            <a:ext cx="4801433" cy="535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220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1999, l’honorable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Claire L’Heureux Dubé </a:t>
            </a:r>
            <a: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Photo Clair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261" y="1371817"/>
            <a:ext cx="4595805" cy="4619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855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2001, Monsieur le juge Richard Chartier, Manitoba </a:t>
            </a:r>
            <a:r>
              <a:rPr lang="fr-CA" sz="32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42" y="1116806"/>
            <a:ext cx="7982857" cy="53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60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1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2002, Madame </a:t>
            </a:r>
            <a:r>
              <a:rPr lang="fr-FR" sz="31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Dyane</a:t>
            </a:r>
            <a:r>
              <a:rPr lang="fr-FR" sz="31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Adam, Commissaire aux langues officielles</a:t>
            </a:r>
            <a:r>
              <a:rPr lang="fr-FR" sz="3100" b="1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1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fr-CA" sz="40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Dyane Ada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62" y="1186508"/>
            <a:ext cx="3622876" cy="5671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37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4500" cy="627697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Au cours de s</a:t>
            </a:r>
            <a:r>
              <a:rPr lang="fr-FR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 trente années</a:t>
            </a: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l’AJEFS a poursuivi sa mission et a contribué à l’accès à la justice en français en Saskatchewan</a:t>
            </a:r>
            <a:r>
              <a:rPr lang="fr-FR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fr-FR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Voici un survol des réalisations :</a:t>
            </a:r>
            <a:b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49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2003,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’honorable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Michel </a:t>
            </a:r>
            <a:r>
              <a:rPr lang="fr-FR" sz="32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Bastarache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sz="3200" dirty="0">
              <a:solidFill>
                <a:srgbClr val="0070C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10" y="1423988"/>
            <a:ext cx="3383642" cy="54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0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2004, Madame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sénatrice Maria Chaput </a:t>
            </a:r>
            <a: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age 3" descr="C:\Users\User\Pictures\Vidéo 30e\Maria Chapu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91" y="1168400"/>
            <a:ext cx="3390418" cy="568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738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2006, Monsieur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Graham Fraser, Commissaire aux langues officielles </a:t>
            </a:r>
            <a:endParaRPr lang="fr-CA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Graham Fras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353112"/>
            <a:ext cx="4374909" cy="4869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069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2008,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’honorable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fr-FR" sz="32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Gomery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32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Vidéo 30e\gomer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16" y="1412110"/>
            <a:ext cx="3900668" cy="4653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140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2019, </a:t>
            </a:r>
            <a:r>
              <a:rPr lang="fr-CA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Madame la juge </a:t>
            </a:r>
            <a:r>
              <a:rPr lang="fr-FR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Georgina Jackson </a:t>
            </a:r>
            <a: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Conférence </a:t>
            </a:r>
            <a:r>
              <a:rPr lang="fr-CA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sur les droits de la femme</a:t>
            </a:r>
            <a:endParaRPr lang="fr-FR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 descr="C:\Users\User\Pictures\Georgina Jackso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915886"/>
            <a:ext cx="6422571" cy="4789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68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2019</a:t>
            </a:r>
            <a:r>
              <a:rPr lang="fr-FR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, </a:t>
            </a:r>
            <a:r>
              <a:rPr lang="fr-FR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	Panel </a:t>
            </a:r>
            <a:r>
              <a:rPr lang="fr-FR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sur l'évolution des droits linguistiques et scolaires en Saskatchewan </a:t>
            </a:r>
            <a:r>
              <a:rPr lang="fr-FR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	et </a:t>
            </a:r>
            <a:r>
              <a:rPr lang="fr-FR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son impact aujourd'hui.</a:t>
            </a:r>
            <a:br>
              <a:rPr lang="fr-FR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fr-FR" sz="2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6" y="1285874"/>
            <a:ext cx="6959436" cy="55721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282" y="2413338"/>
            <a:ext cx="24522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Les </a:t>
            </a:r>
            <a:r>
              <a:rPr lang="fr-FR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Panélistes :</a:t>
            </a:r>
            <a:r>
              <a:rPr lang="fr-FR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 </a:t>
            </a:r>
            <a:br>
              <a:rPr lang="fr-FR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>M</a:t>
            </a:r>
            <a:r>
              <a:rPr lang="fr-FR" baseline="30000" dirty="0">
                <a:solidFill>
                  <a:srgbClr val="0070C0"/>
                </a:solidFill>
                <a:latin typeface="Monotype Corsiva" panose="03010101010201010101" pitchFamily="66" charset="0"/>
              </a:rPr>
              <a:t>e </a:t>
            </a: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>Roger Lepage</a:t>
            </a:r>
            <a:b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>Laurier </a:t>
            </a:r>
            <a:r>
              <a:rPr lang="fr-FR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Gareau</a:t>
            </a: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>Annette Labelle</a:t>
            </a:r>
            <a:b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>Alexandre Chartier</a:t>
            </a:r>
            <a:b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fr-FR" dirty="0">
                <a:solidFill>
                  <a:srgbClr val="0070C0"/>
                </a:solidFill>
                <a:latin typeface="Monotype Corsiva" panose="03010101010201010101" pitchFamily="66" charset="0"/>
              </a:rPr>
              <a:t>Omer Labrie </a:t>
            </a:r>
            <a:r>
              <a:rPr lang="fr-FR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Boulay</a:t>
            </a:r>
            <a:r>
              <a:rPr lang="fr-FR" dirty="0">
                <a:solidFill>
                  <a:srgbClr val="111111"/>
                </a:solidFill>
                <a:latin typeface="robotoregular"/>
              </a:rPr>
              <a:t/>
            </a:r>
            <a:br>
              <a:rPr lang="fr-FR" dirty="0">
                <a:solidFill>
                  <a:srgbClr val="111111"/>
                </a:solidFill>
                <a:latin typeface="robotoregular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02779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1951" y="365125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Et des moments de </a:t>
            </a:r>
            <a:r>
              <a:rPr lang="fr-FR" sz="4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rassemblements mémorables </a:t>
            </a:r>
            <a:r>
              <a:rPr lang="fr-CA" sz="4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sz="4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sz="4000" dirty="0">
              <a:latin typeface="Monotype Corsiva" panose="03010101010201010101" pitchFamily="66" charset="0"/>
            </a:endParaRPr>
          </a:p>
        </p:txBody>
      </p:sp>
      <p:pic>
        <p:nvPicPr>
          <p:cNvPr id="12" name="Image 11" descr="C:\Users\User\Pictures\Vidéo 30e\Banquet\Annonce fête fransaskoise 2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" y="1155701"/>
            <a:ext cx="2346278" cy="507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C:\Users\User\Pictures\Vidéo 30e\Banquet\Banquet graham fras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29" y="1155701"/>
            <a:ext cx="7955071" cy="554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818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User\Pictures\Vidéo 30e\Banquet\Scan 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55" y="569765"/>
            <a:ext cx="9617655" cy="5212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5789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User\Pictures\Vidéo 30e\Banquet\Sca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920591" cy="44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Banquet\Scan 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91" y="2669549"/>
            <a:ext cx="6271409" cy="4188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350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User\Pictures\Vidéo 30e\Banquet\Scan 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342900"/>
            <a:ext cx="10833100" cy="605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87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0"/>
            <a:ext cx="10515600" cy="1880755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</a:rPr>
              <a:t>L’avancement aux lois </a:t>
            </a:r>
            <a:r>
              <a:rPr lang="fr-FR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disponibles en </a:t>
            </a:r>
            <a:r>
              <a:rPr lang="fr-FR" sz="3200" dirty="0">
                <a:solidFill>
                  <a:srgbClr val="0070C0"/>
                </a:solidFill>
                <a:latin typeface="Monotype Corsiva" panose="03010101010201010101" pitchFamily="66" charset="0"/>
              </a:rPr>
              <a:t>français en </a:t>
            </a:r>
            <a:r>
              <a:rPr lang="fr-FR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Saskatchewan</a:t>
            </a:r>
            <a:br>
              <a:rPr lang="fr-FR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fr-FR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Plus de 50 lois en français en 2019!</a:t>
            </a:r>
            <a:endParaRPr lang="fr-FR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764" y="1880755"/>
            <a:ext cx="6441491" cy="4977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2531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User\Pictures\Vidéo 30e\Banquet\Ruper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68" y="914400"/>
            <a:ext cx="8384343" cy="527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480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User\Pictures\Vidéo 30e\Banquet\Scan 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08" y="422031"/>
            <a:ext cx="8623495" cy="5908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5438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User\Pictures\Vidéo 30e\Banquet\Scan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54" y="611188"/>
            <a:ext cx="8723746" cy="5624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209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1" y="304799"/>
            <a:ext cx="9804400" cy="65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8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User\Pictures\Vidéo 30e\Banquet\Table jeun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77" y="395288"/>
            <a:ext cx="9588500" cy="5789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4802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Merci!</a:t>
            </a:r>
            <a:endParaRPr lang="fr-CA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AC7247E5-B810-9C4F-88BF-45A79ACF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07" y="1543957"/>
            <a:ext cx="10121986" cy="531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2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9373" y="385908"/>
            <a:ext cx="10529454" cy="10896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Kiosques d’informations juridiques</a:t>
            </a:r>
            <a:r>
              <a:rPr lang="fr-FR" sz="3600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>
              <a:latin typeface="Monotype Corsiva" panose="03010101010201010101" pitchFamily="66" charset="0"/>
            </a:endParaRPr>
          </a:p>
        </p:txBody>
      </p:sp>
      <p:pic>
        <p:nvPicPr>
          <p:cNvPr id="6" name="Image 5" descr="C:\Users\User\Pictures\Vidéo 30e\Kiosque Suzann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02" y="1194957"/>
            <a:ext cx="4177434" cy="450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User\Pictures\Vidéo 30e\Kiosque pamphlet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55" y="1257303"/>
            <a:ext cx="5040053" cy="4416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1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Kiosques </a:t>
            </a:r>
            <a:r>
              <a:rPr lang="fr-FR" sz="400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d’informations</a:t>
            </a:r>
            <a:endParaRPr lang="fr-FR" dirty="0"/>
          </a:p>
        </p:txBody>
      </p:sp>
      <p:pic>
        <p:nvPicPr>
          <p:cNvPr id="3" name="Image 2" descr="C:\Users\User\Desktop\bureau\Documents de l'ancien bureau\Fête-photos\IM0000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61024"/>
            <a:ext cx="5585922" cy="526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User\Pictures\Vidéo 30e\Francofièvre 20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2983"/>
            <a:ext cx="5919123" cy="3338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15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Ateliers offerts dans divers domaines de droit</a:t>
            </a:r>
            <a:endParaRPr lang="fr-FR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Image 7" descr="C:\Users\User\Pictures\Vidéo 30e\Atelier droits linguistiques Rog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" y="1517074"/>
            <a:ext cx="4364833" cy="416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C:\Users\User\Pictures\Vidéo 30e\Ateli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40" y="1505167"/>
            <a:ext cx="2576945" cy="417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https://www.saskinfojustice.ca/sites/default/files/styles/node_gallery_display/public/node_gallery/52681978_551496285357968_5674029428720533504_n_1.jpg?itok=wNmPyfP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96" y="1690687"/>
            <a:ext cx="4407127" cy="3528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513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280</Words>
  <Application>Microsoft Office PowerPoint</Application>
  <PresentationFormat>Grand écran</PresentationFormat>
  <Paragraphs>59</Paragraphs>
  <Slides>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73" baseType="lpstr">
      <vt:lpstr>MS Mincho</vt:lpstr>
      <vt:lpstr>Arial</vt:lpstr>
      <vt:lpstr>Calibri</vt:lpstr>
      <vt:lpstr>Calibri Light</vt:lpstr>
      <vt:lpstr>Monotype Corsiva</vt:lpstr>
      <vt:lpstr>robotoregular</vt:lpstr>
      <vt:lpstr>Times New Roman</vt:lpstr>
      <vt:lpstr>Thème Office</vt:lpstr>
      <vt:lpstr>Présentation PowerPoint</vt:lpstr>
      <vt:lpstr>Première assemblée générale, 1988</vt:lpstr>
      <vt:lpstr>Présentation PowerPoint</vt:lpstr>
      <vt:lpstr>Présentation PowerPoint</vt:lpstr>
      <vt:lpstr>Au cours de ses trente années, l’AJEFS a poursuivi sa mission et a contribué à l’accès à la justice en français en Saskatchewan.  Voici un survol des réalisations : </vt:lpstr>
      <vt:lpstr>L’avancement aux lois disponibles en français en Saskatchewan Plus de 50 lois en français en 2019!</vt:lpstr>
      <vt:lpstr>Kiosques d’informations juridiques </vt:lpstr>
      <vt:lpstr>Kiosques d’informations</vt:lpstr>
      <vt:lpstr>Ateliers offerts dans divers domaines de droit</vt:lpstr>
      <vt:lpstr>Présentation PowerPoint</vt:lpstr>
      <vt:lpstr> Vidéo cassette  L’accès aux services en français en Saskatchewan! </vt:lpstr>
      <vt:lpstr>Ateliers de terminologie juridique </vt:lpstr>
      <vt:lpstr>Formations en médiation familiale </vt:lpstr>
      <vt:lpstr>Tournées communautaires en partenariat                                               avec d’autres organismes fransaskois </vt:lpstr>
      <vt:lpstr>Chroniques dans le journal l’Eau vive  </vt:lpstr>
      <vt:lpstr>Promotion des carrières dans le domaine de la justice </vt:lpstr>
      <vt:lpstr>Rencontres jeunes et juristes </vt:lpstr>
      <vt:lpstr>  Procès simulés jeunesses   </vt:lpstr>
      <vt:lpstr>2003, « Sa Majesté la Reine c. Fleury et Taché ». École canadienne-française, 11e et 12e année </vt:lpstr>
      <vt:lpstr> 2012, Atelier de création d’un procès simulé, Forum de la jeunesse Saskatchewan     </vt:lpstr>
      <vt:lpstr>2014, Atelier intergénérationnel « Sa Majesté la Reine c. Élodie Fauteux »  Journée fransakoise du droit à Saskatoon </vt:lpstr>
      <vt:lpstr>2018 « Sa Majesté la Reine c. Martin Valentino » Camp voyageur </vt:lpstr>
      <vt:lpstr>Procès simulés communautaires </vt:lpstr>
      <vt:lpstr>2006 « Sa Majesté la Reine c. Adrienne Gareau-Sawchuk » St-Denis </vt:lpstr>
      <vt:lpstr>Journées fransaskoises du droit depuis 2003!   </vt:lpstr>
      <vt:lpstr>Concours de débats!</vt:lpstr>
      <vt:lpstr>Bulletins d’informations  </vt:lpstr>
      <vt:lpstr>Dépliants et guides d’informations </vt:lpstr>
      <vt:lpstr>Guides d’informations </vt:lpstr>
      <vt:lpstr>Guides et dépliants d’informations</vt:lpstr>
      <vt:lpstr>2015, lancement du projet Centre Info-Justice   </vt:lpstr>
      <vt:lpstr>Sites Internet ajefs.ca et saskinfojustice.ca</vt:lpstr>
      <vt:lpstr>Prix honorifique Turgeon                                                                                                                                                Ce prix est attribué à un juriste francophone qui fait preuve d’un dévouement exceptionnel à l’avancement des droits des francophones. </vt:lpstr>
      <vt:lpstr>Prix honorifique Turgeon 2005, l’honorable Allyre Sirois </vt:lpstr>
      <vt:lpstr>Prix honorifique Turgeon 2006, Me Roger Lepage </vt:lpstr>
      <vt:lpstr>Prix honorifique Turgeon 2009, Me Rupert Baudais </vt:lpstr>
      <vt:lpstr>  Prix honorifique Mercure                                                                                                                               Ce prix est décerné à une personne non juriste qui bénévolement a offert son temps et son dévouement pour le respect et la défense des droits des citoyens.  2003, Monsieur Gérard Leblanc  </vt:lpstr>
      <vt:lpstr>Prix honorifique Mercure 2004, Madame Irène Chabot</vt:lpstr>
      <vt:lpstr> Prix honorifique Mercure 2005, Monsieur Albert Dubé</vt:lpstr>
      <vt:lpstr>Prix honorifique Mercure 2006, Monsieur Florent Bilodeau </vt:lpstr>
      <vt:lpstr>Prix honorifique Mercure 2009, hommage posthume à Monsieur Gustave Dubois </vt:lpstr>
      <vt:lpstr>Prix honorifique Mercure 2009, Monsieur Roger Gauthier </vt:lpstr>
      <vt:lpstr>Prix honorifique Mercure 2011, Monsieur René Archambault </vt:lpstr>
      <vt:lpstr>Prix honorifique Mercure 2012, Monsieur Raoul Granger </vt:lpstr>
      <vt:lpstr>Forum et colloques </vt:lpstr>
      <vt:lpstr>  Des conférenciers et panélistes de marque, entre autres… 1991, le journaliste Jeffrey Simpson    </vt:lpstr>
      <vt:lpstr>1999, l’honorable Claire L’Heureux Dubé  </vt:lpstr>
      <vt:lpstr>2001, Monsieur le juge Richard Chartier, Manitoba  </vt:lpstr>
      <vt:lpstr>2002, Madame Dyane Adam, Commissaire aux langues officielles        </vt:lpstr>
      <vt:lpstr>2003, l’honorable Michel Bastarache </vt:lpstr>
      <vt:lpstr>2004, Madame la sénatrice Maria Chaput  </vt:lpstr>
      <vt:lpstr>2006, Monsieur Graham Fraser, Commissaire aux langues officielles </vt:lpstr>
      <vt:lpstr>2008, l’honorable John Gomery  </vt:lpstr>
      <vt:lpstr>2019, Madame la juge Georgina Jackson  Conférence sur les droits de la femme</vt:lpstr>
      <vt:lpstr>2019,  Panel sur l'évolution des droits linguistiques et scolaires en Saskatchewan       et son impact aujourd'hui. </vt:lpstr>
      <vt:lpstr> Et des moments de rassemblements mémorables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53</cp:revision>
  <dcterms:created xsi:type="dcterms:W3CDTF">2019-10-03T20:19:16Z</dcterms:created>
  <dcterms:modified xsi:type="dcterms:W3CDTF">2019-10-09T15:23:55Z</dcterms:modified>
</cp:coreProperties>
</file>