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4"/>
  </p:notesMasterIdLst>
  <p:handoutMasterIdLst>
    <p:handoutMasterId r:id="rId25"/>
  </p:handoutMasterIdLst>
  <p:sldIdLst>
    <p:sldId id="256" r:id="rId2"/>
    <p:sldId id="290" r:id="rId3"/>
    <p:sldId id="286" r:id="rId4"/>
    <p:sldId id="288" r:id="rId5"/>
    <p:sldId id="292" r:id="rId6"/>
    <p:sldId id="289" r:id="rId7"/>
    <p:sldId id="294" r:id="rId8"/>
    <p:sldId id="293" r:id="rId9"/>
    <p:sldId id="299" r:id="rId10"/>
    <p:sldId id="301" r:id="rId11"/>
    <p:sldId id="295" r:id="rId12"/>
    <p:sldId id="296" r:id="rId13"/>
    <p:sldId id="297" r:id="rId14"/>
    <p:sldId id="298" r:id="rId15"/>
    <p:sldId id="300" r:id="rId16"/>
    <p:sldId id="302" r:id="rId17"/>
    <p:sldId id="304" r:id="rId18"/>
    <p:sldId id="305" r:id="rId19"/>
    <p:sldId id="307" r:id="rId20"/>
    <p:sldId id="306" r:id="rId21"/>
    <p:sldId id="303" r:id="rId22"/>
    <p:sldId id="308" r:id="rId23"/>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A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82" autoAdjust="0"/>
    <p:restoredTop sz="88034" autoAdjust="0"/>
  </p:normalViewPr>
  <p:slideViewPr>
    <p:cSldViewPr>
      <p:cViewPr varScale="1">
        <p:scale>
          <a:sx n="99" d="100"/>
          <a:sy n="99" d="100"/>
        </p:scale>
        <p:origin x="-189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a:lstStyle>
            <a:extLst/>
          </a:lstStyle>
          <a:p>
            <a:fld id="{31555DB1-8736-42A3-B48D-2B08FB93332A}" type="datetimeFigureOut">
              <a:rPr lang="en-US" smtClean="0"/>
              <a:pPr/>
              <a:t>2/3/2020</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a:lstStyle>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extLst/>
          </a:lstStyle>
          <a:p>
            <a:fld id="{5400D380-E0D7-4EB1-B91E-BFCC7DA7F29D}" type="slidenum">
              <a:rPr lang="en-US" smtClean="0"/>
              <a:pPr/>
              <a:t>‹#›</a:t>
            </a:fld>
            <a:endParaRPr lang="en-US"/>
          </a:p>
        </p:txBody>
      </p:sp>
    </p:spTree>
    <p:extLst>
      <p:ext uri="{BB962C8B-B14F-4D97-AF65-F5344CB8AC3E}">
        <p14:creationId xmlns:p14="http://schemas.microsoft.com/office/powerpoint/2010/main" val="3953622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a:lstStyle>
            <a:extLst/>
          </a:lstStyle>
          <a:p>
            <a:fld id="{0BDB199F-A56C-4049-BA04-1447030960FF}" type="datetimeFigureOut">
              <a:rPr lang="en-US" smtClean="0"/>
              <a:pPr/>
              <a:t>2/3/2020</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extLst/>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a:lstStyle>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extLst/>
          </a:lstStyle>
          <a:p>
            <a:fld id="{B3A019F3-8596-4028-9847-CBD3A185B07A}" type="slidenum">
              <a:rPr lang="en-US" smtClean="0"/>
              <a:pPr/>
              <a:t>‹#›</a:t>
            </a:fld>
            <a:endParaRPr lang="en-US"/>
          </a:p>
        </p:txBody>
      </p:sp>
    </p:spTree>
    <p:extLst>
      <p:ext uri="{BB962C8B-B14F-4D97-AF65-F5344CB8AC3E}">
        <p14:creationId xmlns:p14="http://schemas.microsoft.com/office/powerpoint/2010/main" val="246164819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pPr marL="0" marR="0" indent="0" algn="l" defTabSz="914400" rtl="0" eaLnBrk="1" fontAlgn="auto" latinLnBrk="0" hangingPunct="1">
              <a:lnSpc>
                <a:spcPct val="100000"/>
              </a:lnSpc>
              <a:spcBef>
                <a:spcPts val="0"/>
              </a:spcBef>
              <a:spcAft>
                <a:spcPts val="0"/>
              </a:spcAft>
              <a:buClrTx/>
              <a:buSzTx/>
              <a:buFontTx/>
              <a:buNone/>
              <a:tabLst/>
              <a:defRPr/>
            </a:pPr>
            <a:r>
              <a:rPr lang="fr-CA" b="1" dirty="0" smtClean="0"/>
              <a:t>*Question de traduction: </a:t>
            </a:r>
            <a:r>
              <a:rPr lang="fr-CA" b="1" i="1" dirty="0" err="1" smtClean="0"/>
              <a:t>Unconscionable</a:t>
            </a:r>
            <a:r>
              <a:rPr lang="fr-CA" b="1" dirty="0" smtClean="0"/>
              <a:t> ≠ exorbitant? </a:t>
            </a:r>
          </a:p>
          <a:p>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10</a:t>
            </a:fld>
            <a:endParaRPr lang="en-US"/>
          </a:p>
        </p:txBody>
      </p:sp>
    </p:spTree>
    <p:extLst>
      <p:ext uri="{BB962C8B-B14F-4D97-AF65-F5344CB8AC3E}">
        <p14:creationId xmlns:p14="http://schemas.microsoft.com/office/powerpoint/2010/main" val="2859802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18</a:t>
            </a:fld>
            <a:endParaRPr lang="en-US"/>
          </a:p>
        </p:txBody>
      </p:sp>
    </p:spTree>
    <p:extLst>
      <p:ext uri="{BB962C8B-B14F-4D97-AF65-F5344CB8AC3E}">
        <p14:creationId xmlns:p14="http://schemas.microsoft.com/office/powerpoint/2010/main" val="997951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pPr/>
              <a:t>22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sp>
        <p:nvSpPr>
          <p:cNvPr id="9" name="Rectangle 10"/>
          <p:cNvSpPr/>
          <p:nvPr userDrawn="1"/>
        </p:nvSpPr>
        <p:spPr>
          <a:xfrm>
            <a:off x="0" y="3505200"/>
            <a:ext cx="9144000" cy="1143000"/>
          </a:xfrm>
          <a:prstGeom prst="rect">
            <a:avLst/>
          </a:prstGeom>
          <a:solidFill>
            <a:schemeClr val="accent6">
              <a:shade val="7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subTitle" idx="1" hasCustomPrompt="1"/>
          </p:nvPr>
        </p:nvSpPr>
        <p:spPr>
          <a:xfrm>
            <a:off x="228600" y="4706112"/>
            <a:ext cx="6934200" cy="228600"/>
          </a:xfrm>
          <a:solidFill>
            <a:schemeClr val="bg1"/>
          </a:solidFill>
        </p:spPr>
        <p:txBody>
          <a:bodyPr/>
          <a:lstStyle>
            <a:lvl1pPr marL="0" indent="0" algn="l">
              <a:buNone/>
              <a:defRPr sz="1100" b="1">
                <a:solidFill>
                  <a:schemeClr val="accent4">
                    <a:shade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add author information</a:t>
            </a:r>
            <a:endParaRPr lang="en-US" dirty="0"/>
          </a:p>
        </p:txBody>
      </p:sp>
      <p:sp>
        <p:nvSpPr>
          <p:cNvPr id="15" name="Rectangle 15"/>
          <p:cNvSpPr>
            <a:spLocks noGrp="1"/>
          </p:cNvSpPr>
          <p:nvPr>
            <p:ph type="sldNum" sz="quarter" idx="11"/>
          </p:nvPr>
        </p:nvSpPr>
        <p:spPr>
          <a:xfrm>
            <a:off x="6477000" y="6477000"/>
            <a:ext cx="1021080" cy="304800"/>
          </a:xfrm>
        </p:spPr>
        <p:txBody>
          <a:bodyPr anchor="ctr"/>
          <a:lstStyle>
            <a:extLst/>
          </a:lstStyle>
          <a:p>
            <a:pPr algn="r"/>
            <a:fld id="{256D3EEF-DE4E-429D-8EC4-DDC531AFF587}" type="slidenum">
              <a:rPr lang="en-US" sz="1000" smtClean="0"/>
              <a:pPr algn="r"/>
              <a:t>‹#›</a:t>
            </a:fld>
            <a:endParaRPr lang="en-US" dirty="0"/>
          </a:p>
        </p:txBody>
      </p:sp>
      <p:sp>
        <p:nvSpPr>
          <p:cNvPr id="16" name="Rectangle 16"/>
          <p:cNvSpPr>
            <a:spLocks noGrp="1"/>
          </p:cNvSpPr>
          <p:nvPr>
            <p:ph type="ftr" sz="quarter" idx="12"/>
          </p:nvPr>
        </p:nvSpPr>
        <p:spPr/>
        <p:txBody>
          <a:bodyPr/>
          <a:lstStyle>
            <a:extLst/>
          </a:lstStyle>
          <a:p>
            <a:endParaRPr lang="en-US" dirty="0"/>
          </a:p>
        </p:txBody>
      </p:sp>
      <p:pic>
        <p:nvPicPr>
          <p:cNvPr id="30" name="ContosoLogo.jpg"/>
          <p:cNvPicPr>
            <a:picLocks noChangeAspect="1"/>
          </p:cNvPicPr>
          <p:nvPr/>
        </p:nvPicPr>
        <p:blipFill>
          <a:blip r:embed="rId2">
            <a:duotone>
              <a:schemeClr val="accent4"/>
              <a:srgbClr val="FFFFFF"/>
            </a:duotone>
          </a:blip>
          <a:stretch>
            <a:fillRect/>
          </a:stretch>
        </p:blipFill>
        <p:spPr>
          <a:xfrm>
            <a:off x="7696200" y="5791200"/>
            <a:ext cx="1371600" cy="1008126"/>
          </a:xfrm>
          <a:prstGeom prst="rect">
            <a:avLst/>
          </a:prstGeom>
          <a:noFill/>
          <a:ln>
            <a:noFill/>
          </a:ln>
        </p:spPr>
      </p:pic>
      <p:sp>
        <p:nvSpPr>
          <p:cNvPr id="8" name="Rectangle 10"/>
          <p:cNvSpPr/>
          <p:nvPr userDrawn="1"/>
        </p:nvSpPr>
        <p:spPr>
          <a:xfrm>
            <a:off x="0" y="0"/>
            <a:ext cx="9144000" cy="40386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0" name="Date Placeholder 9"/>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5A8D346D-A53F-433C-9D37-45A337EA482C}" type="datetime1">
              <a:rPr lang="en-US" smtClean="0"/>
              <a:pPr/>
              <a:t>2/3/2020</a:t>
            </a:fld>
            <a:endParaRPr lang="en-US" dirty="0"/>
          </a:p>
        </p:txBody>
      </p:sp>
      <p:sp>
        <p:nvSpPr>
          <p:cNvPr id="12" name="Rectangle 11"/>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1 Top, 2 Bottom">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80772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5"/>
          </p:nvPr>
        </p:nvSpPr>
        <p:spPr>
          <a:xfrm>
            <a:off x="301752" y="609600"/>
            <a:ext cx="807415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20"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3"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19"/>
          <p:cNvSpPr>
            <a:spLocks noGrp="1"/>
          </p:cNvSpPr>
          <p:nvPr>
            <p:ph type="dt" sz="half" idx="22"/>
          </p:nvPr>
        </p:nvSpPr>
        <p:spPr/>
        <p:txBody>
          <a:bodyPr/>
          <a:lstStyle>
            <a:extLst/>
          </a:lstStyle>
          <a:p>
            <a:pPr algn="r"/>
            <a:fld id="{FEC9D3F2-7140-49B9-866C-D21246A5836E}" type="datetime1">
              <a:rPr lang="en-US" smtClean="0"/>
              <a:pPr algn="r"/>
              <a:t>2/3/2020</a:t>
            </a:fld>
            <a:endParaRPr lang="en-US"/>
          </a:p>
        </p:txBody>
      </p:sp>
      <p:sp>
        <p:nvSpPr>
          <p:cNvPr id="20" name="Rectangle 20"/>
          <p:cNvSpPr>
            <a:spLocks noGrp="1"/>
          </p:cNvSpPr>
          <p:nvPr>
            <p:ph type="sldNum" sz="quarter" idx="23"/>
          </p:nvPr>
        </p:nvSpPr>
        <p:spPr/>
        <p:txBody>
          <a:bodyPr/>
          <a:lstStyle>
            <a:extLst/>
          </a:lstStyle>
          <a:p>
            <a:pPr algn="r"/>
            <a:fld id="{256D3EEF-DE4E-429D-8EC4-DDC531AFF587}" type="slidenum">
              <a:rPr lang="en-US" sz="1000" smtClean="0"/>
              <a:pPr algn="r"/>
              <a:t>‹#›</a:t>
            </a:fld>
            <a:endParaRPr lang="en-US"/>
          </a:p>
        </p:txBody>
      </p:sp>
      <p:sp>
        <p:nvSpPr>
          <p:cNvPr id="22" name="Rectangle 22"/>
          <p:cNvSpPr>
            <a:spLocks noGrp="1"/>
          </p:cNvSpPr>
          <p:nvPr>
            <p:ph type="ftr" sz="quarter" idx="24"/>
          </p:nvPr>
        </p:nvSpPr>
        <p:spPr/>
        <p:txBody>
          <a:bodyPr/>
          <a:lstStyle>
            <a:extLst/>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16"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18"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9"/>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20"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Rectangle 23"/>
          <p:cNvSpPr>
            <a:spLocks noGrp="1"/>
          </p:cNvSpPr>
          <p:nvPr>
            <p:ph type="dt" sz="half" idx="22"/>
          </p:nvPr>
        </p:nvSpPr>
        <p:spPr/>
        <p:txBody>
          <a:bodyPr/>
          <a:lstStyle>
            <a:extLst/>
          </a:lstStyle>
          <a:p>
            <a:pPr algn="r"/>
            <a:fld id="{CBEC585F-C108-48D6-9331-6628A0FBB73B}" type="datetime1">
              <a:rPr lang="en-US" smtClean="0"/>
              <a:pPr algn="r"/>
              <a:t>2/3/2020</a:t>
            </a:fld>
            <a:endParaRPr lang="en-US"/>
          </a:p>
        </p:txBody>
      </p:sp>
      <p:sp>
        <p:nvSpPr>
          <p:cNvPr id="27" name="Rectangle 27"/>
          <p:cNvSpPr>
            <a:spLocks noGrp="1"/>
          </p:cNvSpPr>
          <p:nvPr>
            <p:ph type="sldNum" sz="quarter" idx="23"/>
          </p:nvPr>
        </p:nvSpPr>
        <p:spPr/>
        <p:txBody>
          <a:bodyPr/>
          <a:lstStyle>
            <a:extLst/>
          </a:lstStyle>
          <a:p>
            <a:pPr algn="r"/>
            <a:fld id="{256D3EEF-DE4E-429D-8EC4-DDC531AFF587}" type="slidenum">
              <a:rPr lang="en-US" sz="1000" smtClean="0"/>
              <a:pPr algn="r"/>
              <a:t>‹#›</a:t>
            </a:fld>
            <a:endParaRPr lang="en-US"/>
          </a:p>
        </p:txBody>
      </p:sp>
      <p:sp>
        <p:nvSpPr>
          <p:cNvPr id="28" name="Rectangle 28"/>
          <p:cNvSpPr>
            <a:spLocks noGrp="1"/>
          </p:cNvSpPr>
          <p:nvPr>
            <p:ph type="ftr" sz="quarter" idx="24"/>
          </p:nvPr>
        </p:nvSpPr>
        <p:spPr/>
        <p:txBody>
          <a:bodyPr/>
          <a:lstStyle>
            <a:extLst/>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Up: 1 Left, 3 Right">
    <p:spTree>
      <p:nvGrpSpPr>
        <p:cNvPr id="1" name=""/>
        <p:cNvGrpSpPr/>
        <p:nvPr/>
      </p:nvGrpSpPr>
      <p:grpSpPr>
        <a:xfrm>
          <a:off x="0" y="0"/>
          <a:ext cx="0" cy="0"/>
          <a:chOff x="0" y="0"/>
          <a:chExt cx="0" cy="0"/>
        </a:xfrm>
      </p:grpSpPr>
      <p:sp>
        <p:nvSpPr>
          <p:cNvPr id="4" name="Rectangle 2"/>
          <p:cNvSpPr>
            <a:spLocks noGrp="1"/>
          </p:cNvSpPr>
          <p:nvPr>
            <p:ph type="title"/>
          </p:nvPr>
        </p:nvSpPr>
        <p:spPr/>
        <p:txBody>
          <a:bodyPr/>
          <a:lstStyle>
            <a:extLst/>
          </a:lstStyle>
          <a:p>
            <a:r>
              <a:rPr lang="en-US" smtClean="0"/>
              <a:t>Click to edit Master title style</a:t>
            </a:r>
            <a:endParaRPr lang="en-US"/>
          </a:p>
        </p:txBody>
      </p:sp>
      <p:sp>
        <p:nvSpPr>
          <p:cNvPr id="10" name="Rectangle 8"/>
          <p:cNvSpPr>
            <a:spLocks noGrp="1"/>
          </p:cNvSpPr>
          <p:nvPr>
            <p:ph type="body" sz="quarter" idx="14"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8" name="Rectangle 11"/>
          <p:cNvSpPr>
            <a:spLocks noGrp="1"/>
          </p:cNvSpPr>
          <p:nvPr>
            <p:ph sz="quarter" idx="16"/>
          </p:nvPr>
        </p:nvSpPr>
        <p:spPr>
          <a:xfrm>
            <a:off x="44196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0"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Rectangle 8"/>
          <p:cNvSpPr>
            <a:spLocks noGrp="1"/>
          </p:cNvSpPr>
          <p:nvPr>
            <p:ph type="body" sz="quarter" idx="17" hasCustomPrompt="1"/>
          </p:nvPr>
        </p:nvSpPr>
        <p:spPr>
          <a:xfrm>
            <a:off x="4416552" y="234086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3" name="Rectangle 11"/>
          <p:cNvSpPr>
            <a:spLocks noGrp="1"/>
          </p:cNvSpPr>
          <p:nvPr>
            <p:ph sz="quarter" idx="18"/>
          </p:nvPr>
        </p:nvSpPr>
        <p:spPr>
          <a:xfrm>
            <a:off x="44165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9" hasCustomPrompt="1"/>
          </p:nvPr>
        </p:nvSpPr>
        <p:spPr>
          <a:xfrm>
            <a:off x="4419600" y="429158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20"/>
          </p:nvPr>
        </p:nvSpPr>
        <p:spPr>
          <a:xfrm>
            <a:off x="44196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p:txBody>
          <a:bodyPr/>
          <a:lstStyle>
            <a:extLst/>
          </a:lstStyle>
          <a:p>
            <a:pPr algn="r"/>
            <a:fld id="{7293A964-5F5E-47DC-ABD9-08A6A9FFD04F}" type="datetime1">
              <a:rPr lang="en-US" smtClean="0"/>
              <a:pPr algn="r"/>
              <a:t>2/3/2020</a:t>
            </a:fld>
            <a:endParaRPr lang="en-US"/>
          </a:p>
        </p:txBody>
      </p:sp>
      <p:sp>
        <p:nvSpPr>
          <p:cNvPr id="18" name="Rectangle 18"/>
          <p:cNvSpPr>
            <a:spLocks noGrp="1"/>
          </p:cNvSpPr>
          <p:nvPr>
            <p:ph type="sldNum" sz="quarter" idx="22"/>
          </p:nvPr>
        </p:nvSpPr>
        <p:spPr/>
        <p:txBody>
          <a:bodyPr/>
          <a:lstStyle>
            <a:extLst/>
          </a:lstStyle>
          <a:p>
            <a:pPr algn="r"/>
            <a:fld id="{256D3EEF-DE4E-429D-8EC4-DDC531AFF587}" type="slidenum">
              <a:rPr lang="en-US" sz="1000" smtClean="0"/>
              <a:pPr algn="r"/>
              <a:t>‹#›</a:t>
            </a:fld>
            <a:endParaRPr lang="en-US"/>
          </a:p>
        </p:txBody>
      </p:sp>
      <p:sp>
        <p:nvSpPr>
          <p:cNvPr id="21" name="Rectangle 21"/>
          <p:cNvSpPr>
            <a:spLocks noGrp="1"/>
          </p:cNvSpPr>
          <p:nvPr>
            <p:ph type="ftr" sz="quarter" idx="23"/>
          </p:nvPr>
        </p:nvSpPr>
        <p:spPr/>
        <p:txBody>
          <a:bodyPr/>
          <a:lstStyle>
            <a:extLst/>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Up: 3 Left, 1 Righ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a:p>
        </p:txBody>
      </p:sp>
      <p:sp>
        <p:nvSpPr>
          <p:cNvPr id="18" name="Rectangle 8"/>
          <p:cNvSpPr>
            <a:spLocks noGrp="1"/>
          </p:cNvSpPr>
          <p:nvPr>
            <p:ph type="body" sz="quarter" idx="13" hasCustomPrompt="1"/>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5"/>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a:spLocks noGrp="1"/>
          </p:cNvSpPr>
          <p:nvPr>
            <p:ph type="body" sz="quarter" idx="14"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0" name="Rectangle 11"/>
          <p:cNvSpPr>
            <a:spLocks noGrp="1"/>
          </p:cNvSpPr>
          <p:nvPr>
            <p:ph sz="quarter" idx="16"/>
          </p:nvPr>
        </p:nvSpPr>
        <p:spPr>
          <a:xfrm>
            <a:off x="3048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8"/>
          <p:cNvSpPr>
            <a:spLocks noGrp="1"/>
          </p:cNvSpPr>
          <p:nvPr>
            <p:ph type="body" sz="quarter" idx="17" hasCustomPrompt="1"/>
          </p:nvPr>
        </p:nvSpPr>
        <p:spPr>
          <a:xfrm>
            <a:off x="301752" y="234086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8"/>
          </p:nvPr>
        </p:nvSpPr>
        <p:spPr>
          <a:xfrm>
            <a:off x="3017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9" hasCustomPrompt="1"/>
          </p:nvPr>
        </p:nvSpPr>
        <p:spPr>
          <a:xfrm>
            <a:off x="304800" y="429158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6" name="Rectangle 11"/>
          <p:cNvSpPr>
            <a:spLocks noGrp="1"/>
          </p:cNvSpPr>
          <p:nvPr>
            <p:ph sz="quarter" idx="20"/>
          </p:nvPr>
        </p:nvSpPr>
        <p:spPr>
          <a:xfrm>
            <a:off x="3048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p:txBody>
          <a:bodyPr/>
          <a:lstStyle>
            <a:extLst/>
          </a:lstStyle>
          <a:p>
            <a:pPr algn="r"/>
            <a:fld id="{968C9C2A-D3B8-4543-8A47-F59C20C16D9A}" type="datetime1">
              <a:rPr lang="en-US" smtClean="0"/>
              <a:pPr algn="r"/>
              <a:t>2/3/2020</a:t>
            </a:fld>
            <a:endParaRPr lang="en-US" dirty="0"/>
          </a:p>
        </p:txBody>
      </p:sp>
      <p:sp>
        <p:nvSpPr>
          <p:cNvPr id="19" name="Rectangle 19"/>
          <p:cNvSpPr>
            <a:spLocks noGrp="1"/>
          </p:cNvSpPr>
          <p:nvPr>
            <p:ph type="sldNum" sz="quarter" idx="22"/>
          </p:nvPr>
        </p:nvSpPr>
        <p:spPr/>
        <p:txBody>
          <a:bodyPr/>
          <a:lstStyle>
            <a:extLst/>
          </a:lstStyle>
          <a:p>
            <a:pPr algn="r"/>
            <a:fld id="{256D3EEF-DE4E-429D-8EC4-DDC531AFF587}" type="slidenum">
              <a:rPr lang="en-US" sz="1000" smtClean="0"/>
              <a:pPr algn="r"/>
              <a:t>‹#›</a:t>
            </a:fld>
            <a:endParaRPr lang="en-US"/>
          </a:p>
        </p:txBody>
      </p:sp>
      <p:sp>
        <p:nvSpPr>
          <p:cNvPr id="20" name="Rectangle 20"/>
          <p:cNvSpPr>
            <a:spLocks noGrp="1"/>
          </p:cNvSpPr>
          <p:nvPr>
            <p:ph type="ftr" sz="quarter" idx="23"/>
          </p:nvPr>
        </p:nvSpPr>
        <p:spPr/>
        <p:txBody>
          <a:bodyPr/>
          <a:lstStyle>
            <a:extLst/>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5-Up: 2 Left, 3 Right">
    <p:spTree>
      <p:nvGrpSpPr>
        <p:cNvPr id="1" name=""/>
        <p:cNvGrpSpPr/>
        <p:nvPr/>
      </p:nvGrpSpPr>
      <p:grpSpPr>
        <a:xfrm>
          <a:off x="0" y="0"/>
          <a:ext cx="0" cy="0"/>
          <a:chOff x="0" y="0"/>
          <a:chExt cx="0" cy="0"/>
        </a:xfrm>
      </p:grpSpPr>
      <p:sp>
        <p:nvSpPr>
          <p:cNvPr id="20" name="Rectangle 2"/>
          <p:cNvSpPr>
            <a:spLocks noGrp="1"/>
          </p:cNvSpPr>
          <p:nvPr>
            <p:ph type="title"/>
          </p:nvPr>
        </p:nvSpPr>
        <p:spPr/>
        <p:txBody>
          <a:bodyPr/>
          <a:lstStyle>
            <a:extLst/>
          </a:lstStyle>
          <a:p>
            <a:r>
              <a:rPr lang="en-US" smtClean="0"/>
              <a:t>Click to edit Master title style</a:t>
            </a:r>
            <a:endParaRPr lang="en-US"/>
          </a:p>
        </p:txBody>
      </p:sp>
      <p:sp>
        <p:nvSpPr>
          <p:cNvPr id="23"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Rectangle 8"/>
          <p:cNvSpPr>
            <a:spLocks noGrp="1"/>
          </p:cNvSpPr>
          <p:nvPr>
            <p:ph type="body" sz="quarter" idx="14"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9" name="Rectangle 11"/>
          <p:cNvSpPr>
            <a:spLocks noGrp="1"/>
          </p:cNvSpPr>
          <p:nvPr>
            <p:ph sz="quarter" idx="18"/>
          </p:nvPr>
        </p:nvSpPr>
        <p:spPr>
          <a:xfrm>
            <a:off x="44196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Rectangle 8"/>
          <p:cNvSpPr>
            <a:spLocks noGrp="1"/>
          </p:cNvSpPr>
          <p:nvPr>
            <p:ph type="body" sz="quarter" idx="19" hasCustomPrompt="1"/>
          </p:nvPr>
        </p:nvSpPr>
        <p:spPr>
          <a:xfrm>
            <a:off x="4416552" y="234086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32" name="Rectangle 11"/>
          <p:cNvSpPr>
            <a:spLocks noGrp="1"/>
          </p:cNvSpPr>
          <p:nvPr>
            <p:ph sz="quarter" idx="20"/>
          </p:nvPr>
        </p:nvSpPr>
        <p:spPr>
          <a:xfrm>
            <a:off x="44165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3" name="Rectangle 8"/>
          <p:cNvSpPr>
            <a:spLocks noGrp="1"/>
          </p:cNvSpPr>
          <p:nvPr>
            <p:ph type="body" sz="quarter" idx="21" hasCustomPrompt="1"/>
          </p:nvPr>
        </p:nvSpPr>
        <p:spPr>
          <a:xfrm>
            <a:off x="4419600" y="429158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34" name="Rectangle 11"/>
          <p:cNvSpPr>
            <a:spLocks noGrp="1"/>
          </p:cNvSpPr>
          <p:nvPr>
            <p:ph sz="quarter" idx="22"/>
          </p:nvPr>
        </p:nvSpPr>
        <p:spPr>
          <a:xfrm>
            <a:off x="44196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Rectangle 16"/>
          <p:cNvSpPr>
            <a:spLocks noGrp="1"/>
          </p:cNvSpPr>
          <p:nvPr>
            <p:ph type="dt" sz="half" idx="23"/>
          </p:nvPr>
        </p:nvSpPr>
        <p:spPr/>
        <p:txBody>
          <a:bodyPr/>
          <a:lstStyle>
            <a:extLst/>
          </a:lstStyle>
          <a:p>
            <a:pPr algn="r"/>
            <a:fld id="{29ED4C97-3C5D-482A-99AD-AD992C3024DE}" type="datetime1">
              <a:rPr lang="en-US" smtClean="0"/>
              <a:pPr algn="r"/>
              <a:t>2/3/2020</a:t>
            </a:fld>
            <a:endParaRPr lang="en-US"/>
          </a:p>
        </p:txBody>
      </p:sp>
      <p:sp>
        <p:nvSpPr>
          <p:cNvPr id="17" name="Rectangle 17"/>
          <p:cNvSpPr>
            <a:spLocks noGrp="1"/>
          </p:cNvSpPr>
          <p:nvPr>
            <p:ph type="sldNum" sz="quarter" idx="24"/>
          </p:nvPr>
        </p:nvSpPr>
        <p:spPr/>
        <p:txBody>
          <a:bodyPr/>
          <a:lstStyle>
            <a:extLst/>
          </a:lstStyle>
          <a:p>
            <a:pPr algn="r"/>
            <a:fld id="{256D3EEF-DE4E-429D-8EC4-DDC531AFF587}" type="slidenum">
              <a:rPr lang="en-US" sz="1000" smtClean="0"/>
              <a:pPr algn="r"/>
              <a:t>‹#›</a:t>
            </a:fld>
            <a:endParaRPr lang="en-US"/>
          </a:p>
        </p:txBody>
      </p:sp>
      <p:sp>
        <p:nvSpPr>
          <p:cNvPr id="18" name="Rectangle 18"/>
          <p:cNvSpPr>
            <a:spLocks noGrp="1"/>
          </p:cNvSpPr>
          <p:nvPr>
            <p:ph type="ftr" sz="quarter" idx="25"/>
          </p:nvPr>
        </p:nvSpPr>
        <p:spPr/>
        <p:txBody>
          <a:bodyPr/>
          <a:lstStyle>
            <a:extLst/>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5-Up: 3 Left, 2 Right">
    <p:spTree>
      <p:nvGrpSpPr>
        <p:cNvPr id="1" name=""/>
        <p:cNvGrpSpPr/>
        <p:nvPr/>
      </p:nvGrpSpPr>
      <p:grpSpPr>
        <a:xfrm>
          <a:off x="0" y="0"/>
          <a:ext cx="0" cy="0"/>
          <a:chOff x="0" y="0"/>
          <a:chExt cx="0" cy="0"/>
        </a:xfrm>
      </p:grpSpPr>
      <p:sp>
        <p:nvSpPr>
          <p:cNvPr id="5" name="Rectangle 2"/>
          <p:cNvSpPr>
            <a:spLocks noGrp="1"/>
          </p:cNvSpPr>
          <p:nvPr>
            <p:ph type="title"/>
          </p:nvPr>
        </p:nvSpPr>
        <p:spPr/>
        <p:txBody>
          <a:bodyPr/>
          <a:lstStyle>
            <a:extLst/>
          </a:lstStyle>
          <a:p>
            <a:r>
              <a:rPr lang="en-US" smtClean="0"/>
              <a:t>Click to edit Master title style</a:t>
            </a:r>
            <a:endParaRPr lang="en-US"/>
          </a:p>
        </p:txBody>
      </p:sp>
      <p:sp>
        <p:nvSpPr>
          <p:cNvPr id="21" name="Rectangle 8"/>
          <p:cNvSpPr>
            <a:spLocks noGrp="1"/>
          </p:cNvSpPr>
          <p:nvPr>
            <p:ph type="body" sz="quarter" idx="14" hasCustomPrompt="1"/>
          </p:nvPr>
        </p:nvSpPr>
        <p:spPr>
          <a:xfrm>
            <a:off x="307848"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2" name="Rectangle 11"/>
          <p:cNvSpPr>
            <a:spLocks noGrp="1"/>
          </p:cNvSpPr>
          <p:nvPr>
            <p:ph sz="quarter" idx="16"/>
          </p:nvPr>
        </p:nvSpPr>
        <p:spPr>
          <a:xfrm>
            <a:off x="307848"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Rectangle 8"/>
          <p:cNvSpPr>
            <a:spLocks noGrp="1"/>
          </p:cNvSpPr>
          <p:nvPr>
            <p:ph type="body" sz="quarter" idx="17" hasCustomPrompt="1"/>
          </p:nvPr>
        </p:nvSpPr>
        <p:spPr>
          <a:xfrm>
            <a:off x="304800" y="234086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6" name="Rectangle 11"/>
          <p:cNvSpPr>
            <a:spLocks noGrp="1"/>
          </p:cNvSpPr>
          <p:nvPr>
            <p:ph sz="quarter" idx="18"/>
          </p:nvPr>
        </p:nvSpPr>
        <p:spPr>
          <a:xfrm>
            <a:off x="304800"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Rectangle 8"/>
          <p:cNvSpPr>
            <a:spLocks noGrp="1"/>
          </p:cNvSpPr>
          <p:nvPr>
            <p:ph type="body" sz="quarter" idx="19" hasCustomPrompt="1"/>
          </p:nvPr>
        </p:nvSpPr>
        <p:spPr>
          <a:xfrm>
            <a:off x="307848" y="429158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8" name="Rectangle 11"/>
          <p:cNvSpPr>
            <a:spLocks noGrp="1"/>
          </p:cNvSpPr>
          <p:nvPr>
            <p:ph sz="quarter" idx="20"/>
          </p:nvPr>
        </p:nvSpPr>
        <p:spPr>
          <a:xfrm>
            <a:off x="307848"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8"/>
          <p:cNvSpPr>
            <a:spLocks noGrp="1"/>
          </p:cNvSpPr>
          <p:nvPr>
            <p:ph type="body" sz="quarter" idx="21"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3" name="Rectangle 11"/>
          <p:cNvSpPr>
            <a:spLocks noGrp="1"/>
          </p:cNvSpPr>
          <p:nvPr>
            <p:ph sz="quarter" idx="22"/>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Rectangle 8"/>
          <p:cNvSpPr>
            <a:spLocks noGrp="1"/>
          </p:cNvSpPr>
          <p:nvPr>
            <p:ph type="body" sz="quarter" idx="23"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6" name="Rectangle 11"/>
          <p:cNvSpPr>
            <a:spLocks noGrp="1"/>
          </p:cNvSpPr>
          <p:nvPr>
            <p:ph sz="quarter" idx="24"/>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5"/>
          </p:nvPr>
        </p:nvSpPr>
        <p:spPr/>
        <p:txBody>
          <a:bodyPr/>
          <a:lstStyle>
            <a:extLst/>
          </a:lstStyle>
          <a:p>
            <a:pPr algn="r"/>
            <a:fld id="{3EF8FEE9-63ED-4C1B-8C25-9B47C2DA1E72}" type="datetime1">
              <a:rPr lang="en-US" smtClean="0"/>
              <a:pPr algn="r"/>
              <a:t>2/3/2020</a:t>
            </a:fld>
            <a:endParaRPr lang="en-US"/>
          </a:p>
        </p:txBody>
      </p:sp>
      <p:sp>
        <p:nvSpPr>
          <p:cNvPr id="18" name="Rectangle 18"/>
          <p:cNvSpPr>
            <a:spLocks noGrp="1"/>
          </p:cNvSpPr>
          <p:nvPr>
            <p:ph type="sldNum" sz="quarter" idx="26"/>
          </p:nvPr>
        </p:nvSpPr>
        <p:spPr/>
        <p:txBody>
          <a:bodyPr/>
          <a:lstStyle>
            <a:extLst/>
          </a:lstStyle>
          <a:p>
            <a:pPr algn="r"/>
            <a:fld id="{256D3EEF-DE4E-429D-8EC4-DDC531AFF587}" type="slidenum">
              <a:rPr lang="en-US" sz="1000" smtClean="0"/>
              <a:pPr algn="r"/>
              <a:t>‹#›</a:t>
            </a:fld>
            <a:endParaRPr lang="en-US"/>
          </a:p>
        </p:txBody>
      </p:sp>
      <p:sp>
        <p:nvSpPr>
          <p:cNvPr id="23" name="Rectangle 23"/>
          <p:cNvSpPr>
            <a:spLocks noGrp="1"/>
          </p:cNvSpPr>
          <p:nvPr>
            <p:ph type="ftr" sz="quarter" idx="27"/>
          </p:nvPr>
        </p:nvSpPr>
        <p:spPr/>
        <p:txBody>
          <a:bodyPr/>
          <a:lstStyle>
            <a:extLst/>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ombstones">
    <p:spTree>
      <p:nvGrpSpPr>
        <p:cNvPr id="1" name=""/>
        <p:cNvGrpSpPr/>
        <p:nvPr/>
      </p:nvGrpSpPr>
      <p:grpSpPr>
        <a:xfrm>
          <a:off x="0" y="0"/>
          <a:ext cx="0" cy="0"/>
          <a:chOff x="0" y="0"/>
          <a:chExt cx="0" cy="0"/>
        </a:xfrm>
      </p:grpSpPr>
      <p:sp>
        <p:nvSpPr>
          <p:cNvPr id="23" name="Rectangle 2"/>
          <p:cNvSpPr>
            <a:spLocks noGrp="1"/>
          </p:cNvSpPr>
          <p:nvPr>
            <p:ph type="title"/>
          </p:nvPr>
        </p:nvSpPr>
        <p:spPr/>
        <p:txBody>
          <a:bodyPr/>
          <a:lstStyle>
            <a:extLst/>
          </a:lstStyle>
          <a:p>
            <a:r>
              <a:rPr lang="en-US" smtClean="0"/>
              <a:t>Click to edit Master title style</a:t>
            </a:r>
            <a:endParaRPr lang="en-US"/>
          </a:p>
        </p:txBody>
      </p:sp>
      <p:sp>
        <p:nvSpPr>
          <p:cNvPr id="9" name="Rectangle 6"/>
          <p:cNvSpPr/>
          <p:nvPr/>
        </p:nvSpPr>
        <p:spPr>
          <a:xfrm>
            <a:off x="13716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8" name="Rectangle 6"/>
          <p:cNvSpPr/>
          <p:nvPr/>
        </p:nvSpPr>
        <p:spPr>
          <a:xfrm>
            <a:off x="13716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6" name="Rectangle 6"/>
          <p:cNvSpPr/>
          <p:nvPr/>
        </p:nvSpPr>
        <p:spPr>
          <a:xfrm>
            <a:off x="35052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5" name="Rectangle 6"/>
          <p:cNvSpPr/>
          <p:nvPr/>
        </p:nvSpPr>
        <p:spPr>
          <a:xfrm>
            <a:off x="35052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31" name="Rectangle 6"/>
          <p:cNvSpPr/>
          <p:nvPr/>
        </p:nvSpPr>
        <p:spPr>
          <a:xfrm>
            <a:off x="56388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3" name="Rectangle 6"/>
          <p:cNvSpPr/>
          <p:nvPr/>
        </p:nvSpPr>
        <p:spPr>
          <a:xfrm>
            <a:off x="56388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4" name="Rectangle 10"/>
          <p:cNvSpPr>
            <a:spLocks noGrp="1"/>
          </p:cNvSpPr>
          <p:nvPr>
            <p:ph type="pic" sz="quarter" idx="13" hasCustomPrompt="1"/>
          </p:nvPr>
        </p:nvSpPr>
        <p:spPr>
          <a:xfrm>
            <a:off x="1524000" y="1600200"/>
            <a:ext cx="1371600" cy="685800"/>
          </a:xfrm>
        </p:spPr>
        <p:txBody>
          <a:bodyPr/>
          <a:lstStyle>
            <a:extLst/>
          </a:lstStyle>
          <a:p>
            <a:r>
              <a:rPr lang="en-US" dirty="0" smtClean="0"/>
              <a:t>Company</a:t>
            </a:r>
            <a:r>
              <a:rPr lang="en-US" baseline="0" dirty="0" smtClean="0"/>
              <a:t> Logo</a:t>
            </a:r>
            <a:endParaRPr lang="en-US" dirty="0"/>
          </a:p>
        </p:txBody>
      </p:sp>
      <p:sp>
        <p:nvSpPr>
          <p:cNvPr id="19" name="Rectangle 10"/>
          <p:cNvSpPr>
            <a:spLocks noGrp="1"/>
          </p:cNvSpPr>
          <p:nvPr>
            <p:ph type="pic" sz="quarter" idx="29" hasCustomPrompt="1"/>
          </p:nvPr>
        </p:nvSpPr>
        <p:spPr>
          <a:xfrm>
            <a:off x="1524000" y="4038600"/>
            <a:ext cx="1371600" cy="685800"/>
          </a:xfrm>
        </p:spPr>
        <p:txBody>
          <a:bodyPr/>
          <a:lstStyle>
            <a:extLst/>
          </a:lstStyle>
          <a:p>
            <a:r>
              <a:rPr lang="en-US" dirty="0" smtClean="0"/>
              <a:t>Company</a:t>
            </a:r>
            <a:r>
              <a:rPr lang="en-US" baseline="0" dirty="0" smtClean="0"/>
              <a:t> Logo</a:t>
            </a:r>
            <a:endParaRPr lang="en-US" dirty="0"/>
          </a:p>
        </p:txBody>
      </p:sp>
      <p:sp>
        <p:nvSpPr>
          <p:cNvPr id="27" name="Rectangle 10"/>
          <p:cNvSpPr>
            <a:spLocks noGrp="1"/>
          </p:cNvSpPr>
          <p:nvPr>
            <p:ph type="pic" sz="quarter" idx="17" hasCustomPrompt="1"/>
          </p:nvPr>
        </p:nvSpPr>
        <p:spPr>
          <a:xfrm>
            <a:off x="3657600" y="1600200"/>
            <a:ext cx="1371600" cy="685800"/>
          </a:xfrm>
        </p:spPr>
        <p:txBody>
          <a:bodyPr/>
          <a:lstStyle>
            <a:extLst/>
          </a:lstStyle>
          <a:p>
            <a:r>
              <a:rPr lang="en-US" dirty="0" smtClean="0"/>
              <a:t>Company</a:t>
            </a:r>
            <a:r>
              <a:rPr lang="en-US" baseline="0" dirty="0" smtClean="0"/>
              <a:t> Logo</a:t>
            </a:r>
            <a:endParaRPr lang="en-US" dirty="0"/>
          </a:p>
        </p:txBody>
      </p:sp>
      <p:sp>
        <p:nvSpPr>
          <p:cNvPr id="11" name="Rectangle 10"/>
          <p:cNvSpPr>
            <a:spLocks noGrp="1"/>
          </p:cNvSpPr>
          <p:nvPr>
            <p:ph type="pic" sz="quarter" idx="30" hasCustomPrompt="1"/>
          </p:nvPr>
        </p:nvSpPr>
        <p:spPr>
          <a:xfrm>
            <a:off x="3657600" y="4038600"/>
            <a:ext cx="1371600" cy="685800"/>
          </a:xfrm>
        </p:spPr>
        <p:txBody>
          <a:bodyPr/>
          <a:lstStyle>
            <a:extLst/>
          </a:lstStyle>
          <a:p>
            <a:r>
              <a:rPr lang="en-US" dirty="0" smtClean="0"/>
              <a:t>Company</a:t>
            </a:r>
            <a:r>
              <a:rPr lang="en-US" baseline="0" dirty="0" smtClean="0"/>
              <a:t> Logo</a:t>
            </a:r>
            <a:endParaRPr lang="en-US" dirty="0"/>
          </a:p>
        </p:txBody>
      </p:sp>
      <p:sp>
        <p:nvSpPr>
          <p:cNvPr id="4" name="Rectangle 10"/>
          <p:cNvSpPr>
            <a:spLocks noGrp="1"/>
          </p:cNvSpPr>
          <p:nvPr>
            <p:ph type="pic" sz="quarter" idx="21" hasCustomPrompt="1"/>
          </p:nvPr>
        </p:nvSpPr>
        <p:spPr>
          <a:xfrm>
            <a:off x="5791200" y="1600200"/>
            <a:ext cx="1371600" cy="685800"/>
          </a:xfrm>
        </p:spPr>
        <p:txBody>
          <a:bodyPr/>
          <a:lstStyle>
            <a:extLst/>
          </a:lstStyle>
          <a:p>
            <a:r>
              <a:rPr lang="en-US" dirty="0" smtClean="0"/>
              <a:t>Company</a:t>
            </a:r>
            <a:r>
              <a:rPr lang="en-US" baseline="0" dirty="0" smtClean="0"/>
              <a:t> Logo</a:t>
            </a:r>
            <a:endParaRPr lang="en-US" dirty="0"/>
          </a:p>
        </p:txBody>
      </p:sp>
      <p:sp>
        <p:nvSpPr>
          <p:cNvPr id="15" name="Rectangle 10"/>
          <p:cNvSpPr>
            <a:spLocks noGrp="1"/>
          </p:cNvSpPr>
          <p:nvPr>
            <p:ph type="pic" sz="quarter" idx="31" hasCustomPrompt="1"/>
          </p:nvPr>
        </p:nvSpPr>
        <p:spPr>
          <a:xfrm>
            <a:off x="5791200" y="4038600"/>
            <a:ext cx="1371600" cy="685800"/>
          </a:xfrm>
        </p:spPr>
        <p:txBody>
          <a:bodyPr/>
          <a:lstStyle>
            <a:extLst/>
          </a:lstStyle>
          <a:p>
            <a:r>
              <a:rPr lang="en-US" dirty="0" smtClean="0"/>
              <a:t>Company</a:t>
            </a:r>
            <a:r>
              <a:rPr lang="en-US" baseline="0" dirty="0" smtClean="0"/>
              <a:t> Logo</a:t>
            </a:r>
            <a:endParaRPr lang="en-US" dirty="0"/>
          </a:p>
        </p:txBody>
      </p:sp>
      <p:sp>
        <p:nvSpPr>
          <p:cNvPr id="7" name="Rectangle 12"/>
          <p:cNvSpPr>
            <a:spLocks noGrp="1"/>
          </p:cNvSpPr>
          <p:nvPr>
            <p:ph type="body" sz="quarter" idx="14" hasCustomPrompt="1"/>
          </p:nvPr>
        </p:nvSpPr>
        <p:spPr>
          <a:xfrm>
            <a:off x="1524000" y="2895600"/>
            <a:ext cx="1371600" cy="304800"/>
          </a:xfrm>
        </p:spPr>
        <p:txBody>
          <a:bodyPr anchor="ctr"/>
          <a:lstStyle>
            <a:lvl1pPr algn="ctr">
              <a:defRPr b="1"/>
            </a:lvl1pPr>
            <a:extLst/>
          </a:lstStyle>
          <a:p>
            <a:pPr lvl="0"/>
            <a:r>
              <a:rPr lang="en-US" dirty="0" smtClean="0"/>
              <a:t>Amount</a:t>
            </a:r>
            <a:endParaRPr lang="en-US" dirty="0"/>
          </a:p>
        </p:txBody>
      </p:sp>
      <p:sp>
        <p:nvSpPr>
          <p:cNvPr id="28" name="Rectangle 12"/>
          <p:cNvSpPr>
            <a:spLocks noGrp="1"/>
          </p:cNvSpPr>
          <p:nvPr>
            <p:ph type="body" sz="quarter" idx="33" hasCustomPrompt="1"/>
          </p:nvPr>
        </p:nvSpPr>
        <p:spPr>
          <a:xfrm>
            <a:off x="1524000" y="5334000"/>
            <a:ext cx="1371600" cy="304800"/>
          </a:xfrm>
        </p:spPr>
        <p:txBody>
          <a:bodyPr anchor="ctr"/>
          <a:lstStyle>
            <a:lvl1pPr algn="ctr">
              <a:defRPr b="1"/>
            </a:lvl1pPr>
            <a:extLst/>
          </a:lstStyle>
          <a:p>
            <a:pPr lvl="0"/>
            <a:r>
              <a:rPr lang="en-US" dirty="0" smtClean="0"/>
              <a:t>Amount</a:t>
            </a:r>
            <a:endParaRPr lang="en-US" dirty="0"/>
          </a:p>
        </p:txBody>
      </p:sp>
      <p:sp>
        <p:nvSpPr>
          <p:cNvPr id="30" name="Rectangle 12"/>
          <p:cNvSpPr>
            <a:spLocks noGrp="1"/>
          </p:cNvSpPr>
          <p:nvPr>
            <p:ph type="body" sz="quarter" idx="18" hasCustomPrompt="1"/>
          </p:nvPr>
        </p:nvSpPr>
        <p:spPr>
          <a:xfrm>
            <a:off x="3657600" y="2895600"/>
            <a:ext cx="1371600" cy="304800"/>
          </a:xfrm>
        </p:spPr>
        <p:txBody>
          <a:bodyPr anchor="ctr"/>
          <a:lstStyle>
            <a:lvl1pPr algn="ctr">
              <a:defRPr b="1"/>
            </a:lvl1pPr>
            <a:extLst/>
          </a:lstStyle>
          <a:p>
            <a:pPr lvl="0"/>
            <a:r>
              <a:rPr lang="en-US" dirty="0" smtClean="0"/>
              <a:t>Amount</a:t>
            </a:r>
            <a:endParaRPr lang="en-US" dirty="0"/>
          </a:p>
        </p:txBody>
      </p:sp>
      <p:sp>
        <p:nvSpPr>
          <p:cNvPr id="13" name="Rectangle 12"/>
          <p:cNvSpPr>
            <a:spLocks noGrp="1"/>
          </p:cNvSpPr>
          <p:nvPr>
            <p:ph type="body" sz="quarter" idx="34" hasCustomPrompt="1"/>
          </p:nvPr>
        </p:nvSpPr>
        <p:spPr>
          <a:xfrm>
            <a:off x="3657600" y="5334000"/>
            <a:ext cx="1371600" cy="304800"/>
          </a:xfrm>
        </p:spPr>
        <p:txBody>
          <a:bodyPr anchor="ctr"/>
          <a:lstStyle>
            <a:lvl1pPr algn="ctr">
              <a:defRPr b="1"/>
            </a:lvl1pPr>
            <a:extLst/>
          </a:lstStyle>
          <a:p>
            <a:pPr lvl="0"/>
            <a:r>
              <a:rPr lang="en-US" dirty="0" smtClean="0"/>
              <a:t>Amount</a:t>
            </a:r>
            <a:endParaRPr lang="en-US" dirty="0"/>
          </a:p>
        </p:txBody>
      </p:sp>
      <p:sp>
        <p:nvSpPr>
          <p:cNvPr id="14" name="Rectangle 12"/>
          <p:cNvSpPr>
            <a:spLocks noGrp="1"/>
          </p:cNvSpPr>
          <p:nvPr>
            <p:ph type="body" sz="quarter" idx="22" hasCustomPrompt="1"/>
          </p:nvPr>
        </p:nvSpPr>
        <p:spPr>
          <a:xfrm>
            <a:off x="5791200" y="2895600"/>
            <a:ext cx="1371600" cy="304800"/>
          </a:xfrm>
        </p:spPr>
        <p:txBody>
          <a:bodyPr anchor="ctr"/>
          <a:lstStyle>
            <a:lvl1pPr algn="ctr">
              <a:defRPr b="1"/>
            </a:lvl1pPr>
            <a:extLst/>
          </a:lstStyle>
          <a:p>
            <a:pPr lvl="0"/>
            <a:r>
              <a:rPr lang="en-US" dirty="0" smtClean="0"/>
              <a:t>Amount</a:t>
            </a:r>
            <a:endParaRPr lang="en-US" dirty="0"/>
          </a:p>
        </p:txBody>
      </p:sp>
      <p:sp>
        <p:nvSpPr>
          <p:cNvPr id="2" name="Rectangle 12"/>
          <p:cNvSpPr>
            <a:spLocks noGrp="1"/>
          </p:cNvSpPr>
          <p:nvPr>
            <p:ph type="body" sz="quarter" idx="35" hasCustomPrompt="1"/>
          </p:nvPr>
        </p:nvSpPr>
        <p:spPr>
          <a:xfrm>
            <a:off x="5791200" y="5334000"/>
            <a:ext cx="1371600" cy="304800"/>
          </a:xfrm>
        </p:spPr>
        <p:txBody>
          <a:bodyPr anchor="ctr"/>
          <a:lstStyle>
            <a:lvl1pPr algn="ctr">
              <a:defRPr b="1"/>
            </a:lvl1pPr>
            <a:extLst/>
          </a:lstStyle>
          <a:p>
            <a:pPr lvl="0"/>
            <a:r>
              <a:rPr lang="en-US" dirty="0" smtClean="0"/>
              <a:t>Amount</a:t>
            </a:r>
            <a:endParaRPr lang="en-US" dirty="0"/>
          </a:p>
        </p:txBody>
      </p:sp>
      <p:sp>
        <p:nvSpPr>
          <p:cNvPr id="44" name="Rectangle 11"/>
          <p:cNvSpPr>
            <a:spLocks noGrp="1"/>
          </p:cNvSpPr>
          <p:nvPr>
            <p:ph type="body" sz="quarter" idx="15" hasCustomPrompt="1"/>
          </p:nvPr>
        </p:nvSpPr>
        <p:spPr>
          <a:xfrm>
            <a:off x="15240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35" name="Rectangle 11"/>
          <p:cNvSpPr>
            <a:spLocks noGrp="1"/>
          </p:cNvSpPr>
          <p:nvPr>
            <p:ph type="body" sz="quarter" idx="37" hasCustomPrompt="1"/>
          </p:nvPr>
        </p:nvSpPr>
        <p:spPr>
          <a:xfrm>
            <a:off x="15240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34" name="Rectangle 11"/>
          <p:cNvSpPr>
            <a:spLocks noGrp="1"/>
          </p:cNvSpPr>
          <p:nvPr>
            <p:ph type="body" sz="quarter" idx="19" hasCustomPrompt="1"/>
          </p:nvPr>
        </p:nvSpPr>
        <p:spPr>
          <a:xfrm>
            <a:off x="36576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40" name="Rectangle 11"/>
          <p:cNvSpPr>
            <a:spLocks noGrp="1"/>
          </p:cNvSpPr>
          <p:nvPr>
            <p:ph type="body" sz="quarter" idx="38" hasCustomPrompt="1"/>
          </p:nvPr>
        </p:nvSpPr>
        <p:spPr>
          <a:xfrm>
            <a:off x="36576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38" name="Rectangle 11"/>
          <p:cNvSpPr>
            <a:spLocks noGrp="1"/>
          </p:cNvSpPr>
          <p:nvPr>
            <p:ph type="body" sz="quarter" idx="23" hasCustomPrompt="1"/>
          </p:nvPr>
        </p:nvSpPr>
        <p:spPr>
          <a:xfrm>
            <a:off x="57912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33" name="Rectangle 11"/>
          <p:cNvSpPr>
            <a:spLocks noGrp="1"/>
          </p:cNvSpPr>
          <p:nvPr>
            <p:ph type="body" sz="quarter" idx="39" hasCustomPrompt="1"/>
          </p:nvPr>
        </p:nvSpPr>
        <p:spPr>
          <a:xfrm>
            <a:off x="57912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5" name="Rectangle 14"/>
          <p:cNvSpPr>
            <a:spLocks noGrp="1"/>
          </p:cNvSpPr>
          <p:nvPr>
            <p:ph type="body" sz="quarter" idx="16" hasCustomPrompt="1"/>
          </p:nvPr>
        </p:nvSpPr>
        <p:spPr>
          <a:xfrm>
            <a:off x="1524000" y="2286000"/>
            <a:ext cx="1371600" cy="609600"/>
          </a:xfrm>
        </p:spPr>
        <p:txBody>
          <a:bodyPr anchor="ctr"/>
          <a:lstStyle>
            <a:lvl1pPr algn="ctr">
              <a:defRPr sz="800"/>
            </a:lvl1pPr>
            <a:extLst/>
          </a:lstStyle>
          <a:p>
            <a:pPr lvl="0"/>
            <a:r>
              <a:rPr lang="en-US" dirty="0" smtClean="0"/>
              <a:t>Description</a:t>
            </a:r>
            <a:endParaRPr lang="en-US" dirty="0"/>
          </a:p>
        </p:txBody>
      </p:sp>
      <p:sp>
        <p:nvSpPr>
          <p:cNvPr id="56" name="Rectangle 14"/>
          <p:cNvSpPr>
            <a:spLocks noGrp="1"/>
          </p:cNvSpPr>
          <p:nvPr>
            <p:ph type="body" sz="quarter" idx="41" hasCustomPrompt="1"/>
          </p:nvPr>
        </p:nvSpPr>
        <p:spPr>
          <a:xfrm>
            <a:off x="1524000" y="4724400"/>
            <a:ext cx="1371600" cy="609600"/>
          </a:xfrm>
        </p:spPr>
        <p:txBody>
          <a:bodyPr anchor="ctr"/>
          <a:lstStyle>
            <a:lvl1pPr algn="ctr">
              <a:defRPr sz="800"/>
            </a:lvl1pPr>
            <a:extLst/>
          </a:lstStyle>
          <a:p>
            <a:pPr lvl="0"/>
            <a:r>
              <a:rPr lang="en-US" dirty="0" smtClean="0"/>
              <a:t>Description</a:t>
            </a:r>
            <a:endParaRPr lang="en-US" dirty="0"/>
          </a:p>
        </p:txBody>
      </p:sp>
      <p:sp>
        <p:nvSpPr>
          <p:cNvPr id="62" name="Rectangle 14"/>
          <p:cNvSpPr>
            <a:spLocks noGrp="1"/>
          </p:cNvSpPr>
          <p:nvPr>
            <p:ph type="body" sz="quarter" idx="20" hasCustomPrompt="1"/>
          </p:nvPr>
        </p:nvSpPr>
        <p:spPr>
          <a:xfrm>
            <a:off x="3657600" y="2286000"/>
            <a:ext cx="1371600" cy="609600"/>
          </a:xfrm>
        </p:spPr>
        <p:txBody>
          <a:bodyPr anchor="ctr"/>
          <a:lstStyle>
            <a:lvl1pPr algn="ctr">
              <a:defRPr sz="800"/>
            </a:lvl1pPr>
            <a:extLst/>
          </a:lstStyle>
          <a:p>
            <a:pPr lvl="0"/>
            <a:r>
              <a:rPr lang="en-US" dirty="0" smtClean="0"/>
              <a:t>Description</a:t>
            </a:r>
            <a:endParaRPr lang="en-US" dirty="0"/>
          </a:p>
        </p:txBody>
      </p:sp>
      <p:sp>
        <p:nvSpPr>
          <p:cNvPr id="37" name="Rectangle 14"/>
          <p:cNvSpPr>
            <a:spLocks noGrp="1"/>
          </p:cNvSpPr>
          <p:nvPr>
            <p:ph type="body" sz="quarter" idx="42" hasCustomPrompt="1"/>
          </p:nvPr>
        </p:nvSpPr>
        <p:spPr>
          <a:xfrm>
            <a:off x="3657600" y="4724400"/>
            <a:ext cx="1371600" cy="609600"/>
          </a:xfrm>
        </p:spPr>
        <p:txBody>
          <a:bodyPr anchor="ctr"/>
          <a:lstStyle>
            <a:lvl1pPr algn="ctr">
              <a:defRPr sz="800"/>
            </a:lvl1pPr>
            <a:extLst/>
          </a:lstStyle>
          <a:p>
            <a:pPr lvl="0"/>
            <a:r>
              <a:rPr lang="en-US" dirty="0" smtClean="0"/>
              <a:t>Description</a:t>
            </a:r>
            <a:endParaRPr lang="en-US" dirty="0"/>
          </a:p>
        </p:txBody>
      </p:sp>
      <p:sp>
        <p:nvSpPr>
          <p:cNvPr id="41" name="Rectangle 14"/>
          <p:cNvSpPr>
            <a:spLocks noGrp="1"/>
          </p:cNvSpPr>
          <p:nvPr>
            <p:ph type="body" sz="quarter" idx="24" hasCustomPrompt="1"/>
          </p:nvPr>
        </p:nvSpPr>
        <p:spPr>
          <a:xfrm>
            <a:off x="5791200" y="2286000"/>
            <a:ext cx="1371600" cy="609600"/>
          </a:xfrm>
        </p:spPr>
        <p:txBody>
          <a:bodyPr anchor="ctr"/>
          <a:lstStyle>
            <a:lvl1pPr algn="ctr">
              <a:defRPr sz="800"/>
            </a:lvl1pPr>
            <a:extLst/>
          </a:lstStyle>
          <a:p>
            <a:pPr lvl="0"/>
            <a:r>
              <a:rPr lang="en-US" dirty="0" smtClean="0"/>
              <a:t>Description</a:t>
            </a:r>
            <a:endParaRPr lang="en-US" dirty="0"/>
          </a:p>
        </p:txBody>
      </p:sp>
      <p:sp>
        <p:nvSpPr>
          <p:cNvPr id="52" name="Rectangle 14"/>
          <p:cNvSpPr>
            <a:spLocks noGrp="1"/>
          </p:cNvSpPr>
          <p:nvPr>
            <p:ph type="body" sz="quarter" idx="43" hasCustomPrompt="1"/>
          </p:nvPr>
        </p:nvSpPr>
        <p:spPr>
          <a:xfrm>
            <a:off x="5791200" y="4724400"/>
            <a:ext cx="1371600" cy="609600"/>
          </a:xfrm>
        </p:spPr>
        <p:txBody>
          <a:bodyPr anchor="ctr"/>
          <a:lstStyle>
            <a:lvl1pPr algn="ctr">
              <a:defRPr sz="800"/>
            </a:lvl1pPr>
            <a:extLst/>
          </a:lstStyle>
          <a:p>
            <a:pPr lvl="0"/>
            <a:r>
              <a:rPr lang="en-US" dirty="0" smtClean="0"/>
              <a:t>Description</a:t>
            </a:r>
            <a:endParaRPr lang="en-US" dirty="0"/>
          </a:p>
        </p:txBody>
      </p:sp>
      <p:sp>
        <p:nvSpPr>
          <p:cNvPr id="39" name="Rectangle 51"/>
          <p:cNvSpPr>
            <a:spLocks noGrp="1"/>
          </p:cNvSpPr>
          <p:nvPr>
            <p:ph type="body" sz="quarter" idx="46"/>
          </p:nvPr>
        </p:nvSpPr>
        <p:spPr>
          <a:xfrm>
            <a:off x="304800" y="381000"/>
            <a:ext cx="8077200" cy="838200"/>
          </a:xfrm>
        </p:spPr>
        <p:txBody>
          <a:bodyPr/>
          <a:lstStyle>
            <a:lvl1pPr>
              <a:defRPr sz="1200"/>
            </a:lvl1pPr>
            <a:extLst/>
          </a:lstStyle>
          <a:p>
            <a:pPr lvl="0"/>
            <a:r>
              <a:rPr lang="en-US" smtClean="0"/>
              <a:t>Click to edit Master text styles</a:t>
            </a:r>
          </a:p>
        </p:txBody>
      </p:sp>
      <p:sp>
        <p:nvSpPr>
          <p:cNvPr id="42" name="Rectangle 42"/>
          <p:cNvSpPr>
            <a:spLocks noGrp="1"/>
          </p:cNvSpPr>
          <p:nvPr>
            <p:ph type="dt" sz="half" idx="47"/>
          </p:nvPr>
        </p:nvSpPr>
        <p:spPr/>
        <p:txBody>
          <a:bodyPr/>
          <a:lstStyle>
            <a:extLst/>
          </a:lstStyle>
          <a:p>
            <a:pPr algn="r"/>
            <a:fld id="{E8BD303E-7304-41BE-B693-A76D7275A3B0}" type="datetime1">
              <a:rPr lang="en-US" smtClean="0"/>
              <a:pPr algn="r"/>
              <a:t>2/3/2020</a:t>
            </a:fld>
            <a:endParaRPr lang="en-US"/>
          </a:p>
        </p:txBody>
      </p:sp>
      <p:sp>
        <p:nvSpPr>
          <p:cNvPr id="43" name="Rectangle 43"/>
          <p:cNvSpPr>
            <a:spLocks noGrp="1"/>
          </p:cNvSpPr>
          <p:nvPr>
            <p:ph type="sldNum" sz="quarter" idx="48"/>
          </p:nvPr>
        </p:nvSpPr>
        <p:spPr/>
        <p:txBody>
          <a:bodyPr/>
          <a:lstStyle>
            <a:extLst/>
          </a:lstStyle>
          <a:p>
            <a:pPr algn="r"/>
            <a:fld id="{256D3EEF-DE4E-429D-8EC4-DDC531AFF587}" type="slidenum">
              <a:rPr lang="en-US" sz="1000" smtClean="0"/>
              <a:pPr algn="r"/>
              <a:t>‹#›</a:t>
            </a:fld>
            <a:endParaRPr lang="en-US"/>
          </a:p>
        </p:txBody>
      </p:sp>
      <p:sp>
        <p:nvSpPr>
          <p:cNvPr id="45" name="Rectangle 45"/>
          <p:cNvSpPr>
            <a:spLocks noGrp="1"/>
          </p:cNvSpPr>
          <p:nvPr>
            <p:ph type="ftr" sz="quarter" idx="49"/>
          </p:nvPr>
        </p:nvSpPr>
        <p:spPr/>
        <p:txBody>
          <a:bodyPr/>
          <a:lstStyle>
            <a:extLst/>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37" name="Rectangle 37"/>
          <p:cNvSpPr>
            <a:spLocks noGrp="1"/>
          </p:cNvSpPr>
          <p:nvPr>
            <p:ph type="body" sz="quarter" idx="13" hasCustomPrompt="1"/>
          </p:nvPr>
        </p:nvSpPr>
        <p:spPr>
          <a:xfrm>
            <a:off x="310896" y="381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3" name="Rectangle 37"/>
          <p:cNvSpPr>
            <a:spLocks noGrp="1"/>
          </p:cNvSpPr>
          <p:nvPr>
            <p:ph type="body" sz="quarter" idx="15" hasCustomPrompt="1"/>
          </p:nvPr>
        </p:nvSpPr>
        <p:spPr>
          <a:xfrm>
            <a:off x="304800" y="838200"/>
            <a:ext cx="7391400"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1" name="Rectangle 37"/>
          <p:cNvSpPr>
            <a:spLocks noGrp="1"/>
          </p:cNvSpPr>
          <p:nvPr>
            <p:ph type="body" sz="quarter" idx="17" hasCustomPrompt="1"/>
          </p:nvPr>
        </p:nvSpPr>
        <p:spPr>
          <a:xfrm>
            <a:off x="310896" y="12954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5" name="Rectangle 37"/>
          <p:cNvSpPr>
            <a:spLocks noGrp="1"/>
          </p:cNvSpPr>
          <p:nvPr>
            <p:ph type="body" sz="quarter" idx="19" hasCustomPrompt="1"/>
          </p:nvPr>
        </p:nvSpPr>
        <p:spPr>
          <a:xfrm>
            <a:off x="310896" y="17526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47" name="Rectangle 37"/>
          <p:cNvSpPr>
            <a:spLocks noGrp="1"/>
          </p:cNvSpPr>
          <p:nvPr>
            <p:ph type="body" sz="quarter" idx="21" hasCustomPrompt="1"/>
          </p:nvPr>
        </p:nvSpPr>
        <p:spPr>
          <a:xfrm>
            <a:off x="310896" y="22098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49" name="Rectangle 37"/>
          <p:cNvSpPr>
            <a:spLocks noGrp="1"/>
          </p:cNvSpPr>
          <p:nvPr>
            <p:ph type="body" sz="quarter" idx="23" hasCustomPrompt="1"/>
          </p:nvPr>
        </p:nvSpPr>
        <p:spPr>
          <a:xfrm>
            <a:off x="310896" y="2667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1" name="Rectangle 37"/>
          <p:cNvSpPr>
            <a:spLocks noGrp="1"/>
          </p:cNvSpPr>
          <p:nvPr>
            <p:ph type="body" sz="quarter" idx="25" hasCustomPrompt="1"/>
          </p:nvPr>
        </p:nvSpPr>
        <p:spPr>
          <a:xfrm>
            <a:off x="310896" y="31242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3" name="Rectangle 37"/>
          <p:cNvSpPr>
            <a:spLocks noGrp="1"/>
          </p:cNvSpPr>
          <p:nvPr>
            <p:ph type="body" sz="quarter" idx="27" hasCustomPrompt="1"/>
          </p:nvPr>
        </p:nvSpPr>
        <p:spPr>
          <a:xfrm>
            <a:off x="310896" y="35814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5" name="Rectangle 37"/>
          <p:cNvSpPr>
            <a:spLocks noGrp="1"/>
          </p:cNvSpPr>
          <p:nvPr>
            <p:ph type="body" sz="quarter" idx="29" hasCustomPrompt="1"/>
          </p:nvPr>
        </p:nvSpPr>
        <p:spPr>
          <a:xfrm>
            <a:off x="310896" y="40386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57" name="Rectangle 37"/>
          <p:cNvSpPr>
            <a:spLocks noGrp="1"/>
          </p:cNvSpPr>
          <p:nvPr>
            <p:ph type="body" sz="quarter" idx="31" hasCustomPrompt="1"/>
          </p:nvPr>
        </p:nvSpPr>
        <p:spPr>
          <a:xfrm>
            <a:off x="310896" y="44958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26" name="Rectangle 37"/>
          <p:cNvSpPr>
            <a:spLocks noGrp="1"/>
          </p:cNvSpPr>
          <p:nvPr>
            <p:ph type="body" sz="quarter" idx="33" hasCustomPrompt="1"/>
          </p:nvPr>
        </p:nvSpPr>
        <p:spPr>
          <a:xfrm>
            <a:off x="310896" y="4953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28" name="Rectangle 37"/>
          <p:cNvSpPr>
            <a:spLocks noGrp="1"/>
          </p:cNvSpPr>
          <p:nvPr>
            <p:ph type="body" sz="quarter" idx="35" hasCustomPrompt="1"/>
          </p:nvPr>
        </p:nvSpPr>
        <p:spPr>
          <a:xfrm>
            <a:off x="310896" y="54102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98" name="Rectangle 37"/>
          <p:cNvSpPr>
            <a:spLocks noGrp="1"/>
          </p:cNvSpPr>
          <p:nvPr>
            <p:ph type="body" sz="quarter" idx="14" hasCustomPrompt="1"/>
          </p:nvPr>
        </p:nvSpPr>
        <p:spPr>
          <a:xfrm>
            <a:off x="7696200" y="381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dirty="0"/>
          </a:p>
        </p:txBody>
      </p:sp>
      <p:sp>
        <p:nvSpPr>
          <p:cNvPr id="44" name="Rectangle 37"/>
          <p:cNvSpPr>
            <a:spLocks noGrp="1"/>
          </p:cNvSpPr>
          <p:nvPr>
            <p:ph type="body" sz="quarter" idx="16" hasCustomPrompt="1"/>
          </p:nvPr>
        </p:nvSpPr>
        <p:spPr>
          <a:xfrm>
            <a:off x="7696200" y="838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2" name="Rectangle 37"/>
          <p:cNvSpPr>
            <a:spLocks noGrp="1"/>
          </p:cNvSpPr>
          <p:nvPr>
            <p:ph type="body" sz="quarter" idx="18" hasCustomPrompt="1"/>
          </p:nvPr>
        </p:nvSpPr>
        <p:spPr>
          <a:xfrm>
            <a:off x="7696200" y="1295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6" name="Rectangle 37"/>
          <p:cNvSpPr>
            <a:spLocks noGrp="1"/>
          </p:cNvSpPr>
          <p:nvPr>
            <p:ph type="body" sz="quarter" idx="20" hasCustomPrompt="1"/>
          </p:nvPr>
        </p:nvSpPr>
        <p:spPr>
          <a:xfrm>
            <a:off x="7696200" y="1752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8" name="Rectangle 37"/>
          <p:cNvSpPr>
            <a:spLocks noGrp="1"/>
          </p:cNvSpPr>
          <p:nvPr>
            <p:ph type="body" sz="quarter" idx="22" hasCustomPrompt="1"/>
          </p:nvPr>
        </p:nvSpPr>
        <p:spPr>
          <a:xfrm>
            <a:off x="7696200" y="2209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0" name="Rectangle 37"/>
          <p:cNvSpPr>
            <a:spLocks noGrp="1"/>
          </p:cNvSpPr>
          <p:nvPr>
            <p:ph type="body" sz="quarter" idx="24" hasCustomPrompt="1"/>
          </p:nvPr>
        </p:nvSpPr>
        <p:spPr>
          <a:xfrm>
            <a:off x="7696200" y="2667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2" name="Rectangle 37"/>
          <p:cNvSpPr>
            <a:spLocks noGrp="1"/>
          </p:cNvSpPr>
          <p:nvPr>
            <p:ph type="body" sz="quarter" idx="26" hasCustomPrompt="1"/>
          </p:nvPr>
        </p:nvSpPr>
        <p:spPr>
          <a:xfrm>
            <a:off x="7696200" y="3124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4" name="Rectangle 37"/>
          <p:cNvSpPr>
            <a:spLocks noGrp="1"/>
          </p:cNvSpPr>
          <p:nvPr>
            <p:ph type="body" sz="quarter" idx="28" hasCustomPrompt="1"/>
          </p:nvPr>
        </p:nvSpPr>
        <p:spPr>
          <a:xfrm>
            <a:off x="7696200" y="3581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6" name="Rectangle 37"/>
          <p:cNvSpPr>
            <a:spLocks noGrp="1"/>
          </p:cNvSpPr>
          <p:nvPr>
            <p:ph type="body" sz="quarter" idx="30" hasCustomPrompt="1"/>
          </p:nvPr>
        </p:nvSpPr>
        <p:spPr>
          <a:xfrm>
            <a:off x="7696200" y="4038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8" name="Rectangle 37"/>
          <p:cNvSpPr>
            <a:spLocks noGrp="1"/>
          </p:cNvSpPr>
          <p:nvPr>
            <p:ph type="body" sz="quarter" idx="32" hasCustomPrompt="1"/>
          </p:nvPr>
        </p:nvSpPr>
        <p:spPr>
          <a:xfrm>
            <a:off x="7696200" y="4495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27" name="Rectangle 37"/>
          <p:cNvSpPr>
            <a:spLocks noGrp="1"/>
          </p:cNvSpPr>
          <p:nvPr>
            <p:ph type="body" sz="quarter" idx="34" hasCustomPrompt="1"/>
          </p:nvPr>
        </p:nvSpPr>
        <p:spPr>
          <a:xfrm>
            <a:off x="7696200" y="4953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29" name="Rectangle 37"/>
          <p:cNvSpPr>
            <a:spLocks noGrp="1"/>
          </p:cNvSpPr>
          <p:nvPr>
            <p:ph type="body" sz="quarter" idx="36" hasCustomPrompt="1"/>
          </p:nvPr>
        </p:nvSpPr>
        <p:spPr>
          <a:xfrm>
            <a:off x="7696200" y="5410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30" name="Rectangle 37"/>
          <p:cNvSpPr>
            <a:spLocks noGrp="1"/>
          </p:cNvSpPr>
          <p:nvPr>
            <p:ph type="body" sz="quarter" idx="37" hasCustomPrompt="1"/>
          </p:nvPr>
        </p:nvSpPr>
        <p:spPr>
          <a:xfrm>
            <a:off x="310896" y="5867400"/>
            <a:ext cx="7385304" cy="228600"/>
          </a:xfrm>
          <a:solidFill>
            <a:schemeClr val="tx2">
              <a:tint val="40000"/>
            </a:schemeClr>
          </a:solidFill>
        </p:spPr>
        <p:txBody>
          <a:bodyPr anchor="ctr">
            <a:noAutofit/>
          </a:bodyPr>
          <a:lstStyle>
            <a:lvl1pPr>
              <a:buFontTx/>
              <a:buNone/>
              <a:defRPr sz="1100"/>
            </a:lvl1pPr>
            <a:extLst/>
          </a:lstStyle>
          <a:p>
            <a:pPr lvl="0"/>
            <a:r>
              <a:rPr lang="en-US" dirty="0" smtClean="0"/>
              <a:t>Click to add agenda item</a:t>
            </a:r>
            <a:endParaRPr lang="en-US" dirty="0"/>
          </a:p>
        </p:txBody>
      </p:sp>
      <p:sp>
        <p:nvSpPr>
          <p:cNvPr id="31" name="Rectangle 37"/>
          <p:cNvSpPr>
            <a:spLocks noGrp="1"/>
          </p:cNvSpPr>
          <p:nvPr>
            <p:ph type="body" sz="quarter" idx="38" hasCustomPrompt="1"/>
          </p:nvPr>
        </p:nvSpPr>
        <p:spPr>
          <a:xfrm>
            <a:off x="7696200" y="5867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32" name="Rectangle 32"/>
          <p:cNvSpPr>
            <a:spLocks noGrp="1"/>
          </p:cNvSpPr>
          <p:nvPr>
            <p:ph type="dt" sz="half" idx="39"/>
          </p:nvPr>
        </p:nvSpPr>
        <p:spPr/>
        <p:txBody>
          <a:bodyPr/>
          <a:lstStyle>
            <a:lvl1pPr>
              <a:defRPr sz="1100"/>
            </a:lvl1pPr>
            <a:extLst/>
          </a:lstStyle>
          <a:p>
            <a:pPr algn="r"/>
            <a:fld id="{F17F374F-8F2E-42FC-B8C0-8EDFCA32CD96}" type="datetime1">
              <a:rPr lang="en-US" sz="1100" smtClean="0"/>
              <a:pPr algn="r"/>
              <a:t>2/3/2020</a:t>
            </a:fld>
            <a:endParaRPr lang="en-US" sz="1100"/>
          </a:p>
        </p:txBody>
      </p:sp>
      <p:sp>
        <p:nvSpPr>
          <p:cNvPr id="33" name="Rectangle 33"/>
          <p:cNvSpPr>
            <a:spLocks noGrp="1"/>
          </p:cNvSpPr>
          <p:nvPr>
            <p:ph type="sldNum" sz="quarter" idx="40"/>
          </p:nvPr>
        </p:nvSpPr>
        <p:spPr/>
        <p:txBody>
          <a:bodyPr/>
          <a:lstStyle>
            <a:extLst/>
          </a:lstStyle>
          <a:p>
            <a:pPr algn="r"/>
            <a:fld id="{256D3EEF-DE4E-429D-8EC4-DDC531AFF587}" type="slidenum">
              <a:rPr lang="en-US" sz="1000" smtClean="0"/>
              <a:pPr algn="r"/>
              <a:t>‹#›</a:t>
            </a:fld>
            <a:endParaRPr lang="en-US"/>
          </a:p>
        </p:txBody>
      </p:sp>
      <p:sp>
        <p:nvSpPr>
          <p:cNvPr id="34" name="Rectangle 34"/>
          <p:cNvSpPr>
            <a:spLocks noGrp="1"/>
          </p:cNvSpPr>
          <p:nvPr>
            <p:ph type="ftr" sz="quarter" idx="41"/>
          </p:nvPr>
        </p:nvSpPr>
        <p:spPr/>
        <p:txBody>
          <a:bodyPr/>
          <a:lstStyle>
            <a:extLst/>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9" name="Rectangle 8"/>
          <p:cNvSpPr/>
          <p:nvPr userDrawn="1"/>
        </p:nvSpPr>
        <p:spPr>
          <a:xfrm>
            <a:off x="0" y="4038600"/>
            <a:ext cx="9144000" cy="609600"/>
          </a:xfrm>
          <a:prstGeom prst="rect">
            <a:avLst/>
          </a:prstGeom>
          <a:solidFill>
            <a:schemeClr val="accent6">
              <a:shade val="7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4" name="Title 13"/>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5A8D346D-A53F-433C-9D37-45A337EA482C}" type="datetime1">
              <a:rPr lang="en-US" smtClean="0"/>
              <a:pPr/>
              <a:t>2/3/2020</a:t>
            </a:fld>
            <a:endParaRPr lang="en-US" dirty="0"/>
          </a:p>
        </p:txBody>
      </p:sp>
      <p:sp>
        <p:nvSpPr>
          <p:cNvPr id="4" name="Rectangle 4"/>
          <p:cNvSpPr>
            <a:spLocks noGrp="1"/>
          </p:cNvSpPr>
          <p:nvPr>
            <p:ph type="ftr" sz="quarter" idx="11"/>
          </p:nvPr>
        </p:nvSpPr>
        <p:spPr>
          <a:xfrm>
            <a:off x="2705100" y="6477000"/>
            <a:ext cx="3733800" cy="304800"/>
          </a:xfrm>
        </p:spPr>
        <p:txBody>
          <a:bodyPr/>
          <a:lstStyle>
            <a:lvl1pPr>
              <a:defRPr>
                <a:solidFill>
                  <a:schemeClr val="bg1"/>
                </a:solidFill>
              </a:defRPr>
            </a:lvl1pPr>
            <a:extLst/>
          </a:lstStyle>
          <a:p>
            <a:endParaRPr lang="en-US" dirty="0">
              <a:solidFill>
                <a:schemeClr val="bg1"/>
              </a:solidFill>
            </a:endParaRPr>
          </a:p>
        </p:txBody>
      </p:sp>
      <p:sp>
        <p:nvSpPr>
          <p:cNvPr id="13" name="Slide Number Placeholder 12"/>
          <p:cNvSpPr>
            <a:spLocks noGrp="1"/>
          </p:cNvSpPr>
          <p:nvPr>
            <p:ph type="sldNum" sz="quarter" idx="12"/>
          </p:nvPr>
        </p:nvSpPr>
        <p:spPr>
          <a:xfrm>
            <a:off x="6477000" y="6477000"/>
            <a:ext cx="1021080" cy="304800"/>
          </a:xfrm>
        </p:spPr>
        <p:txBody>
          <a:bodyPr anchor="ctr"/>
          <a:lstStyle>
            <a:extLst/>
          </a:lstStyle>
          <a:p>
            <a:pPr algn="r"/>
            <a:fld id="{256D3EEF-DE4E-429D-8EC4-DDC531AFF587}" type="slidenum">
              <a:rPr lang="en-US" sz="1000" smtClean="0"/>
              <a:pPr algn="r"/>
              <a:t>‹#›</a:t>
            </a:fld>
            <a:endParaRPr lang="en-US" dirty="0"/>
          </a:p>
        </p:txBody>
      </p:sp>
      <p:pic>
        <p:nvPicPr>
          <p:cNvPr id="10" name="Rectangle 9"/>
          <p:cNvPicPr>
            <a:picLocks noChangeAspect="1"/>
          </p:cNvPicPr>
          <p:nvPr/>
        </p:nvPicPr>
        <p:blipFill>
          <a:blip r:embed="rId2">
            <a:duotone>
              <a:schemeClr val="accent4"/>
              <a:srgbClr val="FFFFFF"/>
            </a:duotone>
          </a:blip>
          <a:stretch>
            <a:fillRect/>
          </a:stretch>
        </p:blipFill>
        <p:spPr>
          <a:xfrm>
            <a:off x="7601712" y="6239256"/>
            <a:ext cx="838200" cy="616077"/>
          </a:xfrm>
          <a:prstGeom prst="rect">
            <a:avLst/>
          </a:prstGeom>
          <a:noFill/>
          <a:ln>
            <a:noFill/>
          </a:ln>
        </p:spPr>
      </p:pic>
      <p:sp>
        <p:nvSpPr>
          <p:cNvPr id="11" name="Rectangle 10"/>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ing Only">
    <p:spTree>
      <p:nvGrpSpPr>
        <p:cNvPr id="1" name=""/>
        <p:cNvGrpSpPr/>
        <p:nvPr/>
      </p:nvGrpSpPr>
      <p:grpSpPr>
        <a:xfrm>
          <a:off x="0" y="0"/>
          <a:ext cx="0" cy="0"/>
          <a:chOff x="0" y="0"/>
          <a:chExt cx="0" cy="0"/>
        </a:xfrm>
      </p:grpSpPr>
      <p:sp>
        <p:nvSpPr>
          <p:cNvPr id="29" name="Rectangle 2"/>
          <p:cNvSpPr>
            <a:spLocks noGrp="1"/>
          </p:cNvSpPr>
          <p:nvPr>
            <p:ph type="title"/>
          </p:nvPr>
        </p:nvSpPr>
        <p:spPr/>
        <p:txBody>
          <a:bodyPr/>
          <a:lstStyle>
            <a:extLst/>
          </a:lstStyle>
          <a:p>
            <a:r>
              <a:rPr lang="en-US" smtClean="0"/>
              <a:t>Click to edit Master title style</a:t>
            </a:r>
            <a:endParaRPr lang="en-US"/>
          </a:p>
        </p:txBody>
      </p:sp>
      <p:sp>
        <p:nvSpPr>
          <p:cNvPr id="19" name="Rectangle 8"/>
          <p:cNvSpPr>
            <a:spLocks noGrp="1"/>
          </p:cNvSpPr>
          <p:nvPr>
            <p:ph type="body" sz="quarter" idx="13" hasCustomPrompt="1"/>
          </p:nvPr>
        </p:nvSpPr>
        <p:spPr>
          <a:xfrm>
            <a:off x="304800" y="381000"/>
            <a:ext cx="80772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7" name="Rectangle 7"/>
          <p:cNvSpPr>
            <a:spLocks noGrp="1"/>
          </p:cNvSpPr>
          <p:nvPr>
            <p:ph type="dt" sz="half" idx="14"/>
          </p:nvPr>
        </p:nvSpPr>
        <p:spPr/>
        <p:txBody>
          <a:bodyPr/>
          <a:lstStyle>
            <a:extLst/>
          </a:lstStyle>
          <a:p>
            <a:pPr algn="r"/>
            <a:fld id="{F7F1F872-C5DE-403B-85F0-1024E6CA1886}" type="datetime1">
              <a:rPr lang="en-US" smtClean="0"/>
              <a:pPr algn="r"/>
              <a:t>2/3/2020</a:t>
            </a:fld>
            <a:endParaRPr lang="en-US"/>
          </a:p>
        </p:txBody>
      </p:sp>
      <p:sp>
        <p:nvSpPr>
          <p:cNvPr id="8" name="Rectangle 8"/>
          <p:cNvSpPr>
            <a:spLocks noGrp="1"/>
          </p:cNvSpPr>
          <p:nvPr>
            <p:ph type="sldNum" sz="quarter" idx="15"/>
          </p:nvPr>
        </p:nvSpPr>
        <p:spPr/>
        <p:txBody>
          <a:bodyPr/>
          <a:lstStyle>
            <a:extLst/>
          </a:lstStyle>
          <a:p>
            <a:pPr algn="r"/>
            <a:fld id="{256D3EEF-DE4E-429D-8EC4-DDC531AFF587}" type="slidenum">
              <a:rPr lang="en-US" sz="1000" smtClean="0"/>
              <a:pPr algn="r"/>
              <a:t>‹#›</a:t>
            </a:fld>
            <a:endParaRPr lang="en-US"/>
          </a:p>
        </p:txBody>
      </p:sp>
      <p:sp>
        <p:nvSpPr>
          <p:cNvPr id="9" name="Rectangle 9"/>
          <p:cNvSpPr>
            <a:spLocks noGrp="1"/>
          </p:cNvSpPr>
          <p:nvPr>
            <p:ph type="ftr" sz="quarter" idx="16"/>
          </p:nvPr>
        </p:nvSpPr>
        <p:spPr/>
        <p:txBody>
          <a:bodyPr/>
          <a:lstStyle>
            <a:extLst/>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8" name="Rectangle 2"/>
          <p:cNvSpPr>
            <a:spLocks noGrp="1"/>
          </p:cNvSpPr>
          <p:nvPr>
            <p:ph type="title"/>
          </p:nvPr>
        </p:nvSpPr>
        <p:spPr/>
        <p:txBody>
          <a:bodyPr/>
          <a:lstStyle>
            <a:extLst/>
          </a:lstStyle>
          <a:p>
            <a:r>
              <a:rPr lang="en-US" smtClean="0"/>
              <a:t>Click to edit Master title style</a:t>
            </a:r>
            <a:endParaRPr lang="en-US"/>
          </a:p>
        </p:txBody>
      </p:sp>
      <p:sp>
        <p:nvSpPr>
          <p:cNvPr id="6" name="Rectangle 6"/>
          <p:cNvSpPr>
            <a:spLocks noGrp="1"/>
          </p:cNvSpPr>
          <p:nvPr>
            <p:ph type="dt" sz="half" idx="10"/>
          </p:nvPr>
        </p:nvSpPr>
        <p:spPr/>
        <p:txBody>
          <a:bodyPr/>
          <a:lstStyle>
            <a:extLst/>
          </a:lstStyle>
          <a:p>
            <a:pPr algn="r"/>
            <a:fld id="{73B9D0E9-7F95-4423-9114-95494EF8154E}" type="datetime1">
              <a:rPr lang="en-US" smtClean="0"/>
              <a:pPr algn="r"/>
              <a:t>2/3/2020</a:t>
            </a:fld>
            <a:endParaRPr lang="en-US"/>
          </a:p>
        </p:txBody>
      </p:sp>
      <p:sp>
        <p:nvSpPr>
          <p:cNvPr id="8" name="Rectangle 8"/>
          <p:cNvSpPr>
            <a:spLocks noGrp="1"/>
          </p:cNvSpPr>
          <p:nvPr>
            <p:ph type="sldNum" sz="quarter" idx="11"/>
          </p:nvPr>
        </p:nvSpPr>
        <p:spPr/>
        <p:txBody>
          <a:bodyPr/>
          <a:lstStyle>
            <a:extLst/>
          </a:lstStyle>
          <a:p>
            <a:pPr algn="r"/>
            <a:fld id="{256D3EEF-DE4E-429D-8EC4-DDC531AFF587}" type="slidenum">
              <a:rPr lang="en-US" sz="1000" smtClean="0"/>
              <a:pPr algn="r"/>
              <a:t>‹#›</a:t>
            </a:fld>
            <a:endParaRPr lang="en-US"/>
          </a:p>
        </p:txBody>
      </p:sp>
      <p:sp>
        <p:nvSpPr>
          <p:cNvPr id="9" name="Rectangle 9"/>
          <p:cNvSpPr>
            <a:spLocks noGrp="1"/>
          </p:cNvSpPr>
          <p:nvPr>
            <p:ph type="ftr" sz="quarter" idx="12"/>
          </p:nvPr>
        </p:nvSpPr>
        <p:spPr/>
        <p:txBody>
          <a:bodyPr/>
          <a:lstStyle>
            <a:extLst/>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Up">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8" name="Rectangle 8"/>
          <p:cNvSpPr>
            <a:spLocks noGrp="1"/>
          </p:cNvSpPr>
          <p:nvPr>
            <p:ph type="body" sz="quarter" idx="13" hasCustomPrompt="1"/>
          </p:nvPr>
        </p:nvSpPr>
        <p:spPr>
          <a:xfrm>
            <a:off x="304800" y="381000"/>
            <a:ext cx="80772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1" name="Rectangle 11"/>
          <p:cNvSpPr>
            <a:spLocks noGrp="1"/>
          </p:cNvSpPr>
          <p:nvPr>
            <p:ph sz="quarter" idx="15"/>
          </p:nvPr>
        </p:nvSpPr>
        <p:spPr>
          <a:xfrm>
            <a:off x="304800" y="609600"/>
            <a:ext cx="80772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9"/>
          <p:cNvSpPr>
            <a:spLocks noGrp="1"/>
          </p:cNvSpPr>
          <p:nvPr>
            <p:ph type="dt" sz="half" idx="16"/>
          </p:nvPr>
        </p:nvSpPr>
        <p:spPr/>
        <p:txBody>
          <a:bodyPr/>
          <a:lstStyle>
            <a:extLst/>
          </a:lstStyle>
          <a:p>
            <a:pPr algn="r"/>
            <a:fld id="{828FD173-2CB3-4214-8741-970D8D476901}" type="datetime1">
              <a:rPr lang="en-US" smtClean="0"/>
              <a:pPr algn="r"/>
              <a:t>2/3/2020</a:t>
            </a:fld>
            <a:endParaRPr lang="en-US"/>
          </a:p>
        </p:txBody>
      </p:sp>
      <p:sp>
        <p:nvSpPr>
          <p:cNvPr id="10" name="Rectangle 10"/>
          <p:cNvSpPr>
            <a:spLocks noGrp="1"/>
          </p:cNvSpPr>
          <p:nvPr>
            <p:ph type="sldNum" sz="quarter" idx="17"/>
          </p:nvPr>
        </p:nvSpPr>
        <p:spPr/>
        <p:txBody>
          <a:bodyPr/>
          <a:lstStyle>
            <a:extLst/>
          </a:lstStyle>
          <a:p>
            <a:pPr algn="r"/>
            <a:fld id="{256D3EEF-DE4E-429D-8EC4-DDC531AFF587}" type="slidenum">
              <a:rPr lang="en-US" sz="1000" smtClean="0"/>
              <a:pPr algn="r"/>
              <a:t>‹#›</a:t>
            </a:fld>
            <a:endParaRPr lang="en-US"/>
          </a:p>
        </p:txBody>
      </p:sp>
      <p:sp>
        <p:nvSpPr>
          <p:cNvPr id="12" name="Rectangle 12"/>
          <p:cNvSpPr>
            <a:spLocks noGrp="1"/>
          </p:cNvSpPr>
          <p:nvPr>
            <p:ph type="ftr" sz="quarter" idx="18"/>
          </p:nvPr>
        </p:nvSpPr>
        <p:spPr/>
        <p:txBody>
          <a:bodyPr/>
          <a:lstStyle>
            <a:extLst/>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31"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9"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6" hasCustomPrompt="1"/>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7"/>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18"/>
          </p:nvPr>
        </p:nvSpPr>
        <p:spPr/>
        <p:txBody>
          <a:bodyPr/>
          <a:lstStyle>
            <a:extLst/>
          </a:lstStyle>
          <a:p>
            <a:pPr algn="r"/>
            <a:fld id="{A1704A40-8D3B-4404-9986-2B5D36474D63}" type="datetime1">
              <a:rPr lang="en-US" smtClean="0"/>
              <a:pPr algn="r"/>
              <a:t>2/3/2020</a:t>
            </a:fld>
            <a:endParaRPr lang="en-US"/>
          </a:p>
        </p:txBody>
      </p:sp>
      <p:sp>
        <p:nvSpPr>
          <p:cNvPr id="16" name="Rectangle 16"/>
          <p:cNvSpPr>
            <a:spLocks noGrp="1"/>
          </p:cNvSpPr>
          <p:nvPr>
            <p:ph type="sldNum" sz="quarter" idx="19"/>
          </p:nvPr>
        </p:nvSpPr>
        <p:spPr/>
        <p:txBody>
          <a:bodyPr/>
          <a:lstStyle>
            <a:extLst/>
          </a:lstStyle>
          <a:p>
            <a:pPr algn="r"/>
            <a:fld id="{256D3EEF-DE4E-429D-8EC4-DDC531AFF587}" type="slidenum">
              <a:rPr lang="en-US" sz="1000" smtClean="0"/>
              <a:pPr algn="r"/>
              <a:t>‹#›</a:t>
            </a:fld>
            <a:endParaRPr lang="en-US"/>
          </a:p>
        </p:txBody>
      </p:sp>
      <p:sp>
        <p:nvSpPr>
          <p:cNvPr id="17" name="Rectangle 17"/>
          <p:cNvSpPr>
            <a:spLocks noGrp="1"/>
          </p:cNvSpPr>
          <p:nvPr>
            <p:ph type="ftr" sz="quarter" idx="20"/>
          </p:nvPr>
        </p:nvSpPr>
        <p:spPr/>
        <p:txBody>
          <a:bodyPr/>
          <a:lstStyle>
            <a:extLst/>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Up: 2 left, 1 right">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9"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Rectangle 8"/>
          <p:cNvSpPr>
            <a:spLocks noGrp="1"/>
          </p:cNvSpPr>
          <p:nvPr>
            <p:ph type="body" sz="quarter" idx="18" hasCustomPrompt="1"/>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9"/>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20"/>
          </p:nvPr>
        </p:nvSpPr>
        <p:spPr/>
        <p:txBody>
          <a:bodyPr/>
          <a:lstStyle>
            <a:extLst/>
          </a:lstStyle>
          <a:p>
            <a:pPr algn="r"/>
            <a:fld id="{DE3B91AD-F2C9-43CB-A84C-1D5C130F2509}" type="datetime1">
              <a:rPr lang="en-US" smtClean="0"/>
              <a:pPr algn="r"/>
              <a:t>2/3/2020</a:t>
            </a:fld>
            <a:endParaRPr lang="en-US"/>
          </a:p>
        </p:txBody>
      </p:sp>
      <p:sp>
        <p:nvSpPr>
          <p:cNvPr id="19" name="Rectangle 19"/>
          <p:cNvSpPr>
            <a:spLocks noGrp="1"/>
          </p:cNvSpPr>
          <p:nvPr>
            <p:ph type="sldNum" sz="quarter" idx="21"/>
          </p:nvPr>
        </p:nvSpPr>
        <p:spPr/>
        <p:txBody>
          <a:bodyPr/>
          <a:lstStyle>
            <a:extLst/>
          </a:lstStyle>
          <a:p>
            <a:pPr algn="r"/>
            <a:fld id="{256D3EEF-DE4E-429D-8EC4-DDC531AFF587}" type="slidenum">
              <a:rPr lang="en-US" sz="1000" smtClean="0"/>
              <a:pPr algn="r"/>
              <a:t>‹#›</a:t>
            </a:fld>
            <a:endParaRPr lang="en-US"/>
          </a:p>
        </p:txBody>
      </p:sp>
      <p:sp>
        <p:nvSpPr>
          <p:cNvPr id="22" name="Rectangle 22"/>
          <p:cNvSpPr>
            <a:spLocks noGrp="1"/>
          </p:cNvSpPr>
          <p:nvPr>
            <p:ph type="ftr" sz="quarter" idx="22"/>
          </p:nvPr>
        </p:nvSpPr>
        <p:spPr/>
        <p:txBody>
          <a:bodyPr/>
          <a:lstStyle>
            <a:extLst/>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Rectangle 8"/>
          <p:cNvSpPr>
            <a:spLocks noGrp="1"/>
          </p:cNvSpPr>
          <p:nvPr>
            <p:ph type="body" sz="quarter" idx="16"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Rectangle 8"/>
          <p:cNvSpPr>
            <a:spLocks noGrp="1"/>
          </p:cNvSpPr>
          <p:nvPr>
            <p:ph type="body" sz="quarter" idx="18"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9"/>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21"/>
          <p:cNvSpPr>
            <a:spLocks noGrp="1"/>
          </p:cNvSpPr>
          <p:nvPr>
            <p:ph type="dt" sz="half" idx="20"/>
          </p:nvPr>
        </p:nvSpPr>
        <p:spPr/>
        <p:txBody>
          <a:bodyPr/>
          <a:lstStyle>
            <a:extLst/>
          </a:lstStyle>
          <a:p>
            <a:pPr algn="r"/>
            <a:fld id="{27D93220-918A-400D-B3FA-D8B22567DEBB}" type="datetime1">
              <a:rPr lang="en-US" smtClean="0"/>
              <a:pPr algn="r"/>
              <a:t>2/3/2020</a:t>
            </a:fld>
            <a:endParaRPr lang="en-US"/>
          </a:p>
        </p:txBody>
      </p:sp>
      <p:sp>
        <p:nvSpPr>
          <p:cNvPr id="22" name="Rectangle 22"/>
          <p:cNvSpPr>
            <a:spLocks noGrp="1"/>
          </p:cNvSpPr>
          <p:nvPr>
            <p:ph type="sldNum" sz="quarter" idx="21"/>
          </p:nvPr>
        </p:nvSpPr>
        <p:spPr/>
        <p:txBody>
          <a:bodyPr/>
          <a:lstStyle>
            <a:extLst/>
          </a:lstStyle>
          <a:p>
            <a:pPr algn="r"/>
            <a:fld id="{256D3EEF-DE4E-429D-8EC4-DDC531AFF587}" type="slidenum">
              <a:rPr lang="en-US" sz="1000" smtClean="0"/>
              <a:pPr algn="r"/>
              <a:t>‹#›</a:t>
            </a:fld>
            <a:endParaRPr lang="en-US"/>
          </a:p>
        </p:txBody>
      </p:sp>
      <p:sp>
        <p:nvSpPr>
          <p:cNvPr id="23" name="Rectangle 23"/>
          <p:cNvSpPr>
            <a:spLocks noGrp="1"/>
          </p:cNvSpPr>
          <p:nvPr>
            <p:ph type="ftr" sz="quarter" idx="22"/>
          </p:nvPr>
        </p:nvSpPr>
        <p:spPr/>
        <p:txBody>
          <a:bodyPr/>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10"/>
          <p:cNvSpPr/>
          <p:nvPr/>
        </p:nvSpPr>
        <p:spPr>
          <a:xfrm>
            <a:off x="8610600" y="0"/>
            <a:ext cx="5334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title"/>
          </p:nvPr>
        </p:nvSpPr>
        <p:spPr>
          <a:xfrm>
            <a:off x="8610600" y="381000"/>
            <a:ext cx="533400" cy="5867400"/>
          </a:xfrm>
          <a:prstGeom prst="rect">
            <a:avLst/>
          </a:prstGeom>
        </p:spPr>
        <p:txBody>
          <a:bodyPr vert="vert" anchor="ctr">
            <a:normAutofit/>
          </a:bodyPr>
          <a:lstStyle>
            <a:extLst/>
          </a:lstStyle>
          <a:p>
            <a:r>
              <a:rPr lang="en-US" smtClean="0"/>
              <a:t>Click to edit Master title style</a:t>
            </a:r>
            <a:endParaRPr lang="en-US" dirty="0"/>
          </a:p>
        </p:txBody>
      </p:sp>
      <p:sp>
        <p:nvSpPr>
          <p:cNvPr id="3" name="Rectangle 3"/>
          <p:cNvSpPr>
            <a:spLocks noGrp="1"/>
          </p:cNvSpPr>
          <p:nvPr>
            <p:ph type="body" idx="1"/>
          </p:nvPr>
        </p:nvSpPr>
        <p:spPr>
          <a:xfrm>
            <a:off x="304800" y="381000"/>
            <a:ext cx="8077200" cy="586740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2"/>
          </p:nvPr>
        </p:nvSpPr>
        <p:spPr>
          <a:xfrm>
            <a:off x="7010400" y="76200"/>
            <a:ext cx="1371600" cy="228600"/>
          </a:xfrm>
          <a:prstGeom prst="rect">
            <a:avLst/>
          </a:prstGeom>
        </p:spPr>
        <p:txBody>
          <a:bodyPr vert="horz"/>
          <a:lstStyle>
            <a:lvl1pPr algn="ctr">
              <a:defRPr sz="1000">
                <a:solidFill>
                  <a:schemeClr val="tx1">
                    <a:tint val="65000"/>
                  </a:schemeClr>
                </a:solidFill>
              </a:defRPr>
            </a:lvl1pPr>
            <a:extLst/>
          </a:lstStyle>
          <a:p>
            <a:pPr algn="r"/>
            <a:fld id="{CCD717AA-EA39-47F3-8A0A-15B3575EDB53}" type="datetime1">
              <a:rPr lang="en-US" smtClean="0"/>
              <a:pPr algn="r"/>
              <a:t>2/3/2020</a:t>
            </a:fld>
            <a:endParaRPr lang="en-US" sz="1000" dirty="0">
              <a:solidFill>
                <a:schemeClr val="tx1">
                  <a:tint val="65000"/>
                </a:schemeClr>
              </a:solidFill>
            </a:endParaRPr>
          </a:p>
        </p:txBody>
      </p:sp>
      <p:sp>
        <p:nvSpPr>
          <p:cNvPr id="6" name="Rectangle 6"/>
          <p:cNvSpPr>
            <a:spLocks noGrp="1"/>
          </p:cNvSpPr>
          <p:nvPr>
            <p:ph type="sldNum" sz="quarter" idx="4"/>
          </p:nvPr>
        </p:nvSpPr>
        <p:spPr>
          <a:xfrm>
            <a:off x="6504432" y="6473952"/>
            <a:ext cx="990600" cy="304800"/>
          </a:xfrm>
          <a:prstGeom prst="rect">
            <a:avLst/>
          </a:prstGeom>
        </p:spPr>
        <p:txBody>
          <a:bodyPr vert="horz" anchor="ctr"/>
          <a:lstStyle>
            <a:lvl1pPr algn="r">
              <a:defRPr sz="1000"/>
            </a:lvl1pPr>
            <a:extLst/>
          </a:lstStyle>
          <a:p>
            <a:pPr algn="r"/>
            <a:fld id="{256D3EEF-DE4E-429D-8EC4-DDC531AFF587}" type="slidenum">
              <a:rPr lang="en-US" sz="1000" smtClean="0"/>
              <a:pPr algn="r"/>
              <a:t>‹#›</a:t>
            </a:fld>
            <a:endParaRPr lang="en-US" sz="1000" dirty="0"/>
          </a:p>
        </p:txBody>
      </p:sp>
      <p:sp>
        <p:nvSpPr>
          <p:cNvPr id="1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2" name="Rectangle 12"/>
          <p:cNvSpPr>
            <a:spLocks noGrp="1"/>
          </p:cNvSpPr>
          <p:nvPr>
            <p:ph type="ftr" sz="quarter" idx="3"/>
          </p:nvPr>
        </p:nvSpPr>
        <p:spPr>
          <a:xfrm>
            <a:off x="2705100" y="6477000"/>
            <a:ext cx="3733800" cy="304800"/>
          </a:xfrm>
          <a:prstGeom prst="rect">
            <a:avLst/>
          </a:prstGeom>
        </p:spPr>
        <p:txBody>
          <a:bodyPr vert="horz" anchor="ctr"/>
          <a:lstStyle>
            <a:lvl1pPr algn="ctr">
              <a:defRPr sz="1000">
                <a:solidFill>
                  <a:sysClr val="windowText" lastClr="000000"/>
                </a:solidFill>
              </a:defRPr>
            </a:lvl1pPr>
            <a:extLst/>
          </a:lstStyle>
          <a:p>
            <a:endParaRPr lang="en-US" sz="1000" dirty="0">
              <a:solidFill>
                <a:sysClr val="windowText" lastClr="000000"/>
              </a:solidFill>
            </a:endParaRPr>
          </a:p>
        </p:txBody>
      </p:sp>
      <p:pic>
        <p:nvPicPr>
          <p:cNvPr id="24" name="ContosoLogo.jpg"/>
          <p:cNvPicPr>
            <a:picLocks noChangeAspect="1"/>
          </p:cNvPicPr>
          <p:nvPr/>
        </p:nvPicPr>
        <p:blipFill>
          <a:blip r:embed="rId18">
            <a:duotone>
              <a:schemeClr val="accent4"/>
              <a:srgbClr val="FFFFFF"/>
            </a:duotone>
          </a:blip>
          <a:stretch>
            <a:fillRect/>
          </a:stretch>
        </p:blipFill>
        <p:spPr>
          <a:xfrm>
            <a:off x="7601712" y="6239256"/>
            <a:ext cx="838200" cy="616077"/>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3" r:id="rId10"/>
    <p:sldLayoutId id="2147483658" r:id="rId11"/>
    <p:sldLayoutId id="2147483659" r:id="rId12"/>
    <p:sldLayoutId id="2147483660" r:id="rId13"/>
    <p:sldLayoutId id="2147483661" r:id="rId14"/>
    <p:sldLayoutId id="2147483662" r:id="rId15"/>
    <p:sldLayoutId id="2147483664" r:id="rId16"/>
  </p:sldLayoutIdLst>
  <p:hf sldNum="0" hdr="0" ftr="0" dt="0"/>
  <p:txStyles>
    <p:titleStyle>
      <a:lvl1pPr algn="l" rtl="0" eaLnBrk="1" latinLnBrk="0" hangingPunct="1">
        <a:spcBef>
          <a:spcPct val="0"/>
        </a:spcBef>
        <a:buNone/>
        <a:defRPr sz="2400" cap="small" spc="0" baseline="0">
          <a:solidFill>
            <a:schemeClr val="bg1"/>
          </a:solidFill>
          <a:latin typeface="+mj-lt"/>
          <a:ea typeface="+mj-ea"/>
          <a:cs typeface="+mj-cs"/>
        </a:defRPr>
      </a:lvl1pPr>
      <a:extLst/>
    </p:titleStyle>
    <p:bodyStyle>
      <a:lvl1pPr marL="0" marR="0" indent="0" algn="l" rtl="0" eaLnBrk="1" latinLnBrk="0" hangingPunct="1">
        <a:spcBef>
          <a:spcPct val="20000"/>
        </a:spcBef>
        <a:buFontTx/>
        <a:buNone/>
        <a:defRPr sz="1100">
          <a:solidFill>
            <a:schemeClr val="tx1"/>
          </a:solidFill>
          <a:latin typeface="+mn-lt"/>
          <a:ea typeface="+mn-ea"/>
          <a:cs typeface="+mn-cs"/>
        </a:defRPr>
      </a:lvl1pPr>
      <a:lvl2pPr marL="742950" indent="-285750" algn="l" rtl="0" eaLnBrk="1" latinLnBrk="0" hangingPunct="1">
        <a:spcBef>
          <a:spcPct val="20000"/>
        </a:spcBef>
        <a:buFontTx/>
        <a:buNone/>
        <a:defRPr sz="1100">
          <a:solidFill>
            <a:schemeClr val="tx1"/>
          </a:solidFill>
          <a:latin typeface="+mn-lt"/>
          <a:ea typeface="+mn-ea"/>
          <a:cs typeface="+mn-cs"/>
        </a:defRPr>
      </a:lvl2pPr>
      <a:lvl3pPr marL="1143000" indent="-228600" algn="l" rtl="0" eaLnBrk="1" latinLnBrk="0" hangingPunct="1">
        <a:spcBef>
          <a:spcPct val="20000"/>
        </a:spcBef>
        <a:buFontTx/>
        <a:buNone/>
        <a:defRPr sz="1100">
          <a:solidFill>
            <a:schemeClr val="tx1"/>
          </a:solidFill>
          <a:latin typeface="+mn-lt"/>
          <a:ea typeface="+mn-ea"/>
          <a:cs typeface="+mn-cs"/>
        </a:defRPr>
      </a:lvl3pPr>
      <a:lvl4pPr marL="1600200" indent="-228600" algn="l" rtl="0" eaLnBrk="1" latinLnBrk="0" hangingPunct="1">
        <a:spcBef>
          <a:spcPct val="20000"/>
        </a:spcBef>
        <a:buFontTx/>
        <a:buNone/>
        <a:defRPr sz="1100">
          <a:solidFill>
            <a:schemeClr val="tx1"/>
          </a:solidFill>
          <a:latin typeface="+mn-lt"/>
          <a:ea typeface="+mn-ea"/>
          <a:cs typeface="+mn-cs"/>
        </a:defRPr>
      </a:lvl4pPr>
      <a:lvl5pPr marL="2057400" indent="-228600" algn="l" rtl="0" eaLnBrk="1" latinLnBrk="0" hangingPunct="1">
        <a:spcBef>
          <a:spcPct val="20000"/>
        </a:spcBef>
        <a:buFontTx/>
        <a:buNone/>
        <a:defRPr sz="11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ctrTitle"/>
          </p:nvPr>
        </p:nvSpPr>
        <p:spPr>
          <a:xfrm>
            <a:off x="1027112" y="3962400"/>
            <a:ext cx="7239000" cy="838200"/>
          </a:xfrm>
        </p:spPr>
        <p:txBody>
          <a:bodyPr>
            <a:normAutofit/>
          </a:bodyPr>
          <a:lstStyle>
            <a:extLst/>
          </a:lstStyle>
          <a:p>
            <a:pPr algn="ctr"/>
            <a:r>
              <a:rPr lang="en-US" b="1" dirty="0" smtClean="0"/>
              <a:t>M</a:t>
            </a:r>
            <a:r>
              <a:rPr lang="en-US" sz="1600" b="1" dirty="0" smtClean="0"/>
              <a:t>e</a:t>
            </a:r>
            <a:r>
              <a:rPr lang="en-US" b="1" dirty="0" smtClean="0"/>
              <a:t> Romain Baudemont</a:t>
            </a:r>
            <a:endParaRPr lang="en-US" b="1"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2286000"/>
            <a:ext cx="4481513"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ubtitle 4"/>
          <p:cNvSpPr>
            <a:spLocks noGrp="1"/>
          </p:cNvSpPr>
          <p:nvPr>
            <p:ph type="subTitle" idx="1"/>
          </p:nvPr>
        </p:nvSpPr>
        <p:spPr/>
        <p:txBody>
          <a:bodyPr>
            <a:normAutofit fontScale="92500" lnSpcReduction="10000"/>
          </a:bodyPr>
          <a:lstStyle/>
          <a:p>
            <a:endParaRPr lang="en-GB" dirty="0"/>
          </a:p>
        </p:txBody>
      </p:sp>
      <p:sp>
        <p:nvSpPr>
          <p:cNvPr id="8" name="Rectangle 2"/>
          <p:cNvSpPr txBox="1">
            <a:spLocks/>
          </p:cNvSpPr>
          <p:nvPr/>
        </p:nvSpPr>
        <p:spPr>
          <a:xfrm>
            <a:off x="962024" y="685800"/>
            <a:ext cx="7239000" cy="914400"/>
          </a:xfrm>
          <a:prstGeom prst="rect">
            <a:avLst/>
          </a:prstGeom>
          <a:noFill/>
        </p:spPr>
        <p:txBody>
          <a:bodyPr vert="horz" anchor="ctr">
            <a:normAutofit fontScale="85000" lnSpcReduction="10000"/>
          </a:bodyPr>
          <a:lstStyle>
            <a:lvl1pPr algn="l" rtl="0" eaLnBrk="1" latinLnBrk="0" hangingPunct="1">
              <a:spcBef>
                <a:spcPct val="0"/>
              </a:spcBef>
              <a:buNone/>
              <a:defRPr sz="2000" b="0" cap="all" spc="150" baseline="0">
                <a:solidFill>
                  <a:schemeClr val="bg1"/>
                </a:solidFill>
                <a:latin typeface="+mj-lt"/>
                <a:ea typeface="+mj-ea"/>
                <a:cs typeface="+mj-cs"/>
              </a:defRPr>
            </a:lvl1pPr>
            <a:extLst/>
          </a:lstStyle>
          <a:p>
            <a:pPr algn="ctr"/>
            <a:r>
              <a:rPr lang="en-US" b="1" kern="0" dirty="0" smtClean="0"/>
              <a:t>L’</a:t>
            </a:r>
            <a:r>
              <a:rPr lang="fr-CA" b="1" kern="0" dirty="0" smtClean="0"/>
              <a:t>évolution de la jurisprudence pour mettre de côté un contrat familial</a:t>
            </a:r>
          </a:p>
          <a:p>
            <a:pPr algn="ctr"/>
            <a:r>
              <a:rPr lang="fr-FR" i="1" dirty="0" smtClean="0"/>
              <a:t>Les accords exorbitants </a:t>
            </a:r>
            <a:r>
              <a:rPr lang="fr-FR" i="1" dirty="0"/>
              <a:t>ou créant une injustice flagrante</a:t>
            </a:r>
            <a:endParaRPr lang="en-GB" i="1" dirty="0"/>
          </a:p>
          <a:p>
            <a:pPr algn="ctr"/>
            <a:endParaRPr lang="en-US" b="1" kern="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GB"/>
          </a:p>
        </p:txBody>
      </p:sp>
      <p:sp>
        <p:nvSpPr>
          <p:cNvPr id="4" name="Rectangle 3"/>
          <p:cNvSpPr/>
          <p:nvPr/>
        </p:nvSpPr>
        <p:spPr>
          <a:xfrm>
            <a:off x="914400" y="990600"/>
            <a:ext cx="6477000" cy="461665"/>
          </a:xfrm>
          <a:prstGeom prst="rect">
            <a:avLst/>
          </a:prstGeom>
        </p:spPr>
        <p:txBody>
          <a:bodyPr wrap="square">
            <a:spAutoFit/>
          </a:bodyPr>
          <a:lstStyle/>
          <a:p>
            <a:r>
              <a:rPr lang="fr-FR" sz="2400" b="1" i="1" dirty="0"/>
              <a:t>Poole v Poole, 1981 </a:t>
            </a:r>
            <a:r>
              <a:rPr lang="fr-FR" sz="2400" b="1" i="1" dirty="0" err="1"/>
              <a:t>CanLII</a:t>
            </a:r>
            <a:r>
              <a:rPr lang="fr-FR" sz="2400" b="1" i="1" dirty="0"/>
              <a:t> 2430 (SKQB</a:t>
            </a:r>
            <a:r>
              <a:rPr lang="fr-FR" sz="2400" b="1" i="1" dirty="0" smtClean="0"/>
              <a:t>)</a:t>
            </a:r>
            <a:endParaRPr lang="fr-FR" sz="2400" b="1" i="1" dirty="0"/>
          </a:p>
        </p:txBody>
      </p:sp>
      <p:sp>
        <p:nvSpPr>
          <p:cNvPr id="5" name="Rectangle 4"/>
          <p:cNvSpPr/>
          <p:nvPr/>
        </p:nvSpPr>
        <p:spPr>
          <a:xfrm>
            <a:off x="1066800" y="1519856"/>
            <a:ext cx="6705600" cy="5632311"/>
          </a:xfrm>
          <a:prstGeom prst="rect">
            <a:avLst/>
          </a:prstGeom>
        </p:spPr>
        <p:txBody>
          <a:bodyPr wrap="square">
            <a:spAutoFit/>
          </a:bodyPr>
          <a:lstStyle/>
          <a:p>
            <a:r>
              <a:rPr lang="fr-CA" dirty="0" smtClean="0"/>
              <a:t>Les parties se marient en 1972 et se séparent en 1997. Il signent un accord de séparation quelques mois plus tard. </a:t>
            </a:r>
          </a:p>
          <a:p>
            <a:endParaRPr lang="fr-CA" dirty="0" smtClean="0"/>
          </a:p>
          <a:p>
            <a:r>
              <a:rPr lang="fr-CA" dirty="0" smtClean="0"/>
              <a:t>La femme conteste par la suite l’accord sur la base du fait qu’il était a la fois exorbitant et créait une injustice flagrante. </a:t>
            </a:r>
          </a:p>
          <a:p>
            <a:endParaRPr lang="fr-CA" dirty="0" smtClean="0"/>
          </a:p>
          <a:p>
            <a:r>
              <a:rPr lang="fr-CA" dirty="0" smtClean="0"/>
              <a:t>Selon la Cour, la preuve démontre que la femme avait consulté un avocat qui lui avait clairement expliqu</a:t>
            </a:r>
            <a:r>
              <a:rPr lang="fr-CA" dirty="0"/>
              <a:t>é</a:t>
            </a:r>
            <a:r>
              <a:rPr lang="fr-CA" dirty="0" smtClean="0"/>
              <a:t> l’entente, qui lui avait expliqué qu’elle avait le doit à une part égale des biens familiaux et qui lui avait dit qu’elle ne devrait pas signer l’entente car celle-ci lui accordait seulement 10-20% des biens. </a:t>
            </a:r>
          </a:p>
          <a:p>
            <a:endParaRPr lang="fr-CA" dirty="0"/>
          </a:p>
          <a:p>
            <a:r>
              <a:rPr lang="fr-CA" dirty="0" smtClean="0"/>
              <a:t>La Cour conclut aussi que la femme était bien au courant de la valeur des biens car elle avait été l’</a:t>
            </a:r>
            <a:r>
              <a:rPr lang="fr-CA" dirty="0" err="1" smtClean="0"/>
              <a:t>administratice</a:t>
            </a:r>
            <a:r>
              <a:rPr lang="fr-CA" dirty="0" smtClean="0"/>
              <a:t> financière de la ferme familiale.</a:t>
            </a:r>
          </a:p>
          <a:p>
            <a:r>
              <a:rPr lang="fr-CA" dirty="0" smtClean="0"/>
              <a:t> </a:t>
            </a:r>
          </a:p>
          <a:p>
            <a:r>
              <a:rPr lang="fr-CA" dirty="0" smtClean="0"/>
              <a:t>Vu qu’il n’y avait aucune inégalité au moment de la signature de l’accord, la Cour confirme la validité de l’entente.  Celle-ci n’est pas exorbitante et ne crée pas d’injustice flagrante. </a:t>
            </a:r>
          </a:p>
          <a:p>
            <a:endParaRPr lang="fr-FR" dirty="0"/>
          </a:p>
        </p:txBody>
      </p:sp>
      <p:sp>
        <p:nvSpPr>
          <p:cNvPr id="6" name="Text Placeholder 2"/>
          <p:cNvSpPr>
            <a:spLocks noGrp="1"/>
          </p:cNvSpPr>
          <p:nvPr>
            <p:ph type="body" sz="quarter" idx="13"/>
          </p:nvPr>
        </p:nvSpPr>
        <p:spPr/>
        <p:txBody>
          <a:bodyPr>
            <a:noAutofit/>
          </a:bodyPr>
          <a:lstStyle/>
          <a:p>
            <a:r>
              <a:rPr lang="fr-FR" sz="1200" i="1" dirty="0"/>
              <a:t>L’accord exorbitant ou créant une injustice </a:t>
            </a:r>
            <a:r>
              <a:rPr lang="fr-FR" sz="1200" i="1" dirty="0" smtClean="0"/>
              <a:t>flagrante – Définition</a:t>
            </a:r>
            <a:endParaRPr lang="en-GB" sz="1200" i="1" dirty="0"/>
          </a:p>
          <a:p>
            <a:endParaRPr lang="en-GB" sz="1200" dirty="0"/>
          </a:p>
        </p:txBody>
      </p:sp>
    </p:spTree>
    <p:extLst>
      <p:ext uri="{BB962C8B-B14F-4D97-AF65-F5344CB8AC3E}">
        <p14:creationId xmlns:p14="http://schemas.microsoft.com/office/powerpoint/2010/main" val="4027927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GB"/>
          </a:p>
        </p:txBody>
      </p:sp>
      <p:sp>
        <p:nvSpPr>
          <p:cNvPr id="3" name="Text Placeholder 2"/>
          <p:cNvSpPr>
            <a:spLocks noGrp="1"/>
          </p:cNvSpPr>
          <p:nvPr>
            <p:ph type="body" sz="quarter" idx="13"/>
          </p:nvPr>
        </p:nvSpPr>
        <p:spPr/>
        <p:txBody>
          <a:bodyPr>
            <a:noAutofit/>
          </a:bodyPr>
          <a:lstStyle/>
          <a:p>
            <a:r>
              <a:rPr lang="fr-FR" sz="1200" i="1" dirty="0" smtClean="0"/>
              <a:t>L’accord exorbitant </a:t>
            </a:r>
            <a:r>
              <a:rPr lang="fr-FR" sz="1200" i="1" dirty="0"/>
              <a:t>ou créant une injustice </a:t>
            </a:r>
            <a:r>
              <a:rPr lang="fr-FR" sz="1200" i="1" dirty="0" smtClean="0"/>
              <a:t>flagrante - Définition</a:t>
            </a:r>
            <a:endParaRPr lang="en-GB" sz="1200" i="1" dirty="0"/>
          </a:p>
          <a:p>
            <a:endParaRPr lang="en-GB" sz="1200" dirty="0"/>
          </a:p>
        </p:txBody>
      </p:sp>
      <p:sp>
        <p:nvSpPr>
          <p:cNvPr id="4" name="Rectangle 3"/>
          <p:cNvSpPr/>
          <p:nvPr/>
        </p:nvSpPr>
        <p:spPr>
          <a:xfrm>
            <a:off x="457200" y="838200"/>
            <a:ext cx="7848600" cy="6278642"/>
          </a:xfrm>
          <a:prstGeom prst="rect">
            <a:avLst/>
          </a:prstGeom>
        </p:spPr>
        <p:txBody>
          <a:bodyPr wrap="square">
            <a:spAutoFit/>
          </a:bodyPr>
          <a:lstStyle/>
          <a:p>
            <a:r>
              <a:rPr lang="fr-CA" sz="2400" b="1" i="1" dirty="0" err="1" smtClean="0">
                <a:cs typeface="Arial" panose="020B0604020202020204" pitchFamily="34" charset="0"/>
              </a:rPr>
              <a:t>Crashley</a:t>
            </a:r>
            <a:r>
              <a:rPr lang="fr-CA" sz="2400" b="1" i="1" dirty="0" smtClean="0">
                <a:cs typeface="Arial" panose="020B0604020202020204" pitchFamily="34" charset="0"/>
              </a:rPr>
              <a:t> v </a:t>
            </a:r>
            <a:r>
              <a:rPr lang="fr-CA" sz="2400" b="1" i="1" dirty="0" err="1" smtClean="0">
                <a:cs typeface="Arial" panose="020B0604020202020204" pitchFamily="34" charset="0"/>
              </a:rPr>
              <a:t>Crashley</a:t>
            </a:r>
            <a:r>
              <a:rPr lang="fr-CA" sz="2400" b="1" dirty="0" smtClean="0">
                <a:cs typeface="Arial" panose="020B0604020202020204" pitchFamily="34" charset="0"/>
              </a:rPr>
              <a:t>, 1994 </a:t>
            </a:r>
            <a:r>
              <a:rPr lang="fr-CA" sz="2400" b="1" dirty="0" err="1" smtClean="0">
                <a:cs typeface="Arial" panose="020B0604020202020204" pitchFamily="34" charset="0"/>
              </a:rPr>
              <a:t>CanLII</a:t>
            </a:r>
            <a:r>
              <a:rPr lang="fr-CA" sz="2400" b="1" dirty="0" smtClean="0">
                <a:cs typeface="Arial" panose="020B0604020202020204" pitchFamily="34" charset="0"/>
              </a:rPr>
              <a:t> 4798 (SK QB)</a:t>
            </a:r>
          </a:p>
          <a:p>
            <a:endParaRPr lang="fr-CA" dirty="0" smtClean="0"/>
          </a:p>
          <a:p>
            <a:r>
              <a:rPr lang="fr-CA" dirty="0" smtClean="0"/>
              <a:t>La Cour du Banc de la Reine établie pour la première fois </a:t>
            </a:r>
            <a:r>
              <a:rPr lang="fr-CA" b="1" dirty="0" smtClean="0"/>
              <a:t>une distinction entre les notions de (1) l’accord exorbitant et (2) l’accord créant une injustice flagrante :</a:t>
            </a:r>
          </a:p>
          <a:p>
            <a:r>
              <a:rPr lang="fr-CA" dirty="0" smtClean="0"/>
              <a:t>	</a:t>
            </a:r>
          </a:p>
          <a:p>
            <a:pPr marL="457200" lvl="2"/>
            <a:r>
              <a:rPr lang="fr-CA" dirty="0" smtClean="0"/>
              <a:t>Un plaidoyer d’accord exorbitant (“</a:t>
            </a:r>
            <a:r>
              <a:rPr lang="fr-CA" i="1" dirty="0" err="1" smtClean="0"/>
              <a:t>unconscionable</a:t>
            </a:r>
            <a:r>
              <a:rPr lang="fr-CA" i="1" dirty="0" smtClean="0"/>
              <a:t> </a:t>
            </a:r>
            <a:r>
              <a:rPr lang="fr-CA" i="1" dirty="0" err="1" smtClean="0"/>
              <a:t>bargain</a:t>
            </a:r>
            <a:r>
              <a:rPr lang="fr-CA" dirty="0" smtClean="0"/>
              <a:t>”) cherche à réparer un avantage injuste obtenu par les bais de l’utilisation sans scrupules de pouvoir par une partie forte contre une partie faible au moment de la signature.. </a:t>
            </a:r>
          </a:p>
          <a:p>
            <a:pPr marL="457200" lvl="2"/>
            <a:endParaRPr lang="fr-CA" dirty="0"/>
          </a:p>
          <a:p>
            <a:pPr marL="457200" lvl="2"/>
            <a:r>
              <a:rPr lang="fr-CA" dirty="0" smtClean="0"/>
              <a:t>Plusieurs des facteurs matériels qui déterminent si un accord est exorbitant peuvent aussi être pertinents en ce qui concerne la question de savoir si l’accord créait </a:t>
            </a:r>
            <a:r>
              <a:rPr lang="fr-CA" b="1" dirty="0" smtClean="0"/>
              <a:t>une injustice flagrante </a:t>
            </a:r>
            <a:r>
              <a:rPr lang="fr-CA" dirty="0" smtClean="0"/>
              <a:t>(“</a:t>
            </a:r>
            <a:r>
              <a:rPr lang="fr-CA" i="1" dirty="0" err="1" smtClean="0"/>
              <a:t>grossly</a:t>
            </a:r>
            <a:r>
              <a:rPr lang="fr-CA" i="1" dirty="0" smtClean="0"/>
              <a:t> </a:t>
            </a:r>
            <a:r>
              <a:rPr lang="fr-CA" i="1" dirty="0" err="1" smtClean="0"/>
              <a:t>unfair</a:t>
            </a:r>
            <a:r>
              <a:rPr lang="fr-CA" dirty="0" smtClean="0"/>
              <a:t>”), soit:</a:t>
            </a:r>
          </a:p>
          <a:p>
            <a:pPr marL="457200" lvl="2"/>
            <a:endParaRPr lang="fr-CA" dirty="0" smtClean="0"/>
          </a:p>
          <a:p>
            <a:pPr marL="457200" lvl="2"/>
            <a:r>
              <a:rPr lang="fr-CA" b="1" dirty="0"/>
              <a:t>L</a:t>
            </a:r>
            <a:r>
              <a:rPr lang="fr-CA" b="1" dirty="0" smtClean="0"/>
              <a:t>a manière dont l'accord a été conclu, une inégalité de pouvoir de négociation, l'ignorance, le besoin ou la détresse de la partie plus faible et/ou un manque de conseils juridique. </a:t>
            </a:r>
          </a:p>
          <a:p>
            <a:pPr marL="457200" lvl="2"/>
            <a:endParaRPr lang="fr-CA" dirty="0" smtClean="0"/>
          </a:p>
          <a:p>
            <a:pPr marL="457200" lvl="2"/>
            <a:r>
              <a:rPr lang="fr-CA" dirty="0" smtClean="0"/>
              <a:t>Cependant, l’injustice flagrante se concentre en particulier sur les </a:t>
            </a:r>
            <a:r>
              <a:rPr lang="fr-CA" b="1" dirty="0" smtClean="0"/>
              <a:t>conséquences de ces facteurs matériels</a:t>
            </a:r>
            <a:r>
              <a:rPr lang="fr-CA" dirty="0" smtClean="0"/>
              <a:t>,</a:t>
            </a:r>
            <a:r>
              <a:rPr lang="fr-CA" b="1" dirty="0" smtClean="0"/>
              <a:t> soit  l’écart important dans les valeurs des biens reçus par chaque partie.</a:t>
            </a:r>
          </a:p>
          <a:p>
            <a:pPr marL="0" lvl="1"/>
            <a:endParaRPr lang="fr-CA" dirty="0" smtClean="0"/>
          </a:p>
        </p:txBody>
      </p:sp>
    </p:spTree>
    <p:extLst>
      <p:ext uri="{BB962C8B-B14F-4D97-AF65-F5344CB8AC3E}">
        <p14:creationId xmlns:p14="http://schemas.microsoft.com/office/powerpoint/2010/main" val="3075668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GB"/>
          </a:p>
        </p:txBody>
      </p:sp>
      <p:sp>
        <p:nvSpPr>
          <p:cNvPr id="3" name="Text Placeholder 2"/>
          <p:cNvSpPr>
            <a:spLocks noGrp="1"/>
          </p:cNvSpPr>
          <p:nvPr>
            <p:ph type="body" sz="quarter" idx="13"/>
          </p:nvPr>
        </p:nvSpPr>
        <p:spPr/>
        <p:txBody>
          <a:bodyPr>
            <a:noAutofit/>
          </a:bodyPr>
          <a:lstStyle/>
          <a:p>
            <a:r>
              <a:rPr lang="fr-FR" sz="1200" i="1" dirty="0"/>
              <a:t>L’accord exorbitant ou créant une injustice </a:t>
            </a:r>
            <a:r>
              <a:rPr lang="fr-FR" sz="1200" i="1" dirty="0" smtClean="0"/>
              <a:t>flagrante – Définition</a:t>
            </a:r>
            <a:endParaRPr lang="en-GB" sz="1200" i="1" dirty="0"/>
          </a:p>
          <a:p>
            <a:endParaRPr lang="en-GB" sz="1200" dirty="0"/>
          </a:p>
        </p:txBody>
      </p:sp>
      <p:sp>
        <p:nvSpPr>
          <p:cNvPr id="4" name="Rectangle 3"/>
          <p:cNvSpPr/>
          <p:nvPr/>
        </p:nvSpPr>
        <p:spPr>
          <a:xfrm>
            <a:off x="685800" y="856357"/>
            <a:ext cx="7239000" cy="5724644"/>
          </a:xfrm>
          <a:prstGeom prst="rect">
            <a:avLst/>
          </a:prstGeom>
        </p:spPr>
        <p:txBody>
          <a:bodyPr wrap="square">
            <a:spAutoFit/>
          </a:bodyPr>
          <a:lstStyle/>
          <a:p>
            <a:pPr lvl="0"/>
            <a:r>
              <a:rPr lang="en-CA" sz="2400" b="1" i="1" dirty="0" err="1"/>
              <a:t>Pletz</a:t>
            </a:r>
            <a:r>
              <a:rPr lang="en-CA" sz="2400" b="1" i="1" dirty="0"/>
              <a:t> v </a:t>
            </a:r>
            <a:r>
              <a:rPr lang="en-CA" sz="2400" b="1" i="1" dirty="0" err="1"/>
              <a:t>Pletz</a:t>
            </a:r>
            <a:r>
              <a:rPr lang="en-CA" sz="2400" b="1" dirty="0"/>
              <a:t>, 2000 SKQB </a:t>
            </a:r>
            <a:r>
              <a:rPr lang="en-CA" sz="2400" b="1" dirty="0" smtClean="0"/>
              <a:t>129</a:t>
            </a:r>
            <a:r>
              <a:rPr lang="en-CA" sz="2400" b="1" i="1" dirty="0" smtClean="0"/>
              <a:t> </a:t>
            </a:r>
          </a:p>
          <a:p>
            <a:endParaRPr lang="fr-CA" dirty="0"/>
          </a:p>
          <a:p>
            <a:r>
              <a:rPr lang="fr-CA" dirty="0" smtClean="0"/>
              <a:t>La Cour du Banc de la Reine établie une distinction claire entre les concepts (1) </a:t>
            </a:r>
            <a:r>
              <a:rPr lang="fr-FR" dirty="0" smtClean="0"/>
              <a:t>d’un accord </a:t>
            </a:r>
            <a:r>
              <a:rPr lang="fr-FR" dirty="0"/>
              <a:t>exorbitant </a:t>
            </a:r>
            <a:r>
              <a:rPr lang="fr-FR" dirty="0" smtClean="0"/>
              <a:t>et (2) d’un accord </a:t>
            </a:r>
            <a:r>
              <a:rPr lang="fr-FR" dirty="0"/>
              <a:t>créant une injustice </a:t>
            </a:r>
            <a:r>
              <a:rPr lang="fr-FR" dirty="0" smtClean="0"/>
              <a:t>flagrante:</a:t>
            </a:r>
          </a:p>
          <a:p>
            <a:endParaRPr lang="en-GB" dirty="0"/>
          </a:p>
          <a:p>
            <a:pPr lvl="1"/>
            <a:r>
              <a:rPr lang="fr-CA" dirty="0" smtClean="0"/>
              <a:t>(18) L’accord exorbitant et l’accord créant une injustice flagrante </a:t>
            </a:r>
            <a:r>
              <a:rPr lang="fr-CA" b="1" u="sng" dirty="0" smtClean="0"/>
              <a:t>sont deux situations distinctes. </a:t>
            </a:r>
            <a:r>
              <a:rPr lang="fr-CA" b="1" dirty="0" smtClean="0"/>
              <a:t>La première est concentrée sur la formation de l’accord tandis que la deuxième concernes les conséquences de l’accord. </a:t>
            </a:r>
            <a:r>
              <a:rPr lang="fr-FR" b="1" dirty="0"/>
              <a:t>Dans la plupart des cas, les deux </a:t>
            </a:r>
            <a:r>
              <a:rPr lang="fr-FR" b="1" dirty="0" smtClean="0"/>
              <a:t>situations se trouveront </a:t>
            </a:r>
            <a:r>
              <a:rPr lang="fr-FR" b="1" dirty="0"/>
              <a:t>ensemble, mais ce n'est pas nécessairement le cas</a:t>
            </a:r>
            <a:r>
              <a:rPr lang="fr-FR" b="1" dirty="0" smtClean="0"/>
              <a:t>. </a:t>
            </a:r>
          </a:p>
          <a:p>
            <a:pPr lvl="0"/>
            <a:endParaRPr lang="fr-FR" dirty="0"/>
          </a:p>
          <a:p>
            <a:pPr lvl="0"/>
            <a:r>
              <a:rPr lang="fr-FR" dirty="0" smtClean="0"/>
              <a:t>Chaque situation peut exister indépendamment de l’autre. </a:t>
            </a:r>
          </a:p>
          <a:p>
            <a:pPr lvl="0"/>
            <a:endParaRPr lang="fr-FR" dirty="0"/>
          </a:p>
          <a:p>
            <a:pPr lvl="0"/>
            <a:r>
              <a:rPr lang="fr-FR" dirty="0" smtClean="0"/>
              <a:t>Un accord peut être exorbitant (« </a:t>
            </a:r>
            <a:r>
              <a:rPr lang="fr-FR" dirty="0" err="1" smtClean="0"/>
              <a:t>unconscionable</a:t>
            </a:r>
            <a:r>
              <a:rPr lang="fr-FR" dirty="0" smtClean="0"/>
              <a:t> »), mais ne pas créer d’injustice flagrante en terme de résultats.  Inversement, un accord peut avoir été négocié en toute bonne foi mais tout de même créer une injustice flagrante. </a:t>
            </a:r>
          </a:p>
          <a:p>
            <a:pPr lvl="0"/>
            <a:endParaRPr lang="fr-FR" dirty="0"/>
          </a:p>
          <a:p>
            <a:pPr lvl="0"/>
            <a:r>
              <a:rPr lang="fr-FR" dirty="0" smtClean="0"/>
              <a:t>Cependant, </a:t>
            </a:r>
            <a:r>
              <a:rPr lang="fr-FR" b="1" dirty="0" smtClean="0"/>
              <a:t>l’injustice flagrant dépasse une simple imprudence, injustice ou inégalité de résultat. Il s’agit d’une injustice </a:t>
            </a:r>
            <a:r>
              <a:rPr lang="fr-FR" b="1" i="1" dirty="0" smtClean="0"/>
              <a:t>flagrante. </a:t>
            </a:r>
            <a:endParaRPr lang="fr-FR" b="1" i="1" dirty="0"/>
          </a:p>
        </p:txBody>
      </p:sp>
    </p:spTree>
    <p:extLst>
      <p:ext uri="{BB962C8B-B14F-4D97-AF65-F5344CB8AC3E}">
        <p14:creationId xmlns:p14="http://schemas.microsoft.com/office/powerpoint/2010/main" val="958164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GB"/>
          </a:p>
        </p:txBody>
      </p:sp>
      <p:sp>
        <p:nvSpPr>
          <p:cNvPr id="4" name="Text Placeholder 2"/>
          <p:cNvSpPr>
            <a:spLocks noGrp="1"/>
          </p:cNvSpPr>
          <p:nvPr>
            <p:ph type="body" sz="quarter" idx="13"/>
          </p:nvPr>
        </p:nvSpPr>
        <p:spPr/>
        <p:txBody>
          <a:bodyPr>
            <a:noAutofit/>
          </a:bodyPr>
          <a:lstStyle/>
          <a:p>
            <a:r>
              <a:rPr lang="fr-FR" sz="1200" i="1" dirty="0"/>
              <a:t>L’accord exorbitant ou créant une injustice </a:t>
            </a:r>
            <a:r>
              <a:rPr lang="fr-FR" sz="1200" i="1" dirty="0" smtClean="0"/>
              <a:t>flagrante – Jurisprudence</a:t>
            </a:r>
            <a:endParaRPr lang="en-GB" sz="1200" i="1" dirty="0"/>
          </a:p>
          <a:p>
            <a:endParaRPr lang="en-GB" sz="1200" dirty="0"/>
          </a:p>
        </p:txBody>
      </p:sp>
      <p:sp>
        <p:nvSpPr>
          <p:cNvPr id="5" name="Rectangle 4"/>
          <p:cNvSpPr/>
          <p:nvPr/>
        </p:nvSpPr>
        <p:spPr>
          <a:xfrm>
            <a:off x="762000" y="1219200"/>
            <a:ext cx="7162800" cy="4062651"/>
          </a:xfrm>
          <a:prstGeom prst="rect">
            <a:avLst/>
          </a:prstGeom>
        </p:spPr>
        <p:txBody>
          <a:bodyPr wrap="square">
            <a:spAutoFit/>
          </a:bodyPr>
          <a:lstStyle/>
          <a:p>
            <a:r>
              <a:rPr lang="fr-FR" sz="2400" b="1" i="1" dirty="0" err="1" smtClean="0"/>
              <a:t>Pletz</a:t>
            </a:r>
            <a:r>
              <a:rPr lang="fr-FR" sz="2400" b="1" i="1" dirty="0" smtClean="0"/>
              <a:t> v </a:t>
            </a:r>
            <a:r>
              <a:rPr lang="fr-FR" sz="2400" b="1" i="1" dirty="0" err="1" smtClean="0"/>
              <a:t>Pletz</a:t>
            </a:r>
            <a:r>
              <a:rPr lang="fr-FR" sz="2400" b="1" i="1" dirty="0" smtClean="0"/>
              <a:t>, 2000 SKQB 129</a:t>
            </a:r>
          </a:p>
          <a:p>
            <a:endParaRPr lang="fr-FR" b="1" i="1" dirty="0"/>
          </a:p>
          <a:p>
            <a:r>
              <a:rPr lang="fr-FR" dirty="0" smtClean="0"/>
              <a:t>Monsieur et madame </a:t>
            </a:r>
            <a:r>
              <a:rPr lang="fr-FR" dirty="0" err="1" smtClean="0"/>
              <a:t>Pletz</a:t>
            </a:r>
            <a:r>
              <a:rPr lang="fr-FR" dirty="0" smtClean="0"/>
              <a:t> se marient en 1974. Ils ont trois enfants. Après 23 ans de mariage, ils se séparent en 1997.</a:t>
            </a:r>
          </a:p>
          <a:p>
            <a:endParaRPr lang="fr-FR" dirty="0"/>
          </a:p>
          <a:p>
            <a:r>
              <a:rPr lang="fr-FR" dirty="0" smtClean="0"/>
              <a:t> Ils se sont séparés à deux occasions avant leur séparation, en 1981 et en 1989. </a:t>
            </a:r>
          </a:p>
          <a:p>
            <a:endParaRPr lang="fr-FR" dirty="0"/>
          </a:p>
          <a:p>
            <a:r>
              <a:rPr lang="fr-FR" dirty="0" smtClean="0"/>
              <a:t>Après leur deuxième séparation temporaire en 1989, les parties concluent un contrat familial selon lequel la femme accepte que le mari ait un droit exclusif par rapport à de nombreux biens familiaux, en particulier la ferme familiale du mari y compris les terres et la machinerie. </a:t>
            </a:r>
            <a:endParaRPr lang="fr-FR" dirty="0"/>
          </a:p>
          <a:p>
            <a:pPr lvl="0"/>
            <a:endParaRPr lang="en-GB" dirty="0" smtClean="0"/>
          </a:p>
          <a:p>
            <a:endParaRPr lang="fr-FR" dirty="0"/>
          </a:p>
        </p:txBody>
      </p:sp>
    </p:spTree>
    <p:extLst>
      <p:ext uri="{BB962C8B-B14F-4D97-AF65-F5344CB8AC3E}">
        <p14:creationId xmlns:p14="http://schemas.microsoft.com/office/powerpoint/2010/main" val="18269828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GB"/>
          </a:p>
        </p:txBody>
      </p:sp>
      <p:sp>
        <p:nvSpPr>
          <p:cNvPr id="3" name="Text Placeholder 2"/>
          <p:cNvSpPr>
            <a:spLocks noGrp="1"/>
          </p:cNvSpPr>
          <p:nvPr>
            <p:ph type="body" sz="quarter" idx="13"/>
          </p:nvPr>
        </p:nvSpPr>
        <p:spPr/>
        <p:txBody>
          <a:bodyPr>
            <a:noAutofit/>
          </a:bodyPr>
          <a:lstStyle/>
          <a:p>
            <a:r>
              <a:rPr lang="fr-FR" sz="1200" i="1" dirty="0"/>
              <a:t>L’accord exorbitant ou créant une injustice flagrante – Jurisprudence</a:t>
            </a:r>
          </a:p>
          <a:p>
            <a:endParaRPr lang="en-GB" sz="1200" i="1" dirty="0"/>
          </a:p>
        </p:txBody>
      </p:sp>
      <p:sp>
        <p:nvSpPr>
          <p:cNvPr id="4" name="Rectangle 3"/>
          <p:cNvSpPr/>
          <p:nvPr/>
        </p:nvSpPr>
        <p:spPr>
          <a:xfrm>
            <a:off x="609600" y="1295719"/>
            <a:ext cx="7543800" cy="5909310"/>
          </a:xfrm>
          <a:prstGeom prst="rect">
            <a:avLst/>
          </a:prstGeom>
        </p:spPr>
        <p:txBody>
          <a:bodyPr wrap="square">
            <a:spAutoFit/>
          </a:bodyPr>
          <a:lstStyle/>
          <a:p>
            <a:r>
              <a:rPr lang="fr-FR" dirty="0"/>
              <a:t>Au moment de la </a:t>
            </a:r>
            <a:r>
              <a:rPr lang="fr-FR" dirty="0" smtClean="0"/>
              <a:t>séparation finale  </a:t>
            </a:r>
            <a:r>
              <a:rPr lang="fr-FR" dirty="0"/>
              <a:t>en 1997, </a:t>
            </a:r>
            <a:r>
              <a:rPr lang="fr-FR" b="1" dirty="0"/>
              <a:t>la femme prétend que l’accord devrait être mis de côté car l’accord était exorbitant et créait une injustice flagrante</a:t>
            </a:r>
            <a:r>
              <a:rPr lang="fr-FR" dirty="0"/>
              <a:t>. </a:t>
            </a:r>
          </a:p>
          <a:p>
            <a:r>
              <a:rPr lang="fr-FR" b="1" dirty="0"/>
              <a:t>Accord </a:t>
            </a:r>
            <a:r>
              <a:rPr lang="fr-FR" b="1" dirty="0" smtClean="0"/>
              <a:t>Exorbitant?</a:t>
            </a:r>
          </a:p>
          <a:p>
            <a:pPr marL="342900" indent="-342900">
              <a:buFont typeface="Arial" panose="020B0604020202020204" pitchFamily="34" charset="0"/>
              <a:buChar char="•"/>
            </a:pPr>
            <a:r>
              <a:rPr lang="fr-FR" dirty="0" smtClean="0"/>
              <a:t> </a:t>
            </a:r>
            <a:r>
              <a:rPr lang="fr-FR" dirty="0"/>
              <a:t>La femme prétend que le mari </a:t>
            </a:r>
            <a:r>
              <a:rPr lang="fr-FR" dirty="0" smtClean="0"/>
              <a:t>avait </a:t>
            </a:r>
            <a:r>
              <a:rPr lang="fr-FR" dirty="0"/>
              <a:t>menacé qu’elle ne verrait plus jamais </a:t>
            </a:r>
            <a:r>
              <a:rPr lang="fr-FR" dirty="0" smtClean="0"/>
              <a:t>ses </a:t>
            </a:r>
            <a:r>
              <a:rPr lang="fr-FR" dirty="0"/>
              <a:t>enfants </a:t>
            </a:r>
            <a:r>
              <a:rPr lang="fr-FR" dirty="0" smtClean="0"/>
              <a:t>ou qu’il blesserait les enfants.</a:t>
            </a:r>
          </a:p>
          <a:p>
            <a:pPr marL="342900" indent="-342900">
              <a:buFont typeface="Arial" panose="020B0604020202020204" pitchFamily="34" charset="0"/>
              <a:buChar char="•"/>
            </a:pPr>
            <a:r>
              <a:rPr lang="fr-FR" dirty="0" smtClean="0"/>
              <a:t>La </a:t>
            </a:r>
            <a:r>
              <a:rPr lang="fr-FR" dirty="0"/>
              <a:t>Cour reconnait que le mari a une personnalité dominante et est obsédé par le maintien de sa ferme familiale. </a:t>
            </a:r>
            <a:r>
              <a:rPr lang="fr-FR" dirty="0" smtClean="0"/>
              <a:t>Elle reconnait </a:t>
            </a:r>
            <a:r>
              <a:rPr lang="fr-FR" dirty="0"/>
              <a:t>aussi </a:t>
            </a:r>
            <a:r>
              <a:rPr lang="fr-FR" dirty="0" smtClean="0"/>
              <a:t>que la </a:t>
            </a:r>
            <a:r>
              <a:rPr lang="fr-FR" dirty="0"/>
              <a:t>femme avait des difficultés psychologiques. </a:t>
            </a:r>
            <a:endParaRPr lang="fr-FR" dirty="0" smtClean="0"/>
          </a:p>
          <a:p>
            <a:pPr marL="342900" indent="-342900">
              <a:buFont typeface="Arial" panose="020B0604020202020204" pitchFamily="34" charset="0"/>
              <a:buChar char="•"/>
            </a:pPr>
            <a:r>
              <a:rPr lang="fr-FR" dirty="0" smtClean="0"/>
              <a:t>Malgré </a:t>
            </a:r>
            <a:r>
              <a:rPr lang="fr-FR" dirty="0"/>
              <a:t>cela, la Cour souligne des faits qui démontrent que l’accord n’était </a:t>
            </a:r>
            <a:r>
              <a:rPr lang="fr-FR" b="1" dirty="0" smtClean="0"/>
              <a:t>pas une décision sous pression </a:t>
            </a:r>
            <a:r>
              <a:rPr lang="fr-FR" dirty="0" smtClean="0"/>
              <a:t>de la part de la femme:</a:t>
            </a:r>
          </a:p>
          <a:p>
            <a:pPr marL="1257300" lvl="2" indent="-342900">
              <a:buFont typeface="Arial" panose="020B0604020202020204" pitchFamily="34" charset="0"/>
              <a:buChar char="•"/>
            </a:pPr>
            <a:r>
              <a:rPr lang="fr-FR" dirty="0" smtClean="0"/>
              <a:t>L’accord a été signé 6 mois après la réconciliation;</a:t>
            </a:r>
          </a:p>
          <a:p>
            <a:pPr marL="1257300" lvl="2" indent="-342900">
              <a:buFont typeface="Arial" panose="020B0604020202020204" pitchFamily="34" charset="0"/>
              <a:buChar char="•"/>
            </a:pPr>
            <a:r>
              <a:rPr lang="fr-FR" dirty="0" smtClean="0"/>
              <a:t>L’accord final a été préparé par l’avocat de la femme;</a:t>
            </a:r>
          </a:p>
          <a:p>
            <a:pPr marL="1257300" lvl="2" indent="-342900">
              <a:buFont typeface="Arial" panose="020B0604020202020204" pitchFamily="34" charset="0"/>
              <a:buChar char="•"/>
            </a:pPr>
            <a:r>
              <a:rPr lang="fr-FR" dirty="0" smtClean="0"/>
              <a:t>La preuve démontre que la femme avait été avisée longuement pas son avocat.</a:t>
            </a:r>
          </a:p>
          <a:p>
            <a:pPr marL="342900" indent="-342900">
              <a:buFont typeface="Arial" panose="020B0604020202020204" pitchFamily="34" charset="0"/>
              <a:buChar char="•"/>
            </a:pPr>
            <a:r>
              <a:rPr lang="fr-FR" dirty="0" smtClean="0"/>
              <a:t>La Cour conclut qu’il y avait de la pression (puisque les parties vivaient ensemble au moment de l’accord), cependant la preuve démonte que la femme comprenait l’entente, y avait réfléchi longuement et avait sollicité un avis juridique.  L’entente n’était donc pas exorbitante</a:t>
            </a:r>
            <a:r>
              <a:rPr lang="fr-FR" dirty="0"/>
              <a:t> </a:t>
            </a:r>
            <a:r>
              <a:rPr lang="fr-FR" dirty="0" smtClean="0"/>
              <a:t>au moment de la </a:t>
            </a:r>
            <a:r>
              <a:rPr lang="fr-FR" dirty="0" err="1" smtClean="0"/>
              <a:t>siganture</a:t>
            </a:r>
            <a:r>
              <a:rPr lang="fr-FR" dirty="0" smtClean="0"/>
              <a:t>. </a:t>
            </a:r>
          </a:p>
          <a:p>
            <a:pPr marL="1257300" lvl="2" indent="-342900">
              <a:buFont typeface="+mj-lt"/>
              <a:buAutoNum type="alphaUcPeriod"/>
            </a:pPr>
            <a:endParaRPr lang="fr-FR" dirty="0" smtClean="0"/>
          </a:p>
        </p:txBody>
      </p:sp>
      <p:sp>
        <p:nvSpPr>
          <p:cNvPr id="5" name="Rectangle 4"/>
          <p:cNvSpPr/>
          <p:nvPr/>
        </p:nvSpPr>
        <p:spPr>
          <a:xfrm>
            <a:off x="546099" y="797511"/>
            <a:ext cx="3754426" cy="461665"/>
          </a:xfrm>
          <a:prstGeom prst="rect">
            <a:avLst/>
          </a:prstGeom>
        </p:spPr>
        <p:txBody>
          <a:bodyPr wrap="none">
            <a:spAutoFit/>
          </a:bodyPr>
          <a:lstStyle/>
          <a:p>
            <a:r>
              <a:rPr lang="de-DE" sz="2400" b="1" i="1" dirty="0"/>
              <a:t>Pletz v Pletz, 2000 SKQB 129</a:t>
            </a:r>
          </a:p>
        </p:txBody>
      </p:sp>
    </p:spTree>
    <p:extLst>
      <p:ext uri="{BB962C8B-B14F-4D97-AF65-F5344CB8AC3E}">
        <p14:creationId xmlns:p14="http://schemas.microsoft.com/office/powerpoint/2010/main" val="39207643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GB"/>
          </a:p>
        </p:txBody>
      </p:sp>
      <p:sp>
        <p:nvSpPr>
          <p:cNvPr id="4" name="Rectangle 3"/>
          <p:cNvSpPr/>
          <p:nvPr/>
        </p:nvSpPr>
        <p:spPr>
          <a:xfrm>
            <a:off x="368300" y="1631057"/>
            <a:ext cx="8001000" cy="4524315"/>
          </a:xfrm>
          <a:prstGeom prst="rect">
            <a:avLst/>
          </a:prstGeom>
        </p:spPr>
        <p:txBody>
          <a:bodyPr wrap="square">
            <a:spAutoFit/>
          </a:bodyPr>
          <a:lstStyle/>
          <a:p>
            <a:r>
              <a:rPr lang="fr-FR" dirty="0" smtClean="0"/>
              <a:t>Malgré la conclusion de la Cour que l’entente n’était pas exorbitante, la Cour conclut qu’</a:t>
            </a:r>
            <a:r>
              <a:rPr lang="fr-FR" b="1" dirty="0" smtClean="0"/>
              <a:t>elle doit néanmoins procéder à une analyse des </a:t>
            </a:r>
            <a:r>
              <a:rPr lang="fr-FR" b="1" i="1" dirty="0" smtClean="0"/>
              <a:t>résultats de l’entente </a:t>
            </a:r>
            <a:r>
              <a:rPr lang="fr-FR" b="1" dirty="0" smtClean="0"/>
              <a:t>pour déterminer si l’entente créait une injustice flagrante vu que ce seul fait peut suffire pour mettre de côté un contrat. </a:t>
            </a:r>
          </a:p>
          <a:p>
            <a:endParaRPr lang="fr-FR" dirty="0"/>
          </a:p>
          <a:p>
            <a:r>
              <a:rPr lang="fr-FR" dirty="0" smtClean="0"/>
              <a:t>(28-38) La Cour effectue une analyse de résultats de l’entente en comparant la valeurs des biens auquel la femme a eu le droit en vertu de l’entente (selon les valeurs de 1989) et la valeur des biens auquel elle aurait pu avoir le droit en vertu de la </a:t>
            </a:r>
            <a:r>
              <a:rPr lang="fr-FR" i="1" dirty="0" smtClean="0"/>
              <a:t>Loi sur les biens familiaux </a:t>
            </a:r>
            <a:r>
              <a:rPr lang="fr-FR" dirty="0" smtClean="0"/>
              <a:t>(selon les valeurs à la date de séparation en 1997). </a:t>
            </a:r>
          </a:p>
          <a:p>
            <a:endParaRPr lang="fr-FR" dirty="0"/>
          </a:p>
          <a:p>
            <a:endParaRPr lang="fr-FR" dirty="0" smtClean="0"/>
          </a:p>
          <a:p>
            <a:endParaRPr lang="fr-FR" dirty="0"/>
          </a:p>
          <a:p>
            <a:endParaRPr lang="fr-FR" dirty="0" smtClean="0"/>
          </a:p>
          <a:p>
            <a:endParaRPr lang="fr-FR" dirty="0"/>
          </a:p>
          <a:p>
            <a:r>
              <a:rPr lang="fr-FR" b="1" dirty="0" smtClean="0"/>
              <a:t>La Cour conclut que finalement que la différence entre la valeur des biens (qui totalise moins de 15 000$ ne constitue clairement pas une injustice flagrante. </a:t>
            </a:r>
            <a:endParaRPr lang="fr-FR" b="1" dirty="0"/>
          </a:p>
        </p:txBody>
      </p:sp>
      <p:sp>
        <p:nvSpPr>
          <p:cNvPr id="6" name="Text Placeholder 2"/>
          <p:cNvSpPr>
            <a:spLocks noGrp="1"/>
          </p:cNvSpPr>
          <p:nvPr>
            <p:ph type="body" sz="quarter" idx="13"/>
          </p:nvPr>
        </p:nvSpPr>
        <p:spPr/>
        <p:txBody>
          <a:bodyPr>
            <a:noAutofit/>
          </a:bodyPr>
          <a:lstStyle/>
          <a:p>
            <a:r>
              <a:rPr lang="fr-FR" sz="1200" i="1" dirty="0"/>
              <a:t>L’accord exorbitant ou créant une injustice flagrante – Jurisprudence</a:t>
            </a:r>
          </a:p>
          <a:p>
            <a:endParaRPr lang="en-GB" sz="1200" i="1" dirty="0"/>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162" y="4330700"/>
            <a:ext cx="4060825" cy="95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1500" y="4400550"/>
            <a:ext cx="4191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546099" y="797511"/>
            <a:ext cx="3754426" cy="461665"/>
          </a:xfrm>
          <a:prstGeom prst="rect">
            <a:avLst/>
          </a:prstGeom>
        </p:spPr>
        <p:txBody>
          <a:bodyPr wrap="none">
            <a:spAutoFit/>
          </a:bodyPr>
          <a:lstStyle/>
          <a:p>
            <a:r>
              <a:rPr lang="de-DE" sz="2400" b="1" i="1" dirty="0"/>
              <a:t>Pletz v Pletz, 2000 SKQB 129</a:t>
            </a:r>
          </a:p>
        </p:txBody>
      </p:sp>
    </p:spTree>
    <p:extLst>
      <p:ext uri="{BB962C8B-B14F-4D97-AF65-F5344CB8AC3E}">
        <p14:creationId xmlns:p14="http://schemas.microsoft.com/office/powerpoint/2010/main" val="11817591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GB"/>
          </a:p>
        </p:txBody>
      </p:sp>
      <p:sp>
        <p:nvSpPr>
          <p:cNvPr id="4" name="Rectangle 3"/>
          <p:cNvSpPr/>
          <p:nvPr/>
        </p:nvSpPr>
        <p:spPr>
          <a:xfrm>
            <a:off x="546099" y="797511"/>
            <a:ext cx="4754122" cy="461665"/>
          </a:xfrm>
          <a:prstGeom prst="rect">
            <a:avLst/>
          </a:prstGeom>
        </p:spPr>
        <p:txBody>
          <a:bodyPr wrap="none">
            <a:spAutoFit/>
          </a:bodyPr>
          <a:lstStyle/>
          <a:p>
            <a:r>
              <a:rPr lang="de-DE" sz="2400" b="1" i="1" dirty="0" smtClean="0"/>
              <a:t>Bachman v Bachman, 2008 SKQB 19</a:t>
            </a:r>
            <a:endParaRPr lang="de-DE" sz="2400" b="1" i="1" dirty="0"/>
          </a:p>
        </p:txBody>
      </p:sp>
      <p:sp>
        <p:nvSpPr>
          <p:cNvPr id="5" name="Text Placeholder 2"/>
          <p:cNvSpPr>
            <a:spLocks noGrp="1"/>
          </p:cNvSpPr>
          <p:nvPr>
            <p:ph type="body" sz="quarter" idx="13"/>
          </p:nvPr>
        </p:nvSpPr>
        <p:spPr/>
        <p:txBody>
          <a:bodyPr>
            <a:noAutofit/>
          </a:bodyPr>
          <a:lstStyle/>
          <a:p>
            <a:r>
              <a:rPr lang="fr-FR" sz="1200" i="1" dirty="0"/>
              <a:t>L’accord exorbitant ou créant une injustice flagrante – Jurisprudence</a:t>
            </a:r>
          </a:p>
          <a:p>
            <a:endParaRPr lang="en-GB" sz="1200" i="1" dirty="0"/>
          </a:p>
        </p:txBody>
      </p:sp>
      <p:sp>
        <p:nvSpPr>
          <p:cNvPr id="6" name="Rectangle 5"/>
          <p:cNvSpPr/>
          <p:nvPr/>
        </p:nvSpPr>
        <p:spPr>
          <a:xfrm>
            <a:off x="685800" y="1582341"/>
            <a:ext cx="7378701" cy="5355312"/>
          </a:xfrm>
          <a:prstGeom prst="rect">
            <a:avLst/>
          </a:prstGeom>
        </p:spPr>
        <p:txBody>
          <a:bodyPr wrap="square">
            <a:spAutoFit/>
          </a:bodyPr>
          <a:lstStyle/>
          <a:p>
            <a:r>
              <a:rPr lang="fr-FR" dirty="0"/>
              <a:t>La partie requérante (la femme) et la partie intimée (le mari) se marient en </a:t>
            </a:r>
            <a:r>
              <a:rPr lang="fr-FR" dirty="0" smtClean="0"/>
              <a:t>1985. </a:t>
            </a:r>
            <a:r>
              <a:rPr lang="fr-FR" dirty="0"/>
              <a:t>Ils </a:t>
            </a:r>
            <a:r>
              <a:rPr lang="fr-FR" dirty="0" smtClean="0"/>
              <a:t>ont deux enfants. Ils </a:t>
            </a:r>
            <a:r>
              <a:rPr lang="fr-FR" dirty="0"/>
              <a:t>se </a:t>
            </a:r>
            <a:r>
              <a:rPr lang="fr-FR" dirty="0" smtClean="0"/>
              <a:t>séparent le 10 mai 2004. Ils concluent un accord de séparation le 7 mai lorsqu’ils vivent encore ensemble dans des différentes parties de la même maison. Une première ébauche de l’entente a été préparée plusieurs semaines avant.</a:t>
            </a:r>
          </a:p>
          <a:p>
            <a:endParaRPr lang="fr-FR" dirty="0" smtClean="0"/>
          </a:p>
          <a:p>
            <a:r>
              <a:rPr lang="fr-FR" dirty="0" smtClean="0"/>
              <a:t>Mme. </a:t>
            </a:r>
            <a:r>
              <a:rPr lang="fr-FR" dirty="0" err="1" smtClean="0"/>
              <a:t>Bachman</a:t>
            </a:r>
            <a:r>
              <a:rPr lang="fr-FR" dirty="0" smtClean="0"/>
              <a:t> prétend que son mari la harcelait de façon quotidienne de signer l’entente, qu’elle avait de la difficulté à dormir et que son mari l’avait menacé de contester la garde des enfants si elle disputait l’entente. Elle prétend qu’elle n’en pouvait plus lorsqu’elle à signé l’entente.</a:t>
            </a:r>
          </a:p>
          <a:p>
            <a:endParaRPr lang="fr-FR" dirty="0" smtClean="0"/>
          </a:p>
          <a:p>
            <a:r>
              <a:rPr lang="fr-FR" dirty="0" smtClean="0"/>
              <a:t>La Cour conclut que la preuve démontre que Mme. </a:t>
            </a:r>
            <a:r>
              <a:rPr lang="fr-FR" dirty="0" err="1" smtClean="0"/>
              <a:t>Bachman</a:t>
            </a:r>
            <a:r>
              <a:rPr lang="fr-FR" dirty="0" smtClean="0"/>
              <a:t> avait consulté son avocat à maintes reprises avant de signer l’entente et que celui-ci l’avait averti de ne pas signer l’entente avant qu’elle décide signer soudainement l’entente</a:t>
            </a:r>
            <a:r>
              <a:rPr lang="fr-FR" dirty="0"/>
              <a:t> </a:t>
            </a:r>
            <a:r>
              <a:rPr lang="fr-FR" dirty="0" smtClean="0"/>
              <a:t>le 7 mai. </a:t>
            </a:r>
          </a:p>
          <a:p>
            <a:endParaRPr lang="fr-FR" dirty="0"/>
          </a:p>
          <a:p>
            <a:r>
              <a:rPr lang="fr-FR" dirty="0" smtClean="0"/>
              <a:t>La Cour conclut donc que l’entente </a:t>
            </a:r>
            <a:r>
              <a:rPr lang="fr-FR" b="1" dirty="0" smtClean="0"/>
              <a:t>n’était pas exorbitante.  </a:t>
            </a:r>
          </a:p>
          <a:p>
            <a:endParaRPr lang="fr-FR" dirty="0" smtClean="0"/>
          </a:p>
          <a:p>
            <a:endParaRPr lang="fr-FR" dirty="0"/>
          </a:p>
        </p:txBody>
      </p:sp>
    </p:spTree>
    <p:extLst>
      <p:ext uri="{BB962C8B-B14F-4D97-AF65-F5344CB8AC3E}">
        <p14:creationId xmlns:p14="http://schemas.microsoft.com/office/powerpoint/2010/main" val="20561289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GB"/>
          </a:p>
        </p:txBody>
      </p:sp>
      <p:sp>
        <p:nvSpPr>
          <p:cNvPr id="4" name="Rectangle 3"/>
          <p:cNvSpPr/>
          <p:nvPr/>
        </p:nvSpPr>
        <p:spPr>
          <a:xfrm>
            <a:off x="1219200" y="1371600"/>
            <a:ext cx="6248400" cy="5078313"/>
          </a:xfrm>
          <a:prstGeom prst="rect">
            <a:avLst/>
          </a:prstGeom>
        </p:spPr>
        <p:txBody>
          <a:bodyPr wrap="square">
            <a:spAutoFit/>
          </a:bodyPr>
          <a:lstStyle/>
          <a:p>
            <a:pPr lvl="0"/>
            <a:r>
              <a:rPr lang="fr-FR" dirty="0">
                <a:solidFill>
                  <a:prstClr val="black"/>
                </a:solidFill>
              </a:rPr>
              <a:t>Malgré la conclusion de la Cour que l’entente n’était pas exorbitante, </a:t>
            </a:r>
            <a:r>
              <a:rPr lang="fr-FR" dirty="0" smtClean="0">
                <a:solidFill>
                  <a:prstClr val="black"/>
                </a:solidFill>
              </a:rPr>
              <a:t>elle procède  néanmoins à </a:t>
            </a:r>
            <a:r>
              <a:rPr lang="fr-FR" dirty="0">
                <a:solidFill>
                  <a:prstClr val="black"/>
                </a:solidFill>
              </a:rPr>
              <a:t>une analyse des résultats de l’entente pour déterminer si l’entente créait une injustice flagrante vu que ce seul fait peut suffire pour mettre de côté un contrat. </a:t>
            </a:r>
            <a:endParaRPr lang="fr-FR" dirty="0" smtClean="0">
              <a:solidFill>
                <a:prstClr val="black"/>
              </a:solidFill>
            </a:endParaRPr>
          </a:p>
          <a:p>
            <a:pPr lvl="0"/>
            <a:endParaRPr lang="fr-FR" dirty="0" smtClean="0">
              <a:solidFill>
                <a:prstClr val="black"/>
              </a:solidFill>
            </a:endParaRPr>
          </a:p>
          <a:p>
            <a:r>
              <a:rPr lang="fr-FR" dirty="0" smtClean="0"/>
              <a:t>(64-69) </a:t>
            </a:r>
            <a:r>
              <a:rPr lang="fr-FR" dirty="0"/>
              <a:t>La Cour effectue une analyse de résultats de l’entente en comparant la valeurs des biens </a:t>
            </a:r>
            <a:r>
              <a:rPr lang="fr-FR" dirty="0" smtClean="0"/>
              <a:t>que </a:t>
            </a:r>
            <a:r>
              <a:rPr lang="fr-FR" dirty="0"/>
              <a:t>la femme a </a:t>
            </a:r>
            <a:r>
              <a:rPr lang="fr-FR" dirty="0" smtClean="0"/>
              <a:t>reçu </a:t>
            </a:r>
            <a:r>
              <a:rPr lang="fr-FR" dirty="0"/>
              <a:t>en vertu de l’entente </a:t>
            </a:r>
            <a:r>
              <a:rPr lang="fr-FR" dirty="0" smtClean="0"/>
              <a:t>versus les biens qu’elle aurait reçu en </a:t>
            </a:r>
            <a:r>
              <a:rPr lang="fr-FR" dirty="0"/>
              <a:t>vertu de la </a:t>
            </a:r>
            <a:r>
              <a:rPr lang="fr-FR" i="1" dirty="0"/>
              <a:t>Loi sur les biens </a:t>
            </a:r>
            <a:r>
              <a:rPr lang="fr-FR" i="1" dirty="0" smtClean="0"/>
              <a:t>familiaux.</a:t>
            </a:r>
          </a:p>
          <a:p>
            <a:endParaRPr lang="fr-FR" dirty="0">
              <a:solidFill>
                <a:prstClr val="black"/>
              </a:solidFill>
            </a:endParaRPr>
          </a:p>
          <a:p>
            <a:r>
              <a:rPr lang="fr-FR" dirty="0" smtClean="0">
                <a:solidFill>
                  <a:prstClr val="black"/>
                </a:solidFill>
              </a:rPr>
              <a:t>(73) La Cour conclut que la différence est d’environ </a:t>
            </a:r>
            <a:r>
              <a:rPr lang="fr-FR" b="1" dirty="0" smtClean="0">
                <a:solidFill>
                  <a:prstClr val="black"/>
                </a:solidFill>
              </a:rPr>
              <a:t>$75,000 à $100,000</a:t>
            </a:r>
            <a:r>
              <a:rPr lang="fr-FR" dirty="0" smtClean="0">
                <a:solidFill>
                  <a:prstClr val="black"/>
                </a:solidFill>
              </a:rPr>
              <a:t>. </a:t>
            </a:r>
          </a:p>
          <a:p>
            <a:endParaRPr lang="fr-FR" dirty="0">
              <a:solidFill>
                <a:prstClr val="black"/>
              </a:solidFill>
            </a:endParaRPr>
          </a:p>
          <a:p>
            <a:r>
              <a:rPr lang="fr-FR" dirty="0" smtClean="0">
                <a:solidFill>
                  <a:prstClr val="black"/>
                </a:solidFill>
              </a:rPr>
              <a:t>Cela ne constitue par une injustice flagrante, entre autre parce que Mme. </a:t>
            </a:r>
            <a:r>
              <a:rPr lang="fr-FR" dirty="0" err="1" smtClean="0">
                <a:solidFill>
                  <a:prstClr val="black"/>
                </a:solidFill>
              </a:rPr>
              <a:t>Bachman</a:t>
            </a:r>
            <a:r>
              <a:rPr lang="fr-FR" dirty="0" smtClean="0">
                <a:solidFill>
                  <a:prstClr val="black"/>
                </a:solidFill>
              </a:rPr>
              <a:t> a maintenu le foyer conjugal et sa retraite (ce qu’elle voulait) en échange de l’entreprise familiale. </a:t>
            </a:r>
            <a:endParaRPr lang="fr-FR" dirty="0">
              <a:solidFill>
                <a:prstClr val="black"/>
              </a:solidFill>
            </a:endParaRPr>
          </a:p>
          <a:p>
            <a:pPr lvl="0"/>
            <a:endParaRPr lang="fr-FR" dirty="0">
              <a:solidFill>
                <a:prstClr val="black"/>
              </a:solidFill>
            </a:endParaRPr>
          </a:p>
        </p:txBody>
      </p:sp>
      <p:sp>
        <p:nvSpPr>
          <p:cNvPr id="5" name="Text Placeholder 2"/>
          <p:cNvSpPr>
            <a:spLocks noGrp="1"/>
          </p:cNvSpPr>
          <p:nvPr>
            <p:ph type="body" sz="quarter" idx="13"/>
          </p:nvPr>
        </p:nvSpPr>
        <p:spPr/>
        <p:txBody>
          <a:bodyPr>
            <a:noAutofit/>
          </a:bodyPr>
          <a:lstStyle/>
          <a:p>
            <a:r>
              <a:rPr lang="fr-FR" sz="1200" i="1" dirty="0"/>
              <a:t>L’accord exorbitant ou créant une injustice flagrante – Jurisprudence</a:t>
            </a:r>
          </a:p>
          <a:p>
            <a:endParaRPr lang="en-GB" sz="1200" i="1" dirty="0"/>
          </a:p>
        </p:txBody>
      </p:sp>
      <p:sp>
        <p:nvSpPr>
          <p:cNvPr id="7" name="Rectangle 6"/>
          <p:cNvSpPr/>
          <p:nvPr/>
        </p:nvSpPr>
        <p:spPr>
          <a:xfrm>
            <a:off x="533400" y="909935"/>
            <a:ext cx="5105400" cy="461665"/>
          </a:xfrm>
          <a:prstGeom prst="rect">
            <a:avLst/>
          </a:prstGeom>
        </p:spPr>
        <p:txBody>
          <a:bodyPr wrap="square">
            <a:spAutoFit/>
          </a:bodyPr>
          <a:lstStyle/>
          <a:p>
            <a:pPr lvl="0"/>
            <a:r>
              <a:rPr lang="de-DE" sz="2400" b="1" i="1" dirty="0">
                <a:solidFill>
                  <a:prstClr val="black"/>
                </a:solidFill>
              </a:rPr>
              <a:t>Bachman v Bachman, 2008 SKQB 19</a:t>
            </a:r>
          </a:p>
        </p:txBody>
      </p:sp>
    </p:spTree>
    <p:extLst>
      <p:ext uri="{BB962C8B-B14F-4D97-AF65-F5344CB8AC3E}">
        <p14:creationId xmlns:p14="http://schemas.microsoft.com/office/powerpoint/2010/main" val="9124485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GB"/>
          </a:p>
        </p:txBody>
      </p:sp>
      <p:sp>
        <p:nvSpPr>
          <p:cNvPr id="3" name="Text Placeholder 2"/>
          <p:cNvSpPr>
            <a:spLocks noGrp="1"/>
          </p:cNvSpPr>
          <p:nvPr>
            <p:ph type="body" sz="quarter" idx="13"/>
          </p:nvPr>
        </p:nvSpPr>
        <p:spPr/>
        <p:txBody>
          <a:bodyPr>
            <a:noAutofit/>
          </a:bodyPr>
          <a:lstStyle/>
          <a:p>
            <a:r>
              <a:rPr lang="fr-FR" sz="1200" i="1" dirty="0"/>
              <a:t>L’accord exorbitant ou créant une injustice flagrante – Jurisprudence</a:t>
            </a:r>
          </a:p>
          <a:p>
            <a:endParaRPr lang="en-GB" sz="1200" i="1" dirty="0"/>
          </a:p>
        </p:txBody>
      </p:sp>
      <p:sp>
        <p:nvSpPr>
          <p:cNvPr id="4" name="Rectangle 3"/>
          <p:cNvSpPr/>
          <p:nvPr/>
        </p:nvSpPr>
        <p:spPr>
          <a:xfrm>
            <a:off x="533400" y="609600"/>
            <a:ext cx="5105400" cy="461665"/>
          </a:xfrm>
          <a:prstGeom prst="rect">
            <a:avLst/>
          </a:prstGeom>
        </p:spPr>
        <p:txBody>
          <a:bodyPr wrap="square">
            <a:spAutoFit/>
          </a:bodyPr>
          <a:lstStyle/>
          <a:p>
            <a:pPr lvl="0"/>
            <a:r>
              <a:rPr lang="de-DE" sz="2400" b="1" i="1" dirty="0" smtClean="0">
                <a:solidFill>
                  <a:prstClr val="black"/>
                </a:solidFill>
              </a:rPr>
              <a:t>Smith v Smith*</a:t>
            </a:r>
            <a:endParaRPr lang="de-DE" sz="2400" b="1" i="1" dirty="0">
              <a:solidFill>
                <a:prstClr val="black"/>
              </a:solidFill>
            </a:endParaRPr>
          </a:p>
        </p:txBody>
      </p:sp>
      <p:sp>
        <p:nvSpPr>
          <p:cNvPr id="5" name="Rectangle 4"/>
          <p:cNvSpPr/>
          <p:nvPr/>
        </p:nvSpPr>
        <p:spPr>
          <a:xfrm>
            <a:off x="533400" y="1071265"/>
            <a:ext cx="7467600" cy="6186309"/>
          </a:xfrm>
          <a:prstGeom prst="rect">
            <a:avLst/>
          </a:prstGeom>
        </p:spPr>
        <p:txBody>
          <a:bodyPr wrap="square">
            <a:spAutoFit/>
          </a:bodyPr>
          <a:lstStyle/>
          <a:p>
            <a:pPr lvl="0"/>
            <a:r>
              <a:rPr lang="fr-FR" dirty="0" smtClean="0">
                <a:solidFill>
                  <a:prstClr val="black"/>
                </a:solidFill>
              </a:rPr>
              <a:t>Les parties se marient en 1999 et se séparent en 2016. Ils ont deux enfants. Au cours de leur mariage, ils ont des moyens importants. Le mari administre une entreprise familiale importante. La femme est mère de foyer. </a:t>
            </a:r>
          </a:p>
          <a:p>
            <a:pPr lvl="0"/>
            <a:endParaRPr lang="fr-FR" dirty="0">
              <a:solidFill>
                <a:prstClr val="black"/>
              </a:solidFill>
            </a:endParaRPr>
          </a:p>
          <a:p>
            <a:pPr lvl="0"/>
            <a:r>
              <a:rPr lang="fr-FR" dirty="0" smtClean="0">
                <a:solidFill>
                  <a:prstClr val="black"/>
                </a:solidFill>
              </a:rPr>
              <a:t>Au moment de la signature de l’accord de séparation,  le mari prétend que l’entreprise familiale à des dettes très importantes de l’ordre de 5 million de dollars. Il dit également à la femme que leur fils va hériter de l’entreprise familiale, qu’elle risque de mettre en danger. </a:t>
            </a:r>
          </a:p>
          <a:p>
            <a:pPr lvl="0"/>
            <a:r>
              <a:rPr lang="fr-FR" dirty="0" smtClean="0">
                <a:solidFill>
                  <a:prstClr val="black"/>
                </a:solidFill>
              </a:rPr>
              <a:t>Le femme accepte donc une division des biens et un support financier minime sans documentation de la part du mari confirmant la dette. Au moment de la signature de l’entente, la femme signe l’entente suite à une entente brève avec son avocat.</a:t>
            </a:r>
          </a:p>
          <a:p>
            <a:pPr lvl="0"/>
            <a:endParaRPr lang="fr-FR" dirty="0">
              <a:solidFill>
                <a:prstClr val="black"/>
              </a:solidFill>
            </a:endParaRPr>
          </a:p>
          <a:p>
            <a:pPr lvl="0"/>
            <a:r>
              <a:rPr lang="fr-FR" dirty="0" smtClean="0">
                <a:solidFill>
                  <a:prstClr val="black"/>
                </a:solidFill>
              </a:rPr>
              <a:t>Suite à la signature de l’entente, le fils de parties meurt et le mari prétend à plusieurs personnes qu’il a dupé sa femme et que la dette n’existait pas. Ils fait des gros achats. </a:t>
            </a:r>
          </a:p>
          <a:p>
            <a:pPr lvl="0"/>
            <a:endParaRPr lang="fr-FR" dirty="0" smtClean="0">
              <a:solidFill>
                <a:prstClr val="black"/>
              </a:solidFill>
            </a:endParaRPr>
          </a:p>
          <a:p>
            <a:pPr lvl="0"/>
            <a:r>
              <a:rPr lang="fr-FR" dirty="0" smtClean="0">
                <a:solidFill>
                  <a:prstClr val="black"/>
                </a:solidFill>
              </a:rPr>
              <a:t>La femme cherche à faire mettre de côté l’entente. Elle prétend qu’elle n’a pas eu d’avis juridique complet au moment de la signature de l’entente (accord exorbitant) mais </a:t>
            </a:r>
            <a:r>
              <a:rPr lang="fr-FR" b="1" dirty="0" smtClean="0">
                <a:solidFill>
                  <a:prstClr val="black"/>
                </a:solidFill>
              </a:rPr>
              <a:t>s’oppose surtout au résultat de l’entente, </a:t>
            </a:r>
            <a:r>
              <a:rPr lang="fr-FR" dirty="0" smtClean="0">
                <a:solidFill>
                  <a:prstClr val="black"/>
                </a:solidFill>
              </a:rPr>
              <a:t>qu’elle prétend est une </a:t>
            </a:r>
            <a:r>
              <a:rPr lang="fr-FR" b="1" dirty="0" smtClean="0">
                <a:solidFill>
                  <a:prstClr val="black"/>
                </a:solidFill>
              </a:rPr>
              <a:t>injustice flagrante. </a:t>
            </a:r>
            <a:endParaRPr lang="fr-FR" b="1" dirty="0">
              <a:solidFill>
                <a:prstClr val="black"/>
              </a:solidFill>
            </a:endParaRPr>
          </a:p>
          <a:p>
            <a:pPr lvl="0"/>
            <a:endParaRPr lang="fr-FR" dirty="0">
              <a:solidFill>
                <a:prstClr val="black"/>
              </a:solidFill>
            </a:endParaRPr>
          </a:p>
        </p:txBody>
      </p:sp>
    </p:spTree>
    <p:extLst>
      <p:ext uri="{BB962C8B-B14F-4D97-AF65-F5344CB8AC3E}">
        <p14:creationId xmlns:p14="http://schemas.microsoft.com/office/powerpoint/2010/main" val="40912699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GB"/>
          </a:p>
        </p:txBody>
      </p:sp>
      <p:sp>
        <p:nvSpPr>
          <p:cNvPr id="3" name="Text Placeholder 2"/>
          <p:cNvSpPr>
            <a:spLocks noGrp="1"/>
          </p:cNvSpPr>
          <p:nvPr>
            <p:ph type="body" sz="quarter" idx="13"/>
          </p:nvPr>
        </p:nvSpPr>
        <p:spPr/>
        <p:txBody>
          <a:bodyPr>
            <a:normAutofit fontScale="92500" lnSpcReduction="10000"/>
          </a:bodyPr>
          <a:lstStyle/>
          <a:p>
            <a:r>
              <a:rPr lang="fr-FR" i="1" dirty="0"/>
              <a:t>L’accord exorbitant ou créant une injustice flagrante – Jurisprudence</a:t>
            </a:r>
          </a:p>
          <a:p>
            <a:endParaRPr lang="en-GB" dirty="0"/>
          </a:p>
        </p:txBody>
      </p:sp>
      <p:sp>
        <p:nvSpPr>
          <p:cNvPr id="4" name="Rectangle 3"/>
          <p:cNvSpPr/>
          <p:nvPr/>
        </p:nvSpPr>
        <p:spPr>
          <a:xfrm>
            <a:off x="609600" y="1752600"/>
            <a:ext cx="7239000" cy="4801314"/>
          </a:xfrm>
          <a:prstGeom prst="rect">
            <a:avLst/>
          </a:prstGeom>
        </p:spPr>
        <p:txBody>
          <a:bodyPr wrap="square">
            <a:spAutoFit/>
          </a:bodyPr>
          <a:lstStyle/>
          <a:p>
            <a:pPr lvl="0"/>
            <a:r>
              <a:rPr lang="fr-FR" dirty="0" smtClean="0">
                <a:solidFill>
                  <a:prstClr val="black"/>
                </a:solidFill>
              </a:rPr>
              <a:t>Le mari s’oppose à toute divulgation financière par rapport à ses revenus ou à ses biens. </a:t>
            </a:r>
            <a:r>
              <a:rPr lang="fr-FR" b="1" dirty="0" smtClean="0">
                <a:solidFill>
                  <a:prstClr val="black"/>
                </a:solidFill>
              </a:rPr>
              <a:t>Il prétend qu’étant donné le contrat familial des parties, toute la divulgation recherchée par la femme est non-pertinente. </a:t>
            </a:r>
          </a:p>
          <a:p>
            <a:pPr lvl="0"/>
            <a:endParaRPr lang="fr-FR" dirty="0">
              <a:solidFill>
                <a:prstClr val="black"/>
              </a:solidFill>
            </a:endParaRPr>
          </a:p>
          <a:p>
            <a:pPr lvl="0"/>
            <a:r>
              <a:rPr lang="fr-FR" dirty="0" smtClean="0">
                <a:solidFill>
                  <a:prstClr val="black"/>
                </a:solidFill>
              </a:rPr>
              <a:t>Malgré l’absence de preuve par rapport au fait que la signature de l’accord ait été exorbitante, la Cour ordonne au mari de fournir la divulgation financière réclamée par la femme car ses allégations ne sont pas évidemment fausses.</a:t>
            </a:r>
          </a:p>
          <a:p>
            <a:pPr lvl="0"/>
            <a:endParaRPr lang="fr-FR" dirty="0">
              <a:solidFill>
                <a:prstClr val="black"/>
              </a:solidFill>
            </a:endParaRPr>
          </a:p>
          <a:p>
            <a:pPr lvl="0"/>
            <a:r>
              <a:rPr lang="fr-FR" dirty="0" smtClean="0">
                <a:solidFill>
                  <a:prstClr val="black"/>
                </a:solidFill>
              </a:rPr>
              <a:t>Les allégations de la partie plaignante doivent simplement ne pas être frivoles ou un abus de procédures (conformément à la norme par rapport aux jugements sommaires).</a:t>
            </a:r>
          </a:p>
          <a:p>
            <a:pPr lvl="0"/>
            <a:endParaRPr lang="fr-FR" dirty="0">
              <a:solidFill>
                <a:prstClr val="black"/>
              </a:solidFill>
            </a:endParaRPr>
          </a:p>
          <a:p>
            <a:pPr lvl="0"/>
            <a:r>
              <a:rPr lang="fr-FR" dirty="0" smtClean="0">
                <a:solidFill>
                  <a:prstClr val="black"/>
                </a:solidFill>
              </a:rPr>
              <a:t>Le mari doit entre autre divulguer les rapports financiers de l’entreprise familiale au moment de la signature de l’accord ainsi que de l’information par rapports à ses biens et son revenu personnel </a:t>
            </a:r>
            <a:r>
              <a:rPr lang="fr-FR" b="1" dirty="0" smtClean="0">
                <a:solidFill>
                  <a:prstClr val="black"/>
                </a:solidFill>
              </a:rPr>
              <a:t>pour permette à la Cour d’évaluer si l’entente est injuste.</a:t>
            </a:r>
            <a:endParaRPr lang="fr-FR" b="1" dirty="0">
              <a:solidFill>
                <a:prstClr val="black"/>
              </a:solidFill>
            </a:endParaRPr>
          </a:p>
        </p:txBody>
      </p:sp>
      <p:sp>
        <p:nvSpPr>
          <p:cNvPr id="7" name="Rectangle 6"/>
          <p:cNvSpPr/>
          <p:nvPr/>
        </p:nvSpPr>
        <p:spPr>
          <a:xfrm>
            <a:off x="533400" y="1140767"/>
            <a:ext cx="5105400" cy="461665"/>
          </a:xfrm>
          <a:prstGeom prst="rect">
            <a:avLst/>
          </a:prstGeom>
        </p:spPr>
        <p:txBody>
          <a:bodyPr wrap="square">
            <a:spAutoFit/>
          </a:bodyPr>
          <a:lstStyle/>
          <a:p>
            <a:pPr lvl="0"/>
            <a:r>
              <a:rPr lang="de-DE" sz="2400" b="1" i="1" dirty="0" smtClean="0">
                <a:solidFill>
                  <a:prstClr val="black"/>
                </a:solidFill>
              </a:rPr>
              <a:t>Smith c Smith</a:t>
            </a:r>
            <a:endParaRPr lang="de-DE" sz="2400" b="1" i="1" dirty="0">
              <a:solidFill>
                <a:prstClr val="black"/>
              </a:solidFill>
            </a:endParaRPr>
          </a:p>
        </p:txBody>
      </p:sp>
    </p:spTree>
    <p:extLst>
      <p:ext uri="{BB962C8B-B14F-4D97-AF65-F5344CB8AC3E}">
        <p14:creationId xmlns:p14="http://schemas.microsoft.com/office/powerpoint/2010/main" val="1735302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GB" dirty="0"/>
          </a:p>
        </p:txBody>
      </p:sp>
      <p:sp>
        <p:nvSpPr>
          <p:cNvPr id="4" name="Text Placeholder 2"/>
          <p:cNvSpPr>
            <a:spLocks noGrp="1"/>
          </p:cNvSpPr>
          <p:nvPr>
            <p:ph type="body" sz="quarter" idx="13"/>
          </p:nvPr>
        </p:nvSpPr>
        <p:spPr/>
        <p:txBody>
          <a:bodyPr>
            <a:noAutofit/>
          </a:bodyPr>
          <a:lstStyle/>
          <a:p>
            <a:r>
              <a:rPr lang="fr-CA" sz="1200" i="1" dirty="0" smtClean="0"/>
              <a:t>Le régime  ordinaire de division des biens </a:t>
            </a:r>
            <a:endParaRPr lang="en-GB" sz="1200" i="1" dirty="0"/>
          </a:p>
        </p:txBody>
      </p:sp>
      <p:sp>
        <p:nvSpPr>
          <p:cNvPr id="5" name="Rectangle 4"/>
          <p:cNvSpPr/>
          <p:nvPr/>
        </p:nvSpPr>
        <p:spPr>
          <a:xfrm>
            <a:off x="914400" y="1066800"/>
            <a:ext cx="6400800" cy="5201424"/>
          </a:xfrm>
          <a:prstGeom prst="rect">
            <a:avLst/>
          </a:prstGeom>
        </p:spPr>
        <p:txBody>
          <a:bodyPr wrap="square">
            <a:spAutoFit/>
          </a:bodyPr>
          <a:lstStyle/>
          <a:p>
            <a:r>
              <a:rPr lang="fr-FR" sz="2400" b="1" i="1" dirty="0" smtClean="0"/>
              <a:t>Introduction </a:t>
            </a:r>
            <a:endParaRPr lang="fr-FR" sz="2400" b="1" i="1" dirty="0"/>
          </a:p>
          <a:p>
            <a:r>
              <a:rPr lang="fr-FR" sz="2000" b="1" i="1" dirty="0" smtClean="0"/>
              <a:t>Le contexte social</a:t>
            </a:r>
            <a:endParaRPr lang="fr-FR" sz="2000" b="1" i="1" dirty="0"/>
          </a:p>
          <a:p>
            <a:pPr marL="285750" indent="-285750">
              <a:buFont typeface="Arial" panose="020B0604020202020204" pitchFamily="34" charset="0"/>
              <a:buChar char="•"/>
            </a:pPr>
            <a:r>
              <a:rPr lang="fr-FR" dirty="0" smtClean="0"/>
              <a:t>Les dossiers de droit de la famille deviennent de plus en plus communs. Ils représentent un nombre croissant de tous les litiges au Canada (35% en moyenne). D’autant plus, ils représentent plus de 50% des instances en Cour (56% des jugements et 61% des audiences). </a:t>
            </a:r>
          </a:p>
          <a:p>
            <a:pPr marL="285750" indent="-285750">
              <a:buFont typeface="Arial" panose="020B0604020202020204" pitchFamily="34" charset="0"/>
              <a:buChar char="•"/>
            </a:pPr>
            <a:r>
              <a:rPr lang="fr-FR" dirty="0" smtClean="0"/>
              <a:t>Les dossiers deviennent aussi plus complexes – </a:t>
            </a:r>
            <a:r>
              <a:rPr lang="fr-FR" dirty="0"/>
              <a:t> </a:t>
            </a:r>
            <a:r>
              <a:rPr lang="fr-FR" dirty="0" smtClean="0"/>
              <a:t>la vaste majorité des dossiers restent actifs après plus d’un an et plusieurs restent actifs plusieurs années plus tard.</a:t>
            </a:r>
          </a:p>
          <a:p>
            <a:pPr marL="285750" indent="-285750">
              <a:buFont typeface="Arial" panose="020B0604020202020204" pitchFamily="34" charset="0"/>
              <a:buChar char="•"/>
            </a:pPr>
            <a:r>
              <a:rPr lang="fr-FR" dirty="0" smtClean="0"/>
              <a:t>Étant donné le coût croissant des services et procédures juridiques, la vaste majorité des dossiers de droit de la famille ne vont jamais en Cour ou se terminent avant un procès par le biais de contrats familiaux.</a:t>
            </a:r>
          </a:p>
          <a:p>
            <a:pPr marL="285750" indent="-285750">
              <a:buFont typeface="Arial" panose="020B0604020202020204" pitchFamily="34" charset="0"/>
              <a:buChar char="•"/>
            </a:pPr>
            <a:r>
              <a:rPr lang="fr-FR" dirty="0" smtClean="0"/>
              <a:t>Les contrats de séparation deviennent de plus en plus importants au sein du droit de la famille au Canada. </a:t>
            </a:r>
          </a:p>
          <a:p>
            <a:pPr marL="285750" indent="-285750">
              <a:buFont typeface="Arial" panose="020B0604020202020204" pitchFamily="34" charset="0"/>
              <a:buChar char="•"/>
            </a:pPr>
            <a:r>
              <a:rPr lang="fr-FR" dirty="0" smtClean="0"/>
              <a:t>Les disputes en Cour par rapport à ces contrats ont augmenté pour les mêmes raisons. </a:t>
            </a:r>
            <a:endParaRPr lang="fr-FR" dirty="0"/>
          </a:p>
        </p:txBody>
      </p:sp>
    </p:spTree>
    <p:extLst>
      <p:ext uri="{BB962C8B-B14F-4D97-AF65-F5344CB8AC3E}">
        <p14:creationId xmlns:p14="http://schemas.microsoft.com/office/powerpoint/2010/main" val="14923951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GB"/>
          </a:p>
        </p:txBody>
      </p:sp>
      <p:sp>
        <p:nvSpPr>
          <p:cNvPr id="3" name="Text Placeholder 2"/>
          <p:cNvSpPr>
            <a:spLocks noGrp="1"/>
          </p:cNvSpPr>
          <p:nvPr>
            <p:ph type="body" sz="quarter" idx="13"/>
          </p:nvPr>
        </p:nvSpPr>
        <p:spPr/>
        <p:txBody>
          <a:bodyPr>
            <a:noAutofit/>
          </a:bodyPr>
          <a:lstStyle/>
          <a:p>
            <a:r>
              <a:rPr lang="fr-FR" sz="1200" i="1" dirty="0"/>
              <a:t>L’accord exorbitant ou créant une injustice flagrante – Jurisprudence</a:t>
            </a:r>
          </a:p>
          <a:p>
            <a:endParaRPr lang="en-GB" sz="1200" i="1" dirty="0"/>
          </a:p>
        </p:txBody>
      </p:sp>
      <p:sp>
        <p:nvSpPr>
          <p:cNvPr id="4" name="Rectangle 3"/>
          <p:cNvSpPr/>
          <p:nvPr/>
        </p:nvSpPr>
        <p:spPr>
          <a:xfrm>
            <a:off x="533400" y="679102"/>
            <a:ext cx="5105400" cy="461665"/>
          </a:xfrm>
          <a:prstGeom prst="rect">
            <a:avLst/>
          </a:prstGeom>
        </p:spPr>
        <p:txBody>
          <a:bodyPr wrap="square">
            <a:spAutoFit/>
          </a:bodyPr>
          <a:lstStyle/>
          <a:p>
            <a:pPr lvl="0"/>
            <a:r>
              <a:rPr lang="de-DE" sz="2400" b="1" i="1" dirty="0" smtClean="0">
                <a:solidFill>
                  <a:prstClr val="black"/>
                </a:solidFill>
              </a:rPr>
              <a:t>Conclusions</a:t>
            </a:r>
            <a:endParaRPr lang="de-DE" sz="2400" b="1" i="1" dirty="0">
              <a:solidFill>
                <a:prstClr val="black"/>
              </a:solidFill>
            </a:endParaRPr>
          </a:p>
        </p:txBody>
      </p:sp>
      <p:sp>
        <p:nvSpPr>
          <p:cNvPr id="6" name="Rectangle 5"/>
          <p:cNvSpPr/>
          <p:nvPr/>
        </p:nvSpPr>
        <p:spPr>
          <a:xfrm>
            <a:off x="533400" y="1295400"/>
            <a:ext cx="7467600" cy="5909310"/>
          </a:xfrm>
          <a:prstGeom prst="rect">
            <a:avLst/>
          </a:prstGeom>
        </p:spPr>
        <p:txBody>
          <a:bodyPr wrap="square">
            <a:spAutoFit/>
          </a:bodyPr>
          <a:lstStyle/>
          <a:p>
            <a:r>
              <a:rPr lang="fr-CA" dirty="0" smtClean="0"/>
              <a:t>L’évolution de la jurisprudence pour mettre de côté un contrat familial est marquée par:</a:t>
            </a:r>
          </a:p>
          <a:p>
            <a:pPr marL="285750" indent="-285750">
              <a:buFont typeface="Arial" panose="020B0604020202020204" pitchFamily="34" charset="0"/>
              <a:buChar char="•"/>
            </a:pPr>
            <a:r>
              <a:rPr lang="fr-CA" dirty="0" smtClean="0"/>
              <a:t>La notion d’un accord exorbitant ou créant une injustice flagrante (« </a:t>
            </a:r>
            <a:r>
              <a:rPr lang="fr-CA" dirty="0" err="1" smtClean="0"/>
              <a:t>unconscionable</a:t>
            </a:r>
            <a:r>
              <a:rPr lang="fr-CA" dirty="0" smtClean="0"/>
              <a:t> or </a:t>
            </a:r>
            <a:r>
              <a:rPr lang="fr-CA" dirty="0" err="1" smtClean="0"/>
              <a:t>grossly</a:t>
            </a:r>
            <a:r>
              <a:rPr lang="fr-CA" dirty="0" smtClean="0"/>
              <a:t> </a:t>
            </a:r>
            <a:r>
              <a:rPr lang="fr-CA" dirty="0" err="1" smtClean="0"/>
              <a:t>unfair</a:t>
            </a:r>
            <a:r>
              <a:rPr lang="fr-CA" dirty="0" smtClean="0"/>
              <a:t> ») évolue d’un concept dualiste où  la partie plaignante doit démonter </a:t>
            </a:r>
            <a:r>
              <a:rPr lang="fr-CA" b="1" dirty="0" smtClean="0"/>
              <a:t>à la fois une inégalité de position (au moment de la signature de l’accord) et une injustice flagrante </a:t>
            </a:r>
            <a:r>
              <a:rPr lang="fr-CA" dirty="0" smtClean="0"/>
              <a:t>de résultat </a:t>
            </a:r>
            <a:r>
              <a:rPr lang="fr-CA" b="1" dirty="0" smtClean="0"/>
              <a:t>vers deux concepts sont distincts qui peuvent invalider un accord indépendamment;</a:t>
            </a:r>
          </a:p>
          <a:p>
            <a:pPr marL="285750" indent="-285750">
              <a:buFont typeface="Arial" panose="020B0604020202020204" pitchFamily="34" charset="0"/>
              <a:buChar char="•"/>
            </a:pPr>
            <a:r>
              <a:rPr lang="fr-CA" dirty="0" smtClean="0"/>
              <a:t>Même dans des cas où il n’y a pas eu d’injustice au moment de la signature, une partie peut tenter de contester un contrat familial purement sur la base d’un résultat injuste;</a:t>
            </a:r>
          </a:p>
          <a:p>
            <a:pPr marL="285750" indent="-285750">
              <a:buFont typeface="Arial" panose="020B0604020202020204" pitchFamily="34" charset="0"/>
              <a:buChar char="•"/>
            </a:pPr>
            <a:r>
              <a:rPr lang="fr-CA" dirty="0" smtClean="0"/>
              <a:t>À moins que les allégations soient frivoles, une partie devra fournir une divulgation financière afin de permette à la Cour d’effectuer un examen comparatif des résultats de l’entente (pour déterminer ci ceux-ci constituent une injustice flagrante).</a:t>
            </a:r>
          </a:p>
          <a:p>
            <a:pPr marL="285750" indent="-285750">
              <a:buFont typeface="Arial" panose="020B0604020202020204" pitchFamily="34" charset="0"/>
              <a:buChar char="•"/>
            </a:pPr>
            <a:r>
              <a:rPr lang="fr-CA" dirty="0" smtClean="0"/>
              <a:t>Malgré l’obligation de divulgation, la barre en ce qui concerne une injustice flagrante reste très haute. Une différence de $75,000-$100,000, dépendant des circonstances, ne constitue pas une telle injustice flagrante. </a:t>
            </a:r>
          </a:p>
          <a:p>
            <a:r>
              <a:rPr lang="fr-CA" dirty="0" smtClean="0"/>
              <a:t>        </a:t>
            </a:r>
          </a:p>
          <a:p>
            <a:pPr marL="285750" indent="-285750">
              <a:buFont typeface="Arial" panose="020B0604020202020204" pitchFamily="34" charset="0"/>
              <a:buChar char="•"/>
            </a:pPr>
            <a:endParaRPr lang="fr-CA" dirty="0" smtClean="0"/>
          </a:p>
          <a:p>
            <a:endParaRPr lang="fr-CA" dirty="0"/>
          </a:p>
        </p:txBody>
      </p:sp>
    </p:spTree>
    <p:extLst>
      <p:ext uri="{BB962C8B-B14F-4D97-AF65-F5344CB8AC3E}">
        <p14:creationId xmlns:p14="http://schemas.microsoft.com/office/powerpoint/2010/main" val="22138835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GB"/>
          </a:p>
        </p:txBody>
      </p:sp>
      <p:sp>
        <p:nvSpPr>
          <p:cNvPr id="3" name="Text Placeholder 2"/>
          <p:cNvSpPr>
            <a:spLocks noGrp="1"/>
          </p:cNvSpPr>
          <p:nvPr>
            <p:ph type="body" sz="quarter" idx="13"/>
          </p:nvPr>
        </p:nvSpPr>
        <p:spPr/>
        <p:txBody>
          <a:bodyPr>
            <a:noAutofit/>
          </a:bodyPr>
          <a:lstStyle/>
          <a:p>
            <a:r>
              <a:rPr lang="fr-FR" sz="1200" i="1" dirty="0"/>
              <a:t>L’accord exorbitant ou créant une injustice flagrante – Jurisprudence</a:t>
            </a:r>
          </a:p>
          <a:p>
            <a:endParaRPr lang="en-GB" sz="1200" i="1" dirty="0"/>
          </a:p>
        </p:txBody>
      </p:sp>
      <p:sp>
        <p:nvSpPr>
          <p:cNvPr id="4" name="Rectangle 3"/>
          <p:cNvSpPr/>
          <p:nvPr/>
        </p:nvSpPr>
        <p:spPr>
          <a:xfrm>
            <a:off x="1828800" y="2050028"/>
            <a:ext cx="5297861" cy="3046988"/>
          </a:xfrm>
          <a:prstGeom prst="rect">
            <a:avLst/>
          </a:prstGeom>
        </p:spPr>
        <p:txBody>
          <a:bodyPr wrap="none">
            <a:spAutoFit/>
          </a:bodyPr>
          <a:lstStyle/>
          <a:p>
            <a:r>
              <a:rPr lang="de-DE" sz="2400" b="1" i="1" dirty="0" smtClean="0"/>
              <a:t>Jurisprudence supplémentaire:</a:t>
            </a:r>
          </a:p>
          <a:p>
            <a:pPr marL="342900" indent="-342900">
              <a:buFont typeface="Arial" panose="020B0604020202020204" pitchFamily="34" charset="0"/>
              <a:buChar char="•"/>
            </a:pPr>
            <a:r>
              <a:rPr lang="de-DE" sz="2400" b="1" dirty="0" smtClean="0"/>
              <a:t>Gordon v Nielson, 2018 SKQB </a:t>
            </a:r>
            <a:r>
              <a:rPr lang="de-DE" sz="2400" b="1" dirty="0" smtClean="0"/>
              <a:t>501;</a:t>
            </a:r>
            <a:endParaRPr lang="de-DE" sz="2400" b="1" dirty="0" smtClean="0"/>
          </a:p>
          <a:p>
            <a:pPr marL="342900" indent="-342900">
              <a:buFont typeface="Arial" panose="020B0604020202020204" pitchFamily="34" charset="0"/>
              <a:buChar char="•"/>
            </a:pPr>
            <a:r>
              <a:rPr lang="de-DE" sz="2400" b="1" smtClean="0"/>
              <a:t>Hess v Thomas Estate</a:t>
            </a:r>
            <a:r>
              <a:rPr lang="de-DE" sz="2400" b="1" smtClean="0"/>
              <a:t>, </a:t>
            </a:r>
            <a:r>
              <a:rPr lang="de-DE" sz="2400" b="1" dirty="0" smtClean="0"/>
              <a:t>2019 SKCA </a:t>
            </a:r>
            <a:r>
              <a:rPr lang="de-DE" sz="2400" b="1" dirty="0" smtClean="0"/>
              <a:t>26;</a:t>
            </a:r>
            <a:endParaRPr lang="de-DE" sz="2400" b="1" dirty="0" smtClean="0"/>
          </a:p>
          <a:p>
            <a:pPr marL="342900" indent="-342900">
              <a:buFont typeface="Arial" panose="020B0604020202020204" pitchFamily="34" charset="0"/>
              <a:buChar char="•"/>
            </a:pPr>
            <a:r>
              <a:rPr lang="de-DE" sz="2400" b="1" dirty="0" smtClean="0"/>
              <a:t>Luther v Luther, 2019 SKQB </a:t>
            </a:r>
            <a:r>
              <a:rPr lang="de-DE" sz="2400" b="1" dirty="0" smtClean="0"/>
              <a:t>313.</a:t>
            </a:r>
            <a:endParaRPr lang="de-DE" sz="2400" b="1" dirty="0" smtClean="0"/>
          </a:p>
          <a:p>
            <a:pPr marL="342900" indent="-342900">
              <a:buFont typeface="Arial" panose="020B0604020202020204" pitchFamily="34" charset="0"/>
              <a:buChar char="•"/>
            </a:pPr>
            <a:endParaRPr lang="de-DE" sz="2400" b="1" dirty="0" smtClean="0"/>
          </a:p>
          <a:p>
            <a:pPr marL="342900" indent="-342900">
              <a:buFont typeface="Arial" panose="020B0604020202020204" pitchFamily="34" charset="0"/>
              <a:buChar char="•"/>
            </a:pPr>
            <a:endParaRPr lang="de-DE" sz="2400" b="1" dirty="0" smtClean="0"/>
          </a:p>
          <a:p>
            <a:pPr marL="342900" indent="-342900">
              <a:buFont typeface="Arial" panose="020B0604020202020204" pitchFamily="34" charset="0"/>
              <a:buChar char="•"/>
            </a:pPr>
            <a:endParaRPr lang="de-DE" sz="2400" b="1" dirty="0" smtClean="0"/>
          </a:p>
          <a:p>
            <a:pPr marL="342900" indent="-342900">
              <a:buFont typeface="Arial" panose="020B0604020202020204" pitchFamily="34" charset="0"/>
              <a:buChar char="•"/>
            </a:pPr>
            <a:endParaRPr lang="de-DE" sz="2400" b="1" i="1" dirty="0"/>
          </a:p>
        </p:txBody>
      </p:sp>
    </p:spTree>
    <p:extLst>
      <p:ext uri="{BB962C8B-B14F-4D97-AF65-F5344CB8AC3E}">
        <p14:creationId xmlns:p14="http://schemas.microsoft.com/office/powerpoint/2010/main" val="4251309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ctrTitle"/>
          </p:nvPr>
        </p:nvSpPr>
        <p:spPr>
          <a:xfrm>
            <a:off x="1027112" y="3962400"/>
            <a:ext cx="7239000" cy="838200"/>
          </a:xfrm>
        </p:spPr>
        <p:txBody>
          <a:bodyPr>
            <a:normAutofit/>
          </a:bodyPr>
          <a:lstStyle>
            <a:extLst/>
          </a:lstStyle>
          <a:p>
            <a:pPr algn="ctr"/>
            <a:r>
              <a:rPr lang="en-US" b="1" dirty="0" smtClean="0"/>
              <a:t>M</a:t>
            </a:r>
            <a:r>
              <a:rPr lang="en-US" sz="1600" b="1" dirty="0" smtClean="0"/>
              <a:t>e</a:t>
            </a:r>
            <a:r>
              <a:rPr lang="en-US" b="1" dirty="0" smtClean="0"/>
              <a:t> Romain Baudemont</a:t>
            </a:r>
            <a:endParaRPr lang="en-US" b="1"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2286000"/>
            <a:ext cx="4481513"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ubtitle 4"/>
          <p:cNvSpPr>
            <a:spLocks noGrp="1"/>
          </p:cNvSpPr>
          <p:nvPr>
            <p:ph type="subTitle" idx="1"/>
          </p:nvPr>
        </p:nvSpPr>
        <p:spPr/>
        <p:txBody>
          <a:bodyPr>
            <a:normAutofit fontScale="92500" lnSpcReduction="10000"/>
          </a:bodyPr>
          <a:lstStyle/>
          <a:p>
            <a:endParaRPr lang="en-GB" dirty="0"/>
          </a:p>
        </p:txBody>
      </p:sp>
      <p:sp>
        <p:nvSpPr>
          <p:cNvPr id="8" name="Rectangle 2"/>
          <p:cNvSpPr txBox="1">
            <a:spLocks/>
          </p:cNvSpPr>
          <p:nvPr/>
        </p:nvSpPr>
        <p:spPr>
          <a:xfrm>
            <a:off x="962024" y="1295400"/>
            <a:ext cx="7239000" cy="914400"/>
          </a:xfrm>
          <a:prstGeom prst="rect">
            <a:avLst/>
          </a:prstGeom>
          <a:noFill/>
        </p:spPr>
        <p:txBody>
          <a:bodyPr vert="horz" anchor="ctr">
            <a:normAutofit/>
          </a:bodyPr>
          <a:lstStyle>
            <a:lvl1pPr algn="l" rtl="0" eaLnBrk="1" latinLnBrk="0" hangingPunct="1">
              <a:spcBef>
                <a:spcPct val="0"/>
              </a:spcBef>
              <a:buNone/>
              <a:defRPr sz="2000" b="0" cap="all" spc="150" baseline="0">
                <a:solidFill>
                  <a:schemeClr val="bg1"/>
                </a:solidFill>
                <a:latin typeface="+mj-lt"/>
                <a:ea typeface="+mj-ea"/>
                <a:cs typeface="+mj-cs"/>
              </a:defRPr>
            </a:lvl1pPr>
            <a:extLst/>
          </a:lstStyle>
          <a:p>
            <a:pPr algn="ctr"/>
            <a:r>
              <a:rPr lang="fr-CA" sz="2400" b="1" kern="0" dirty="0" smtClean="0"/>
              <a:t>QUESTIONS?</a:t>
            </a:r>
            <a:endParaRPr lang="en-GB" sz="2400" i="1" dirty="0"/>
          </a:p>
        </p:txBody>
      </p:sp>
    </p:spTree>
    <p:extLst>
      <p:ext uri="{BB962C8B-B14F-4D97-AF65-F5344CB8AC3E}">
        <p14:creationId xmlns:p14="http://schemas.microsoft.com/office/powerpoint/2010/main" val="692875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GB" dirty="0"/>
          </a:p>
        </p:txBody>
      </p:sp>
      <p:sp>
        <p:nvSpPr>
          <p:cNvPr id="3" name="Text Placeholder 2"/>
          <p:cNvSpPr>
            <a:spLocks noGrp="1"/>
          </p:cNvSpPr>
          <p:nvPr>
            <p:ph type="body" sz="quarter" idx="13"/>
          </p:nvPr>
        </p:nvSpPr>
        <p:spPr>
          <a:xfrm>
            <a:off x="152400" y="381000"/>
            <a:ext cx="8077200" cy="228600"/>
          </a:xfrm>
        </p:spPr>
        <p:txBody>
          <a:bodyPr>
            <a:noAutofit/>
          </a:bodyPr>
          <a:lstStyle/>
          <a:p>
            <a:r>
              <a:rPr lang="fr-CA" sz="1200" i="1" dirty="0" smtClean="0"/>
              <a:t>Le régime  ordinaire de division des biens </a:t>
            </a:r>
            <a:endParaRPr lang="en-GB" sz="1200" i="1" dirty="0"/>
          </a:p>
        </p:txBody>
      </p:sp>
      <p:sp>
        <p:nvSpPr>
          <p:cNvPr id="4" name="Rectangle 3"/>
          <p:cNvSpPr/>
          <p:nvPr/>
        </p:nvSpPr>
        <p:spPr>
          <a:xfrm>
            <a:off x="1066800" y="609600"/>
            <a:ext cx="6553200" cy="6001643"/>
          </a:xfrm>
          <a:prstGeom prst="rect">
            <a:avLst/>
          </a:prstGeom>
        </p:spPr>
        <p:txBody>
          <a:bodyPr wrap="square">
            <a:spAutoFit/>
          </a:bodyPr>
          <a:lstStyle/>
          <a:p>
            <a:endParaRPr lang="fr-CA" dirty="0" smtClean="0">
              <a:cs typeface="Arial" panose="020B0604020202020204" pitchFamily="34" charset="0"/>
            </a:endParaRPr>
          </a:p>
          <a:p>
            <a:r>
              <a:rPr lang="fr-CA" sz="2400" b="1" i="1" dirty="0" smtClean="0">
                <a:cs typeface="Arial" panose="020B0604020202020204" pitchFamily="34" charset="0"/>
              </a:rPr>
              <a:t> Loi sur les biens familiaux </a:t>
            </a:r>
          </a:p>
          <a:p>
            <a:endParaRPr lang="fr-CA" b="1" i="1" dirty="0" smtClean="0">
              <a:cs typeface="Arial" panose="020B0604020202020204" pitchFamily="34" charset="0"/>
            </a:endParaRPr>
          </a:p>
          <a:p>
            <a:r>
              <a:rPr lang="fr-CA" b="1" dirty="0" smtClean="0">
                <a:cs typeface="Arial" panose="020B0604020202020204" pitchFamily="34" charset="0"/>
              </a:rPr>
              <a:t>Répartition des biens matrimoniaux </a:t>
            </a:r>
            <a:endParaRPr lang="fr-CA" dirty="0" smtClean="0">
              <a:cs typeface="Arial" panose="020B0604020202020204" pitchFamily="34" charset="0"/>
            </a:endParaRPr>
          </a:p>
          <a:p>
            <a:r>
              <a:rPr lang="fr-CA" b="1" dirty="0" smtClean="0">
                <a:cs typeface="Arial" panose="020B0604020202020204" pitchFamily="34" charset="0"/>
              </a:rPr>
              <a:t>21</a:t>
            </a:r>
            <a:r>
              <a:rPr lang="fr-CA" dirty="0" smtClean="0">
                <a:cs typeface="Arial" panose="020B0604020202020204" pitchFamily="34" charset="0"/>
              </a:rPr>
              <a:t>(1) Sur requête d’un conjoint sollicitant la répartition des biens familiaux, le tribunal doit, sous réserve des exceptions, exemptions et considérations d’</a:t>
            </a:r>
            <a:r>
              <a:rPr lang="fr-CA" dirty="0" err="1" smtClean="0">
                <a:cs typeface="Arial" panose="020B0604020202020204" pitchFamily="34" charset="0"/>
              </a:rPr>
              <a:t>equity</a:t>
            </a:r>
            <a:r>
              <a:rPr lang="fr-CA" dirty="0" smtClean="0">
                <a:cs typeface="Arial" panose="020B0604020202020204" pitchFamily="34" charset="0"/>
              </a:rPr>
              <a:t> mentionnées dans la présente loi, </a:t>
            </a:r>
            <a:r>
              <a:rPr lang="fr-CA" b="1" dirty="0" smtClean="0">
                <a:cs typeface="Arial" panose="020B0604020202020204" pitchFamily="34" charset="0"/>
              </a:rPr>
              <a:t>ordonner la répartition à parts égales entre les conjoints des biens familiaux ou de leur valeur. </a:t>
            </a:r>
          </a:p>
          <a:p>
            <a:endParaRPr lang="fr-CA" dirty="0" smtClean="0">
              <a:cs typeface="Arial" panose="020B0604020202020204" pitchFamily="34" charset="0"/>
            </a:endParaRPr>
          </a:p>
          <a:p>
            <a:r>
              <a:rPr lang="fr-CA" dirty="0" smtClean="0">
                <a:cs typeface="Arial" panose="020B0604020202020204" pitchFamily="34" charset="0"/>
              </a:rPr>
              <a:t>(2) Sous réserve de l’article 22, </a:t>
            </a:r>
            <a:r>
              <a:rPr lang="fr-CA" b="1" dirty="0" smtClean="0">
                <a:cs typeface="Arial" panose="020B0604020202020204" pitchFamily="34" charset="0"/>
              </a:rPr>
              <a:t>le tribunal étant convaincu</a:t>
            </a:r>
            <a:r>
              <a:rPr lang="fr-CA" dirty="0" smtClean="0">
                <a:cs typeface="Arial" panose="020B0604020202020204" pitchFamily="34" charset="0"/>
              </a:rPr>
              <a:t>, compte tenu des facteurs mentionnés au paragraphe (3), qu’il serait injuste et inéquitable </a:t>
            </a:r>
            <a:r>
              <a:rPr lang="fr-CA" b="1" dirty="0" smtClean="0">
                <a:cs typeface="Arial" panose="020B0604020202020204" pitchFamily="34" charset="0"/>
              </a:rPr>
              <a:t>d’ordonner la répartition à parts égales des biens familiaux ou de leur valeur peut, selon le cas: </a:t>
            </a:r>
          </a:p>
          <a:p>
            <a:pPr lvl="1"/>
            <a:r>
              <a:rPr lang="fr-FR" dirty="0"/>
              <a:t>a) </a:t>
            </a:r>
            <a:r>
              <a:rPr lang="fr-FR" b="1" dirty="0"/>
              <a:t>refuser d’ordonner la répartition; </a:t>
            </a:r>
          </a:p>
          <a:p>
            <a:pPr lvl="1"/>
            <a:r>
              <a:rPr lang="fr-FR" dirty="0"/>
              <a:t>b) ordonner que tous les biens familiaux ou leur valeur soient attribués à un conjoint; </a:t>
            </a:r>
          </a:p>
          <a:p>
            <a:pPr lvl="1"/>
            <a:r>
              <a:rPr lang="fr-FR" dirty="0"/>
              <a:t>c) rendre toute autre ordonnance qu’il estime juste et équitable. </a:t>
            </a:r>
          </a:p>
          <a:p>
            <a:pPr lvl="1"/>
            <a:endParaRPr lang="fr-FR" b="1" dirty="0" smtClean="0"/>
          </a:p>
          <a:p>
            <a:r>
              <a:rPr lang="fr-FR" b="1" dirty="0" smtClean="0"/>
              <a:t>22(1) </a:t>
            </a:r>
            <a:r>
              <a:rPr lang="en-GB" b="1" dirty="0" smtClean="0"/>
              <a:t>Repartition </a:t>
            </a:r>
            <a:r>
              <a:rPr lang="en-GB" b="1" dirty="0"/>
              <a:t>du foyer conjugal </a:t>
            </a:r>
            <a:endParaRPr lang="fr-FR" b="1" dirty="0" smtClean="0">
              <a:cs typeface="Arial" panose="020B0604020202020204" pitchFamily="34" charset="0"/>
            </a:endParaRPr>
          </a:p>
        </p:txBody>
      </p:sp>
    </p:spTree>
    <p:extLst>
      <p:ext uri="{BB962C8B-B14F-4D97-AF65-F5344CB8AC3E}">
        <p14:creationId xmlns:p14="http://schemas.microsoft.com/office/powerpoint/2010/main" val="3562599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GB"/>
          </a:p>
        </p:txBody>
      </p:sp>
      <p:sp>
        <p:nvSpPr>
          <p:cNvPr id="3" name="Text Placeholder 2"/>
          <p:cNvSpPr>
            <a:spLocks noGrp="1"/>
          </p:cNvSpPr>
          <p:nvPr>
            <p:ph type="body" sz="quarter" idx="13"/>
          </p:nvPr>
        </p:nvSpPr>
        <p:spPr>
          <a:xfrm>
            <a:off x="266700" y="381000"/>
            <a:ext cx="8077200" cy="228600"/>
          </a:xfrm>
        </p:spPr>
        <p:txBody>
          <a:bodyPr>
            <a:noAutofit/>
          </a:bodyPr>
          <a:lstStyle/>
          <a:p>
            <a:r>
              <a:rPr lang="fr-CA" sz="1200" i="1" dirty="0"/>
              <a:t>Le régime  ordinaire de division des biens </a:t>
            </a:r>
            <a:endParaRPr lang="en-GB" sz="1200" i="1" dirty="0"/>
          </a:p>
          <a:p>
            <a:endParaRPr lang="en-GB" sz="1200" dirty="0"/>
          </a:p>
        </p:txBody>
      </p:sp>
      <p:sp>
        <p:nvSpPr>
          <p:cNvPr id="5" name="Rectangle 4"/>
          <p:cNvSpPr/>
          <p:nvPr/>
        </p:nvSpPr>
        <p:spPr>
          <a:xfrm>
            <a:off x="990600" y="914400"/>
            <a:ext cx="6629400" cy="4616648"/>
          </a:xfrm>
          <a:prstGeom prst="rect">
            <a:avLst/>
          </a:prstGeom>
        </p:spPr>
        <p:txBody>
          <a:bodyPr wrap="square">
            <a:spAutoFit/>
          </a:bodyPr>
          <a:lstStyle/>
          <a:p>
            <a:endParaRPr lang="fr-CA" dirty="0" smtClean="0">
              <a:cs typeface="Arial" panose="020B0604020202020204" pitchFamily="34" charset="0"/>
            </a:endParaRPr>
          </a:p>
          <a:p>
            <a:r>
              <a:rPr lang="fr-CA" sz="2400" b="1" i="1" dirty="0" smtClean="0">
                <a:cs typeface="Arial" panose="020B0604020202020204" pitchFamily="34" charset="0"/>
              </a:rPr>
              <a:t> Loi sur les biens familiaux </a:t>
            </a:r>
          </a:p>
          <a:p>
            <a:endParaRPr lang="fr-CA" b="1" i="1" dirty="0" smtClean="0">
              <a:cs typeface="Arial" panose="020B0604020202020204" pitchFamily="34" charset="0"/>
            </a:endParaRPr>
          </a:p>
          <a:p>
            <a:r>
              <a:rPr lang="fr-CA" b="1" dirty="0" smtClean="0">
                <a:cs typeface="Arial" panose="020B0604020202020204" pitchFamily="34" charset="0"/>
              </a:rPr>
              <a:t>21(2)</a:t>
            </a:r>
            <a:r>
              <a:rPr lang="fr-CA" dirty="0" smtClean="0">
                <a:cs typeface="Arial" panose="020B0604020202020204" pitchFamily="34" charset="0"/>
              </a:rPr>
              <a:t>…le </a:t>
            </a:r>
            <a:r>
              <a:rPr lang="fr-CA" dirty="0">
                <a:cs typeface="Arial" panose="020B0604020202020204" pitchFamily="34" charset="0"/>
              </a:rPr>
              <a:t>tribunal étant convaincu, compte tenu des facteurs mentionnés au paragraphe (3), qu’il serait injuste et inéquitable d’ordonner la répartition à parts égales des biens familiaux ou de leur valeur peut, selon le cas: </a:t>
            </a:r>
          </a:p>
          <a:p>
            <a:endParaRPr lang="fr-FR" dirty="0" smtClean="0"/>
          </a:p>
          <a:p>
            <a:r>
              <a:rPr lang="fr-FR" b="1" dirty="0" smtClean="0"/>
              <a:t>Pour </a:t>
            </a:r>
            <a:r>
              <a:rPr lang="fr-FR" b="1" dirty="0"/>
              <a:t>l’application du paragraphe (2), le tribunal tient compte:</a:t>
            </a:r>
          </a:p>
          <a:p>
            <a:pPr lvl="1"/>
            <a:r>
              <a:rPr lang="fr-FR" b="1" dirty="0"/>
              <a:t>a) de tout accord écrit intervenu entre les conjoints ou entre l’un des conjoints</a:t>
            </a:r>
          </a:p>
          <a:p>
            <a:pPr lvl="1"/>
            <a:r>
              <a:rPr lang="fr-FR" b="1" dirty="0"/>
              <a:t>ou les deux et un tiers;</a:t>
            </a:r>
          </a:p>
          <a:p>
            <a:pPr lvl="1"/>
            <a:r>
              <a:rPr lang="fr-FR" b="1" dirty="0"/>
              <a:t>b) de la durée de la cohabitation;</a:t>
            </a:r>
          </a:p>
          <a:p>
            <a:pPr lvl="1"/>
            <a:r>
              <a:rPr lang="fr-FR" b="1" dirty="0"/>
              <a:t>c) de la durée de la période de séparation des conjoints;</a:t>
            </a:r>
          </a:p>
          <a:p>
            <a:pPr lvl="1"/>
            <a:r>
              <a:rPr lang="fr-FR" b="1" dirty="0"/>
              <a:t>d) de la date d’acquisition des biens familiaux</a:t>
            </a:r>
            <a:r>
              <a:rPr lang="fr-FR" b="1" dirty="0" smtClean="0"/>
              <a:t>;…</a:t>
            </a:r>
          </a:p>
          <a:p>
            <a:endParaRPr lang="en-GB" dirty="0"/>
          </a:p>
        </p:txBody>
      </p:sp>
    </p:spTree>
    <p:extLst>
      <p:ext uri="{BB962C8B-B14F-4D97-AF65-F5344CB8AC3E}">
        <p14:creationId xmlns:p14="http://schemas.microsoft.com/office/powerpoint/2010/main" val="3095722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GB"/>
          </a:p>
        </p:txBody>
      </p:sp>
      <p:sp>
        <p:nvSpPr>
          <p:cNvPr id="3" name="Text Placeholder 2"/>
          <p:cNvSpPr>
            <a:spLocks noGrp="1"/>
          </p:cNvSpPr>
          <p:nvPr>
            <p:ph type="body" sz="quarter" idx="13"/>
          </p:nvPr>
        </p:nvSpPr>
        <p:spPr/>
        <p:txBody>
          <a:bodyPr>
            <a:noAutofit/>
          </a:bodyPr>
          <a:lstStyle/>
          <a:p>
            <a:r>
              <a:rPr lang="en-GB" sz="1200" i="1" dirty="0" err="1"/>
              <a:t>L’exception</a:t>
            </a:r>
            <a:r>
              <a:rPr lang="en-GB" sz="1200" i="1" dirty="0"/>
              <a:t> des </a:t>
            </a:r>
            <a:r>
              <a:rPr lang="en-GB" sz="1200" i="1" dirty="0" err="1"/>
              <a:t>contrats</a:t>
            </a:r>
            <a:r>
              <a:rPr lang="en-GB" sz="1200" i="1" dirty="0"/>
              <a:t> </a:t>
            </a:r>
            <a:r>
              <a:rPr lang="en-GB" sz="1200" i="1" dirty="0" err="1"/>
              <a:t>familiaux</a:t>
            </a:r>
            <a:r>
              <a:rPr lang="en-GB" sz="1200" i="1" dirty="0"/>
              <a:t> </a:t>
            </a:r>
          </a:p>
          <a:p>
            <a:endParaRPr lang="en-GB" sz="1200" dirty="0"/>
          </a:p>
        </p:txBody>
      </p:sp>
      <p:sp>
        <p:nvSpPr>
          <p:cNvPr id="4" name="Rectangle 3"/>
          <p:cNvSpPr/>
          <p:nvPr/>
        </p:nvSpPr>
        <p:spPr>
          <a:xfrm>
            <a:off x="762000" y="990600"/>
            <a:ext cx="7467600" cy="5447645"/>
          </a:xfrm>
          <a:prstGeom prst="rect">
            <a:avLst/>
          </a:prstGeom>
        </p:spPr>
        <p:txBody>
          <a:bodyPr wrap="square">
            <a:spAutoFit/>
          </a:bodyPr>
          <a:lstStyle/>
          <a:p>
            <a:r>
              <a:rPr lang="fr-FR" sz="2400" b="1" i="1" dirty="0"/>
              <a:t>Contrats familiaux</a:t>
            </a:r>
          </a:p>
          <a:p>
            <a:r>
              <a:rPr lang="fr-FR" dirty="0"/>
              <a:t>38(1) Sous réserve de l’article 24, les clauses du contrat familial mentionnées </a:t>
            </a:r>
            <a:r>
              <a:rPr lang="fr-FR" dirty="0" smtClean="0"/>
              <a:t>au paragraphe </a:t>
            </a:r>
            <a:r>
              <a:rPr lang="fr-FR" dirty="0"/>
              <a:t>(4) sont obligatoires entre les conjoints, que le contrat soit assorti </a:t>
            </a:r>
            <a:r>
              <a:rPr lang="fr-FR" dirty="0" smtClean="0"/>
              <a:t>ou non </a:t>
            </a:r>
            <a:r>
              <a:rPr lang="fr-FR" dirty="0"/>
              <a:t>d’une contrepartie valable, si les conjoints ont conclu un contrat familial:</a:t>
            </a:r>
          </a:p>
          <a:p>
            <a:pPr lvl="1"/>
            <a:r>
              <a:rPr lang="fr-FR" dirty="0"/>
              <a:t>a) portant sur la possession, le statut, la propriété, l’aliénation ou la</a:t>
            </a:r>
          </a:p>
          <a:p>
            <a:pPr lvl="1"/>
            <a:r>
              <a:rPr lang="fr-FR" dirty="0"/>
              <a:t>répartition des biens matrimoniaux, y compris les biens familiaux futurs;</a:t>
            </a:r>
          </a:p>
          <a:p>
            <a:pPr lvl="1"/>
            <a:r>
              <a:rPr lang="fr-FR" dirty="0"/>
              <a:t>b) établi par écrit et signé par chacun des conjoints </a:t>
            </a:r>
            <a:r>
              <a:rPr lang="fr-FR" b="1" dirty="0"/>
              <a:t>en présence d’un témoin;</a:t>
            </a:r>
          </a:p>
          <a:p>
            <a:pPr lvl="1"/>
            <a:r>
              <a:rPr lang="fr-FR" dirty="0"/>
              <a:t>c) dans lequel chaque conjoint a reconnu par écrit, mais </a:t>
            </a:r>
            <a:r>
              <a:rPr lang="fr-FR" b="1" dirty="0"/>
              <a:t>séparément de</a:t>
            </a:r>
          </a:p>
          <a:p>
            <a:pPr lvl="1"/>
            <a:r>
              <a:rPr lang="fr-FR" b="1" dirty="0"/>
              <a:t>l’autre conjoint:</a:t>
            </a:r>
          </a:p>
          <a:p>
            <a:pPr lvl="2"/>
            <a:r>
              <a:rPr lang="fr-FR" dirty="0"/>
              <a:t>(i) qu’il est conscient de la nature et de l’effet du contrat,</a:t>
            </a:r>
          </a:p>
          <a:p>
            <a:pPr lvl="2"/>
            <a:r>
              <a:rPr lang="fr-FR" dirty="0"/>
              <a:t>(ii) qu’il est conscient des réclamations futures éventuelles relatives aux</a:t>
            </a:r>
          </a:p>
          <a:p>
            <a:pPr lvl="2"/>
            <a:r>
              <a:rPr lang="fr-FR" dirty="0"/>
              <a:t>biens qu’il pourrait présenter en vertu de la présente loi,</a:t>
            </a:r>
          </a:p>
          <a:p>
            <a:pPr lvl="2"/>
            <a:r>
              <a:rPr lang="fr-FR" dirty="0"/>
              <a:t>(iii) qu’il entend renoncer à ces </a:t>
            </a:r>
            <a:r>
              <a:rPr lang="fr-FR" dirty="0" smtClean="0"/>
              <a:t>réclamations.</a:t>
            </a:r>
            <a:endParaRPr lang="fr-CA" dirty="0" smtClean="0"/>
          </a:p>
          <a:p>
            <a:pPr lvl="1"/>
            <a:r>
              <a:rPr lang="fr-FR" dirty="0"/>
              <a:t>(2) Le conjoint fait la reconnaissance mentionnée au paragraphe (1) </a:t>
            </a:r>
            <a:r>
              <a:rPr lang="fr-FR" b="1" dirty="0"/>
              <a:t>devant un avocat autre que celui qui représente l’autre conjoint </a:t>
            </a:r>
            <a:r>
              <a:rPr lang="fr-FR" dirty="0"/>
              <a:t>ou devant qui la reconnaissance est faite par l’autre conjoint. </a:t>
            </a:r>
            <a:endParaRPr lang="en-GB" dirty="0"/>
          </a:p>
        </p:txBody>
      </p:sp>
    </p:spTree>
    <p:extLst>
      <p:ext uri="{BB962C8B-B14F-4D97-AF65-F5344CB8AC3E}">
        <p14:creationId xmlns:p14="http://schemas.microsoft.com/office/powerpoint/2010/main" val="2129121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GB"/>
          </a:p>
        </p:txBody>
      </p:sp>
      <p:sp>
        <p:nvSpPr>
          <p:cNvPr id="4" name="Text Placeholder 2"/>
          <p:cNvSpPr>
            <a:spLocks noGrp="1"/>
          </p:cNvSpPr>
          <p:nvPr>
            <p:ph type="body" sz="quarter" idx="13"/>
          </p:nvPr>
        </p:nvSpPr>
        <p:spPr/>
        <p:txBody>
          <a:bodyPr>
            <a:noAutofit/>
          </a:bodyPr>
          <a:lstStyle/>
          <a:p>
            <a:r>
              <a:rPr lang="fr-CA" sz="1200" i="1" dirty="0"/>
              <a:t>Le régime  ordinaire de division des biens </a:t>
            </a:r>
            <a:endParaRPr lang="en-GB" sz="1200" i="1" dirty="0"/>
          </a:p>
          <a:p>
            <a:endParaRPr lang="en-GB" sz="1200" dirty="0"/>
          </a:p>
        </p:txBody>
      </p:sp>
      <p:sp>
        <p:nvSpPr>
          <p:cNvPr id="5" name="Rectangle 4"/>
          <p:cNvSpPr/>
          <p:nvPr/>
        </p:nvSpPr>
        <p:spPr>
          <a:xfrm>
            <a:off x="1066800" y="914400"/>
            <a:ext cx="6858000" cy="5447645"/>
          </a:xfrm>
          <a:prstGeom prst="rect">
            <a:avLst/>
          </a:prstGeom>
        </p:spPr>
        <p:txBody>
          <a:bodyPr wrap="square">
            <a:spAutoFit/>
          </a:bodyPr>
          <a:lstStyle/>
          <a:p>
            <a:pPr lvl="0"/>
            <a:r>
              <a:rPr lang="en-CA" sz="2400" b="1" i="1" dirty="0" smtClean="0"/>
              <a:t>Exception </a:t>
            </a:r>
          </a:p>
          <a:p>
            <a:pPr lvl="0"/>
            <a:r>
              <a:rPr lang="fr-CA" dirty="0" smtClean="0"/>
              <a:t>Dans le contexte  du régime statutaire de </a:t>
            </a:r>
            <a:r>
              <a:rPr lang="fr-CA" i="1" dirty="0" smtClean="0"/>
              <a:t>La loi sur les biens familiaux</a:t>
            </a:r>
            <a:r>
              <a:rPr lang="fr-CA" dirty="0" smtClean="0"/>
              <a:t>, les contrats familiaux  ou accords de séparation ont un statut particulier. </a:t>
            </a:r>
          </a:p>
          <a:p>
            <a:pPr lvl="0"/>
            <a:r>
              <a:rPr lang="fr-CA" dirty="0" smtClean="0"/>
              <a:t>Ils créent une exemption au régime de division des biens ordinaire établi aux articles 21 et 22 de </a:t>
            </a:r>
            <a:r>
              <a:rPr lang="fr-CA" i="1" dirty="0"/>
              <a:t>L</a:t>
            </a:r>
            <a:r>
              <a:rPr lang="fr-CA" i="1" dirty="0" smtClean="0"/>
              <a:t>a Loi </a:t>
            </a:r>
            <a:r>
              <a:rPr lang="fr-CA" dirty="0" smtClean="0"/>
              <a:t>pour les biens familiaux auxquels ils s’appliquent. </a:t>
            </a:r>
          </a:p>
          <a:p>
            <a:pPr lvl="0"/>
            <a:endParaRPr lang="fr-CA" dirty="0" smtClean="0"/>
          </a:p>
          <a:p>
            <a:pPr lvl="0"/>
            <a:r>
              <a:rPr lang="fr-CA" dirty="0" smtClean="0"/>
              <a:t>Les biens familiaux distribués dans le contexte de tels accords ne sont plus disponibles à la Cour et ne peuvent qu’êtres distribués conformément à l’accord. </a:t>
            </a:r>
          </a:p>
          <a:p>
            <a:pPr lvl="0"/>
            <a:endParaRPr lang="fr-CA" dirty="0" smtClean="0"/>
          </a:p>
          <a:p>
            <a:r>
              <a:rPr lang="fr-CA" dirty="0" smtClean="0"/>
              <a:t>Cependant</a:t>
            </a:r>
            <a:r>
              <a:rPr lang="fr-CA" b="1" dirty="0" smtClean="0"/>
              <a:t>, cette exemption peut disparaitre si </a:t>
            </a:r>
            <a:r>
              <a:rPr lang="fr-CA" dirty="0" smtClean="0"/>
              <a:t>le contrat familial:</a:t>
            </a:r>
          </a:p>
          <a:p>
            <a:pPr marL="342900" indent="-342900">
              <a:buFont typeface="+mj-lt"/>
              <a:buAutoNum type="arabicPeriod"/>
            </a:pPr>
            <a:r>
              <a:rPr lang="fr-CA" b="1" dirty="0" smtClean="0"/>
              <a:t> N’est pas conforme aux exigences de la </a:t>
            </a:r>
            <a:r>
              <a:rPr lang="fr-CA" b="1" i="1" dirty="0" smtClean="0"/>
              <a:t>Loi </a:t>
            </a:r>
            <a:r>
              <a:rPr lang="fr-CA" b="1" dirty="0" smtClean="0"/>
              <a:t>par rapport aux contrats familiaux tels qu’établis à l’article 38(1);</a:t>
            </a:r>
          </a:p>
          <a:p>
            <a:pPr marL="342900" indent="-342900">
              <a:buFont typeface="+mj-lt"/>
              <a:buAutoNum type="arabicPeriod"/>
            </a:pPr>
            <a:r>
              <a:rPr lang="fr-CA" b="1" dirty="0" smtClean="0"/>
              <a:t>Contrevient à l’article 24(2) en ce qui concerne les accords que la Cour estime sont exorbitants ou créent une injustice flagrante au moment de leur conclusion. </a:t>
            </a:r>
          </a:p>
          <a:p>
            <a:pPr marL="342900" indent="-342900">
              <a:buFont typeface="+mj-lt"/>
              <a:buAutoNum type="arabicPeriod"/>
            </a:pPr>
            <a:endParaRPr lang="fr-CA" b="1" dirty="0"/>
          </a:p>
        </p:txBody>
      </p:sp>
    </p:spTree>
    <p:extLst>
      <p:ext uri="{BB962C8B-B14F-4D97-AF65-F5344CB8AC3E}">
        <p14:creationId xmlns:p14="http://schemas.microsoft.com/office/powerpoint/2010/main" val="3396339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GB"/>
          </a:p>
        </p:txBody>
      </p:sp>
      <p:sp>
        <p:nvSpPr>
          <p:cNvPr id="6" name="Text Placeholder 2"/>
          <p:cNvSpPr>
            <a:spLocks noGrp="1"/>
          </p:cNvSpPr>
          <p:nvPr>
            <p:ph type="body" sz="quarter" idx="13"/>
          </p:nvPr>
        </p:nvSpPr>
        <p:spPr/>
        <p:txBody>
          <a:bodyPr>
            <a:noAutofit/>
          </a:bodyPr>
          <a:lstStyle/>
          <a:p>
            <a:r>
              <a:rPr lang="fr-FR" sz="1200" i="1" dirty="0" smtClean="0"/>
              <a:t>L’accord exorbitant </a:t>
            </a:r>
            <a:r>
              <a:rPr lang="fr-FR" sz="1200" i="1" dirty="0"/>
              <a:t>ou créant une injustice </a:t>
            </a:r>
            <a:r>
              <a:rPr lang="fr-FR" sz="1200" i="1" dirty="0" smtClean="0"/>
              <a:t>flagrante – </a:t>
            </a:r>
            <a:r>
              <a:rPr lang="fr-FR" sz="1200" i="1" dirty="0" err="1" smtClean="0"/>
              <a:t>Défition</a:t>
            </a:r>
            <a:r>
              <a:rPr lang="fr-FR" sz="1200" i="1" dirty="0"/>
              <a:t> </a:t>
            </a:r>
            <a:endParaRPr lang="en-GB" sz="1200" i="1"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231900"/>
            <a:ext cx="7608887" cy="1963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066800" y="3429000"/>
            <a:ext cx="6781800" cy="1846659"/>
          </a:xfrm>
          <a:prstGeom prst="rect">
            <a:avLst/>
          </a:prstGeom>
        </p:spPr>
        <p:txBody>
          <a:bodyPr wrap="square">
            <a:spAutoFit/>
          </a:bodyPr>
          <a:lstStyle/>
          <a:p>
            <a:r>
              <a:rPr lang="fr-FR" sz="1900" b="1" dirty="0" smtClean="0">
                <a:latin typeface="+mj-lt"/>
              </a:rPr>
              <a:t>La notion d ’un contrat familial « exorbitant ou créant une injustice flagrante » existe en droit de la famille en Saskatchewan depuis plusieurs décennies.</a:t>
            </a:r>
          </a:p>
          <a:p>
            <a:endParaRPr lang="fr-FR" sz="1900" b="1" dirty="0" smtClean="0">
              <a:latin typeface="+mj-lt"/>
            </a:endParaRPr>
          </a:p>
          <a:p>
            <a:r>
              <a:rPr lang="fr-FR" sz="1900" b="1" dirty="0" smtClean="0">
                <a:latin typeface="+mj-lt"/>
              </a:rPr>
              <a:t>Cependant,  le norme de ce qui constitue un tel accord a également évolué dans les 40 dernières années.  </a:t>
            </a:r>
            <a:endParaRPr lang="fr-FR" sz="1900" b="1" dirty="0">
              <a:latin typeface="+mj-lt"/>
            </a:endParaRPr>
          </a:p>
        </p:txBody>
      </p:sp>
    </p:spTree>
    <p:extLst>
      <p:ext uri="{BB962C8B-B14F-4D97-AF65-F5344CB8AC3E}">
        <p14:creationId xmlns:p14="http://schemas.microsoft.com/office/powerpoint/2010/main" val="18418760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GB"/>
          </a:p>
        </p:txBody>
      </p:sp>
      <p:sp>
        <p:nvSpPr>
          <p:cNvPr id="3" name="Text Placeholder 2"/>
          <p:cNvSpPr>
            <a:spLocks noGrp="1"/>
          </p:cNvSpPr>
          <p:nvPr>
            <p:ph type="body" sz="quarter" idx="13"/>
          </p:nvPr>
        </p:nvSpPr>
        <p:spPr>
          <a:xfrm>
            <a:off x="0" y="533400"/>
            <a:ext cx="8077200" cy="228600"/>
          </a:xfrm>
        </p:spPr>
        <p:txBody>
          <a:bodyPr>
            <a:noAutofit/>
          </a:bodyPr>
          <a:lstStyle/>
          <a:p>
            <a:r>
              <a:rPr lang="fr-FR" sz="1200" i="1" dirty="0" smtClean="0"/>
              <a:t>L’accord exorbitant </a:t>
            </a:r>
            <a:r>
              <a:rPr lang="fr-FR" sz="1200" i="1" dirty="0"/>
              <a:t>ou créant une injustice </a:t>
            </a:r>
            <a:r>
              <a:rPr lang="fr-FR" sz="1200" i="1" dirty="0" smtClean="0"/>
              <a:t>flagrante – Définition</a:t>
            </a:r>
            <a:endParaRPr lang="en-GB" sz="1200" i="1" dirty="0"/>
          </a:p>
        </p:txBody>
      </p:sp>
      <p:sp>
        <p:nvSpPr>
          <p:cNvPr id="5" name="Rectangle 4"/>
          <p:cNvSpPr/>
          <p:nvPr/>
        </p:nvSpPr>
        <p:spPr>
          <a:xfrm>
            <a:off x="381000" y="762000"/>
            <a:ext cx="7848600" cy="5078313"/>
          </a:xfrm>
          <a:prstGeom prst="rect">
            <a:avLst/>
          </a:prstGeom>
        </p:spPr>
        <p:txBody>
          <a:bodyPr wrap="square">
            <a:spAutoFit/>
          </a:bodyPr>
          <a:lstStyle/>
          <a:p>
            <a:r>
              <a:rPr lang="fr-CA" b="1" i="1" dirty="0" smtClean="0"/>
              <a:t>Poole v Poole, 1981 </a:t>
            </a:r>
            <a:r>
              <a:rPr lang="fr-CA" b="1" i="1" dirty="0" err="1" smtClean="0"/>
              <a:t>CanLII</a:t>
            </a:r>
            <a:r>
              <a:rPr lang="fr-CA" b="1" i="1" dirty="0" smtClean="0"/>
              <a:t> 2430 (SKQB) </a:t>
            </a:r>
            <a:r>
              <a:rPr lang="fr-CA" dirty="0" smtClean="0"/>
              <a:t>la Cour du Banc de la Reine de la Saskatchewan a établi:</a:t>
            </a:r>
          </a:p>
          <a:p>
            <a:endParaRPr lang="fr-CA" dirty="0" smtClean="0"/>
          </a:p>
          <a:p>
            <a:pPr lvl="1"/>
            <a:r>
              <a:rPr lang="fr-CA" dirty="0" smtClean="0"/>
              <a:t>(13) Le doctrine de l’accord exorbitant (“</a:t>
            </a:r>
            <a:r>
              <a:rPr lang="fr-CA" dirty="0" err="1" smtClean="0"/>
              <a:t>unconscionable</a:t>
            </a:r>
            <a:r>
              <a:rPr lang="fr-CA" dirty="0" smtClean="0"/>
              <a:t> </a:t>
            </a:r>
            <a:r>
              <a:rPr lang="fr-CA" dirty="0" err="1" smtClean="0"/>
              <a:t>bargain</a:t>
            </a:r>
            <a:r>
              <a:rPr lang="fr-CA" dirty="0" smtClean="0"/>
              <a:t>”) est une branche de la doctrine d’</a:t>
            </a:r>
            <a:r>
              <a:rPr lang="fr-CA" dirty="0" err="1" smtClean="0"/>
              <a:t>equity</a:t>
            </a:r>
            <a:r>
              <a:rPr lang="fr-CA" dirty="0" smtClean="0"/>
              <a:t> de fraude par interprétation (“constructive </a:t>
            </a:r>
            <a:r>
              <a:rPr lang="fr-CA" dirty="0" err="1" smtClean="0"/>
              <a:t>fraud</a:t>
            </a:r>
            <a:r>
              <a:rPr lang="fr-CA" dirty="0" smtClean="0"/>
              <a:t>”).  </a:t>
            </a:r>
          </a:p>
          <a:p>
            <a:pPr lvl="1"/>
            <a:endParaRPr lang="fr-CA" dirty="0"/>
          </a:p>
          <a:p>
            <a:pPr lvl="1"/>
            <a:r>
              <a:rPr lang="fr-CA" dirty="0" smtClean="0"/>
              <a:t>Celle-ci fut pour la première fois reconnue comme étant distincte de la doctrine d’influence indue (“</a:t>
            </a:r>
            <a:r>
              <a:rPr lang="fr-CA" dirty="0" err="1" smtClean="0"/>
              <a:t>undue</a:t>
            </a:r>
            <a:r>
              <a:rPr lang="fr-CA" dirty="0" smtClean="0"/>
              <a:t> influence”) dans le dossier </a:t>
            </a:r>
            <a:r>
              <a:rPr lang="fr-CA" i="1" dirty="0" smtClean="0"/>
              <a:t>Morrison v. </a:t>
            </a:r>
            <a:r>
              <a:rPr lang="fr-CA" i="1" dirty="0" err="1" smtClean="0"/>
              <a:t>Coast</a:t>
            </a:r>
            <a:r>
              <a:rPr lang="fr-CA" i="1" dirty="0" smtClean="0"/>
              <a:t> Finance Ltd.</a:t>
            </a:r>
            <a:r>
              <a:rPr lang="fr-CA" dirty="0" smtClean="0"/>
              <a:t> (1965), 1965 </a:t>
            </a:r>
            <a:r>
              <a:rPr lang="fr-CA" dirty="0" err="1" smtClean="0"/>
              <a:t>CanLII</a:t>
            </a:r>
            <a:r>
              <a:rPr lang="fr-CA" dirty="0" smtClean="0"/>
              <a:t> 493 (BC CA).</a:t>
            </a:r>
          </a:p>
          <a:p>
            <a:endParaRPr lang="fr-CA" dirty="0" smtClean="0"/>
          </a:p>
          <a:p>
            <a:pPr lvl="1"/>
            <a:r>
              <a:rPr lang="fr-CA" dirty="0" smtClean="0"/>
              <a:t>Un plaidoyer d'influence indue attaque simplement le caractère suffisant du consentement.  </a:t>
            </a:r>
            <a:endParaRPr lang="fr-CA" b="1" dirty="0"/>
          </a:p>
          <a:p>
            <a:pPr lvl="1"/>
            <a:r>
              <a:rPr lang="fr-CA" b="1" dirty="0" smtClean="0"/>
              <a:t>Un plaidoyer selon d’accord exorbitant cherche à réparer un avantage indu obtenu par les biais de l’utilisation sans scrupules de pouvoir par une partie forte contre une partie faible.</a:t>
            </a:r>
          </a:p>
          <a:p>
            <a:pPr lvl="1"/>
            <a:endParaRPr lang="fr-CA" dirty="0" smtClean="0"/>
          </a:p>
          <a:p>
            <a:pPr lvl="1"/>
            <a:endParaRPr lang="fr-CA" dirty="0"/>
          </a:p>
        </p:txBody>
      </p:sp>
    </p:spTree>
    <p:extLst>
      <p:ext uri="{BB962C8B-B14F-4D97-AF65-F5344CB8AC3E}">
        <p14:creationId xmlns:p14="http://schemas.microsoft.com/office/powerpoint/2010/main" val="1122516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GB"/>
          </a:p>
        </p:txBody>
      </p:sp>
      <p:sp>
        <p:nvSpPr>
          <p:cNvPr id="3" name="Text Placeholder 2"/>
          <p:cNvSpPr>
            <a:spLocks noGrp="1"/>
          </p:cNvSpPr>
          <p:nvPr>
            <p:ph type="body" sz="quarter" idx="13"/>
          </p:nvPr>
        </p:nvSpPr>
        <p:spPr/>
        <p:txBody>
          <a:bodyPr>
            <a:noAutofit/>
          </a:bodyPr>
          <a:lstStyle/>
          <a:p>
            <a:r>
              <a:rPr lang="fr-FR" sz="1200" i="1" dirty="0"/>
              <a:t>L’accord exorbitant ou créant une injustice flagrante – Définition</a:t>
            </a:r>
            <a:endParaRPr lang="en-GB" sz="1200" i="1" dirty="0"/>
          </a:p>
          <a:p>
            <a:endParaRPr lang="en-GB" sz="1200" dirty="0"/>
          </a:p>
        </p:txBody>
      </p:sp>
      <p:sp>
        <p:nvSpPr>
          <p:cNvPr id="4" name="Rectangle 3"/>
          <p:cNvSpPr/>
          <p:nvPr/>
        </p:nvSpPr>
        <p:spPr>
          <a:xfrm>
            <a:off x="990600" y="2136339"/>
            <a:ext cx="6781800" cy="4247317"/>
          </a:xfrm>
          <a:prstGeom prst="rect">
            <a:avLst/>
          </a:prstGeom>
        </p:spPr>
        <p:txBody>
          <a:bodyPr wrap="square">
            <a:spAutoFit/>
          </a:bodyPr>
          <a:lstStyle/>
          <a:p>
            <a:r>
              <a:rPr lang="fr-CA" dirty="0" smtClean="0"/>
              <a:t>La Cour conclut donc que les deux éléments suivants doivent </a:t>
            </a:r>
            <a:r>
              <a:rPr lang="fr-CA" b="1" dirty="0" smtClean="0"/>
              <a:t>coexister </a:t>
            </a:r>
            <a:r>
              <a:rPr lang="fr-CA" dirty="0" smtClean="0"/>
              <a:t>pour qu’un accord soit </a:t>
            </a:r>
            <a:r>
              <a:rPr lang="fr-CA" i="1" dirty="0" smtClean="0"/>
              <a:t>exorbitant ou crée un injustice flagrante</a:t>
            </a:r>
            <a:r>
              <a:rPr lang="fr-CA" dirty="0" smtClean="0"/>
              <a:t>: </a:t>
            </a:r>
          </a:p>
          <a:p>
            <a:endParaRPr lang="fr-CA" dirty="0" smtClean="0"/>
          </a:p>
          <a:p>
            <a:r>
              <a:rPr lang="fr-CA" dirty="0" smtClean="0"/>
              <a:t>[14] (i) 	</a:t>
            </a:r>
            <a:r>
              <a:rPr lang="fr-CA" b="1" dirty="0" smtClean="0"/>
              <a:t>L’inégalité de position </a:t>
            </a:r>
            <a:r>
              <a:rPr lang="fr-CA" dirty="0" smtClean="0"/>
              <a:t>entre les parties (au moment 	de la conclusion de l’accord) en raison de l’ignorance, du 	besoin de la détresse de la partie faible</a:t>
            </a:r>
            <a:r>
              <a:rPr lang="fr-CA" dirty="0"/>
              <a:t>;</a:t>
            </a:r>
            <a:endParaRPr lang="fr-CA" dirty="0" smtClean="0"/>
          </a:p>
          <a:p>
            <a:r>
              <a:rPr lang="fr-CA" dirty="0" smtClean="0"/>
              <a:t>        </a:t>
            </a:r>
          </a:p>
          <a:p>
            <a:r>
              <a:rPr lang="fr-CA" dirty="0" smtClean="0"/>
              <a:t>        (ii)     </a:t>
            </a:r>
            <a:r>
              <a:rPr lang="fr-CA" b="1" dirty="0" smtClean="0"/>
              <a:t>L’injustice de l’accord </a:t>
            </a:r>
            <a:r>
              <a:rPr lang="fr-CA" dirty="0" smtClean="0"/>
              <a:t>obtenu par la partie forte 	(inégalité 	de résultat).</a:t>
            </a:r>
          </a:p>
          <a:p>
            <a:pPr lvl="1"/>
            <a:endParaRPr lang="fr-CA" dirty="0"/>
          </a:p>
          <a:p>
            <a:pPr lvl="1"/>
            <a:r>
              <a:rPr lang="fr-CA" b="1" dirty="0"/>
              <a:t>Si la partie plaignante établie l’existence de ces éléments, une présomption de fraude est établie que la partie intimée doit réfuter.</a:t>
            </a:r>
          </a:p>
          <a:p>
            <a:endParaRPr lang="fr-CA" dirty="0" smtClean="0"/>
          </a:p>
          <a:p>
            <a:endParaRPr lang="fr-CA" dirty="0"/>
          </a:p>
        </p:txBody>
      </p:sp>
      <p:sp>
        <p:nvSpPr>
          <p:cNvPr id="6" name="Rectangle 5"/>
          <p:cNvSpPr/>
          <p:nvPr/>
        </p:nvSpPr>
        <p:spPr>
          <a:xfrm>
            <a:off x="1143000" y="1604665"/>
            <a:ext cx="6477000" cy="461665"/>
          </a:xfrm>
          <a:prstGeom prst="rect">
            <a:avLst/>
          </a:prstGeom>
        </p:spPr>
        <p:txBody>
          <a:bodyPr wrap="square">
            <a:spAutoFit/>
          </a:bodyPr>
          <a:lstStyle/>
          <a:p>
            <a:r>
              <a:rPr lang="fr-FR" sz="2400" b="1" i="1" dirty="0"/>
              <a:t>Poole v Poole, 1981 </a:t>
            </a:r>
            <a:r>
              <a:rPr lang="fr-FR" sz="2400" b="1" i="1" dirty="0" err="1"/>
              <a:t>CanLII</a:t>
            </a:r>
            <a:r>
              <a:rPr lang="fr-FR" sz="2400" b="1" i="1" dirty="0"/>
              <a:t> 2430 (SKQB</a:t>
            </a:r>
            <a:r>
              <a:rPr lang="fr-FR" sz="2400" b="1" i="1" dirty="0" smtClean="0"/>
              <a:t>)</a:t>
            </a:r>
            <a:endParaRPr lang="fr-FR" sz="2400" b="1" i="1" dirty="0"/>
          </a:p>
        </p:txBody>
      </p:sp>
    </p:spTree>
    <p:extLst>
      <p:ext uri="{BB962C8B-B14F-4D97-AF65-F5344CB8AC3E}">
        <p14:creationId xmlns:p14="http://schemas.microsoft.com/office/powerpoint/2010/main" val="3496163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Pitchbook">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Pitchbook</Template>
  <TotalTime>0</TotalTime>
  <Words>2673</Words>
  <Application>Microsoft Office PowerPoint</Application>
  <PresentationFormat>On-screen Show (4:3)</PresentationFormat>
  <Paragraphs>205</Paragraphs>
  <Slides>22</Slides>
  <Notes>4</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Pitchbook</vt:lpstr>
      <vt:lpstr>Me Romain Baudemont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 Romain Baudemont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2020-01-30T16:19:09Z</dcterms:created>
  <dcterms:modified xsi:type="dcterms:W3CDTF">2020-02-03T21:36:48Z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